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13" r:id="rId2"/>
    <p:sldId id="312" r:id="rId3"/>
    <p:sldId id="257" r:id="rId4"/>
    <p:sldId id="259" r:id="rId5"/>
    <p:sldId id="260" r:id="rId6"/>
    <p:sldId id="261" r:id="rId7"/>
    <p:sldId id="262" r:id="rId8"/>
    <p:sldId id="263" r:id="rId9"/>
    <p:sldId id="309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5" r:id="rId18"/>
    <p:sldId id="277" r:id="rId19"/>
    <p:sldId id="278" r:id="rId20"/>
    <p:sldId id="280" r:id="rId21"/>
    <p:sldId id="314" r:id="rId22"/>
    <p:sldId id="315" r:id="rId23"/>
    <p:sldId id="286" r:id="rId24"/>
    <p:sldId id="287" r:id="rId25"/>
    <p:sldId id="289" r:id="rId26"/>
    <p:sldId id="290" r:id="rId27"/>
    <p:sldId id="291" r:id="rId28"/>
    <p:sldId id="292" r:id="rId29"/>
    <p:sldId id="294" r:id="rId30"/>
    <p:sldId id="295" r:id="rId31"/>
    <p:sldId id="297" r:id="rId32"/>
    <p:sldId id="299" r:id="rId33"/>
    <p:sldId id="302" r:id="rId34"/>
    <p:sldId id="303" r:id="rId35"/>
    <p:sldId id="304" r:id="rId36"/>
    <p:sldId id="305" r:id="rId37"/>
    <p:sldId id="306" r:id="rId38"/>
    <p:sldId id="307" r:id="rId39"/>
    <p:sldId id="311" r:id="rId40"/>
    <p:sldId id="308" r:id="rId41"/>
    <p:sldId id="269" r:id="rId42"/>
    <p:sldId id="274" r:id="rId43"/>
    <p:sldId id="276" r:id="rId44"/>
    <p:sldId id="281" r:id="rId45"/>
    <p:sldId id="283" r:id="rId46"/>
    <p:sldId id="30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79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386E3-6510-4B1D-AA27-C3BE5E0DA4EA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5346C-5E81-4E19-8794-50BC2EA2B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1835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ACE00-A78B-26DC-F589-4D4A26AC6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6D8D9-2474-D3A7-C526-BC532EE62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4E177-1EEA-9379-2629-D30AB54FC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BB531-4C4C-0296-6E34-5D661C478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320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E04B9-6680-6CF6-DFDA-C9ECCCF19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7B875-8A2E-6B0A-645D-352CCBC34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1963F6-6A20-39B5-A6CD-881722D94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840B6-B2C8-049B-583E-330327EF9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E8E7B-CDED-361E-7C88-56CC4F0C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5230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0A4EF-17C8-2B85-BE99-1B7265EAB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5E23E9-73A1-3456-B0D0-233BB217C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7F560-1CBF-B748-571F-757A7DADD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1246D-6587-360D-9AF9-09E90F1D2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41A5A-983D-9197-8F7E-4C9889FB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553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8564C0-FA95-D1A9-D4CE-C61CFEBC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F7ABB3-91EA-B7FA-2133-792EF5C0E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1EC78-F006-445D-1ECD-B89182C2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DC287-5243-8F5F-BAFE-0D9691B4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6516-536E-28DC-4D80-F6C2FFED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312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46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7E9B4-CED8-A557-6AD1-CCCFEAA9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D3206-46DF-4809-C8D9-DE44D91D0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4F3BB-040A-77AB-080D-62B8C2CB3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60FF5-FA4D-8368-4202-2AFC080D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E7CDA-E7CD-6C97-0AB4-C92791A7F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762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316A-C82A-02F8-7186-276529110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F4FBC-4823-FB4B-FFD4-BE0FE36E7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54027-F221-7A5E-F717-CD9DE3EDA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BD411-44B1-3092-94F9-CF2BBCDF2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FF742-AFB1-92AC-F69C-1234C8798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27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5A6AD-E901-603C-1CEE-44F9AA0E2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8D7A7-93FB-9836-749D-6EFA8EEA8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EB4C9-3CEA-23CA-0795-285528A59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0DCC4-46C7-434E-641D-A05B9B80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69A268-16B5-B477-3DEC-30D4F48DE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873DF-7298-0A35-EFA4-09536D2B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2939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FFF8-F4D8-81F3-551D-56B43EDF6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5F0B5-2C92-BD17-6E27-5AD50F2A5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7878F-91FB-B32D-7E24-9794A0D38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B9BFE-84C1-0634-93B1-82A65678D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0DEE9F-AFBD-D5E6-85DF-9CFB406102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27129-FECE-5FC4-6E99-3CF3E9C7B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EA73BC-542F-279A-203D-DF51ED7F7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2CD9B2-5756-E16A-F23B-7DC7CE9C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587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1F710-F3D8-2ABC-F202-6A7AF21BE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AD0F-55DE-9B59-6CA5-7C9637D90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23869-55DA-CB27-9B00-5F7627EC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E9F47-D7AF-797A-2ACA-55C854248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685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AA535B-C0DE-EB17-89E5-3B0E042E1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BC591C-B5A6-8899-594E-965B7564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15B53F-89B5-9DF4-0026-2A703FBF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856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E4CCA-F912-9CB3-C438-FF773EFC1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72E00-7600-4F1E-E882-97B83740A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01C60-D920-C495-B255-9363EAFAA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650DF-C964-6D80-A794-3C52F397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643B2-049D-C99C-CED0-593E45C85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CBBB4C-C6A4-AC40-9F71-03B7C68C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131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696F2-BAA5-7382-EF0A-4049C610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00BDA7-F731-A325-1F4E-D31DFB308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A0C7E3-6154-2126-3C3A-2B9CC98AD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9B4A7-8448-E1B1-5D8A-4192B622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74D6D-045E-2DC7-55CD-8114FCE19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8E9AB-924A-5D22-C0E6-276AF7815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08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C61453-F75A-98EB-8535-E7B954B50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8D3BD-B61E-265A-8EBF-D1C1BBC8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8E12E-68C4-7292-E5BB-607B0EEBD2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2C057-DCD9-40F3-AAC3-7267A31138D3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2FB2C-0545-0C1A-5B4C-63A267F07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9F5C6-02E9-1C6F-DF6C-41F39B300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42CBC-256B-4892-8BE6-9B59CD82EE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096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67A5DB-839F-BFD0-49A5-C2CC6F5AD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Bethel_Music_-_Send_Me_Ft_Jenn_Johnson_CeeNaija.com_">
            <a:hlinkClick r:id="" action="ppaction://media"/>
            <a:extLst>
              <a:ext uri="{FF2B5EF4-FFF2-40B4-BE49-F238E27FC236}">
                <a16:creationId xmlns:a16="http://schemas.microsoft.com/office/drawing/2014/main" id="{C549D72A-CE0C-F0EC-9FCC-DB014D65B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1000" out="1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9434" y="50581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3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697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Today’s Big Idea</a:t>
            </a:r>
          </a:p>
        </p:txBody>
      </p:sp>
      <p:sp>
        <p:nvSpPr>
          <p:cNvPr id="3" name="Text 1"/>
          <p:cNvSpPr/>
          <p:nvPr/>
        </p:nvSpPr>
        <p:spPr>
          <a:xfrm>
            <a:off x="819807" y="1645920"/>
            <a:ext cx="1035269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sz="3200" b="0" dirty="0">
                <a:latin typeface="Arial"/>
              </a:rPr>
              <a:t>Love One Another #10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Hebrews says: “Consider how to stir up one another...”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Mature love does not leave people stuck.</a:t>
            </a:r>
          </a:p>
          <a:p>
            <a:r>
              <a:rPr sz="3200" b="0" dirty="0">
                <a:latin typeface="Arial"/>
              </a:rPr>
              <a:t>It deliberately helps someone take their next obedient step toward Jesus.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One person. One next step.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Hebrews 10:24–25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And let us consider how to stir up one another to love and good works,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not neglecting to meet together, as is the habit of some, but encouraging one another,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the more as you see the Day drawing near.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Notice the Word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10000"/>
          </a:bodyPr>
          <a:lstStyle/>
          <a:p>
            <a:r>
              <a:rPr sz="3200" b="0" dirty="0">
                <a:latin typeface="Arial"/>
              </a:rPr>
              <a:t>Hebrews does not say:</a:t>
            </a:r>
          </a:p>
          <a:p>
            <a:r>
              <a:rPr sz="3200" b="0" dirty="0">
                <a:latin typeface="Arial"/>
              </a:rPr>
              <a:t>“Encourage someone if you happen to remember.”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It says:</a:t>
            </a:r>
          </a:p>
          <a:p>
            <a:r>
              <a:rPr sz="3200" b="0" dirty="0">
                <a:latin typeface="Arial"/>
              </a:rPr>
              <a:t>“Let us consider...”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Think about it.</a:t>
            </a:r>
          </a:p>
          <a:p>
            <a:r>
              <a:rPr sz="3200" b="0" dirty="0">
                <a:latin typeface="Arial"/>
              </a:rPr>
              <a:t>Notice people.</a:t>
            </a:r>
          </a:p>
          <a:p>
            <a:r>
              <a:rPr sz="3200" b="0" dirty="0">
                <a:latin typeface="Arial"/>
              </a:rPr>
              <a:t>Plan to help.</a:t>
            </a:r>
          </a:p>
          <a:p>
            <a:r>
              <a:rPr sz="3200" b="1" dirty="0">
                <a:latin typeface="Arial"/>
              </a:rPr>
              <a:t>Help them take the next step</a:t>
            </a:r>
            <a:r>
              <a:rPr sz="3200" b="0" dirty="0">
                <a:latin typeface="Arial"/>
              </a:rPr>
              <a:t>.</a:t>
            </a:r>
            <a:endParaRPr lang="en-AU" sz="3200" b="0" dirty="0">
              <a:latin typeface="Arial"/>
            </a:endParaRPr>
          </a:p>
          <a:p>
            <a:r>
              <a:rPr lang="en-AU" sz="3200" dirty="0">
                <a:latin typeface="Arial"/>
              </a:rPr>
              <a:t>Don’t Delay!</a:t>
            </a:r>
            <a:endParaRPr sz="3200" b="0" dirty="0">
              <a:latin typeface="Arial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“Stir Up” / “Spur On”</a:t>
            </a:r>
          </a:p>
        </p:txBody>
      </p:sp>
      <p:sp>
        <p:nvSpPr>
          <p:cNvPr id="3" name="Text 1"/>
          <p:cNvSpPr/>
          <p:nvPr/>
        </p:nvSpPr>
        <p:spPr>
          <a:xfrm>
            <a:off x="914400" y="1645920"/>
            <a:ext cx="103632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20000"/>
          </a:bodyPr>
          <a:lstStyle/>
          <a:p>
            <a:r>
              <a:rPr sz="3200" b="0" dirty="0">
                <a:latin typeface="Arial"/>
              </a:rPr>
              <a:t>The Greek noun </a:t>
            </a:r>
            <a:r>
              <a:rPr lang="en-AU" sz="3200" b="0" dirty="0">
                <a:latin typeface="Arial"/>
              </a:rPr>
              <a:t>'</a:t>
            </a:r>
            <a:r>
              <a:rPr sz="3200" b="0" dirty="0" err="1">
                <a:latin typeface="Arial"/>
              </a:rPr>
              <a:t>paroxysmos</a:t>
            </a:r>
            <a:r>
              <a:rPr lang="en-AU" sz="3200" b="0" dirty="0">
                <a:latin typeface="Arial"/>
              </a:rPr>
              <a:t>'</a:t>
            </a:r>
            <a:r>
              <a:rPr sz="3200" b="0" dirty="0">
                <a:latin typeface="Arial"/>
              </a:rPr>
              <a:t> can mean provocation or stimulation.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Hebrews uses it positively:</a:t>
            </a:r>
          </a:p>
          <a:p>
            <a:r>
              <a:rPr sz="3200" b="0" dirty="0">
                <a:latin typeface="Arial"/>
              </a:rPr>
              <a:t>toward love and good works.</a:t>
            </a:r>
          </a:p>
          <a:p>
            <a:endParaRPr sz="3200" b="0" dirty="0">
              <a:latin typeface="Arial"/>
            </a:endParaRPr>
          </a:p>
          <a:p>
            <a:r>
              <a:rPr lang="en-AU" sz="3200" b="0" dirty="0">
                <a:latin typeface="Arial"/>
              </a:rPr>
              <a:t>Not argument.</a:t>
            </a:r>
          </a:p>
          <a:p>
            <a:r>
              <a:rPr sz="3200" b="0" dirty="0">
                <a:latin typeface="Arial"/>
              </a:rPr>
              <a:t>Not pressure.</a:t>
            </a:r>
          </a:p>
          <a:p>
            <a:r>
              <a:rPr sz="3200" b="0" dirty="0">
                <a:latin typeface="Arial"/>
              </a:rPr>
              <a:t>Not nagging.</a:t>
            </a:r>
          </a:p>
          <a:p>
            <a:r>
              <a:rPr sz="3200" b="0" dirty="0">
                <a:latin typeface="Arial"/>
              </a:rPr>
              <a:t>Not manipulation.</a:t>
            </a:r>
          </a:p>
          <a:p>
            <a:r>
              <a:rPr sz="3200" b="0" dirty="0">
                <a:latin typeface="Arial"/>
              </a:rPr>
              <a:t>But not passive silence either.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Loving provocation</a:t>
            </a:r>
            <a:r>
              <a:rPr sz="3200" b="0" dirty="0">
                <a:latin typeface="Arial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Encouragement vs Spurring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sz="3200" b="0" dirty="0">
                <a:latin typeface="Arial"/>
              </a:rPr>
              <a:t>Encouragement says:</a:t>
            </a:r>
          </a:p>
          <a:p>
            <a:r>
              <a:rPr sz="3200" b="0" dirty="0">
                <a:latin typeface="Arial"/>
              </a:rPr>
              <a:t>“Keep going.”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Spurring says:</a:t>
            </a:r>
          </a:p>
          <a:p>
            <a:r>
              <a:rPr sz="3200" b="0" dirty="0">
                <a:latin typeface="Arial"/>
              </a:rPr>
              <a:t>“Let’s go.”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Encouragement gives courage.</a:t>
            </a:r>
          </a:p>
          <a:p>
            <a:r>
              <a:rPr sz="3200" b="0" dirty="0">
                <a:latin typeface="Arial"/>
              </a:rPr>
              <a:t>Spurring gives direction.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Both are needed at the right time.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Today’s Focus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 dirty="0">
                <a:latin typeface="Arial"/>
              </a:rPr>
              <a:t>Hebrews 10:24 is broader than mission.</a:t>
            </a:r>
          </a:p>
          <a:p>
            <a:r>
              <a:rPr sz="3200" b="0" dirty="0">
                <a:latin typeface="Arial"/>
              </a:rPr>
              <a:t>It calls us toward all kinds of love and good works.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Today we apply that principle to one command Jesus gave every disciple: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MAKE DISCIPLES.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Mature love asks:</a:t>
            </a:r>
          </a:p>
          <a:p>
            <a:r>
              <a:rPr sz="3200" b="0" dirty="0">
                <a:latin typeface="Arial"/>
              </a:rPr>
              <a:t>“</a:t>
            </a:r>
            <a:r>
              <a:rPr sz="3200" b="1" dirty="0">
                <a:latin typeface="Arial"/>
              </a:rPr>
              <a:t>How can I help you obey Jesus</a:t>
            </a:r>
            <a:r>
              <a:rPr sz="3200" b="0" dirty="0">
                <a:latin typeface="Arial"/>
              </a:rPr>
              <a:t>?”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Matthew 28:18–20</a:t>
            </a:r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sz="3200" b="0">
                <a:latin typeface="Arial"/>
              </a:rPr>
              <a:t>The Great Commission</a:t>
            </a:r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fontScale="92500" lnSpcReduction="20000"/>
          </a:bodyPr>
          <a:lstStyle/>
          <a:p>
            <a:r>
              <a:rPr sz="3000" b="0">
                <a:latin typeface="Arial"/>
              </a:rPr>
              <a:t>18 “All authority in heaven and on earth has been given to me.</a:t>
            </a:r>
          </a:p>
          <a:p>
            <a:endParaRPr sz="3000" b="0">
              <a:latin typeface="Arial"/>
            </a:endParaRPr>
          </a:p>
          <a:p>
            <a:r>
              <a:rPr sz="3000" b="0">
                <a:latin typeface="Arial"/>
              </a:rPr>
              <a:t>19 Go therefore and make disciples of all nations, baptizing them...</a:t>
            </a:r>
          </a:p>
          <a:p>
            <a:endParaRPr sz="3000" b="0">
              <a:latin typeface="Arial"/>
            </a:endParaRPr>
          </a:p>
          <a:p>
            <a:r>
              <a:rPr sz="3000" b="0">
                <a:latin typeface="Arial"/>
              </a:rPr>
              <a:t>20 teaching them to observe all that I have commanded you.</a:t>
            </a:r>
          </a:p>
          <a:p>
            <a:endParaRPr sz="3000" b="0">
              <a:latin typeface="Arial"/>
            </a:endParaRPr>
          </a:p>
          <a:p>
            <a:r>
              <a:rPr sz="3000" b="0">
                <a:latin typeface="Arial"/>
              </a:rPr>
              <a:t>And behold, I am with you always, to the end of the age.”</a:t>
            </a:r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His Authority — His Presence</a:t>
            </a:r>
          </a:p>
        </p:txBody>
      </p:sp>
      <p:sp>
        <p:nvSpPr>
          <p:cNvPr id="3" name="Text 1"/>
          <p:cNvSpPr/>
          <p:nvPr/>
        </p:nvSpPr>
        <p:spPr>
          <a:xfrm>
            <a:off x="1687443" y="1645920"/>
            <a:ext cx="8749337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sz="3200" b="1" dirty="0">
                <a:latin typeface="Arial"/>
              </a:rPr>
              <a:t>Mission does not begin with our confidence.</a:t>
            </a:r>
          </a:p>
          <a:p>
            <a:endParaRPr sz="3200" b="1" dirty="0">
              <a:latin typeface="Arial"/>
            </a:endParaRPr>
          </a:p>
          <a:p>
            <a:r>
              <a:rPr sz="3200" b="1" dirty="0">
                <a:latin typeface="Arial"/>
              </a:rPr>
              <a:t>Jesus begins</a:t>
            </a:r>
            <a:r>
              <a:rPr sz="3200" b="0" dirty="0">
                <a:latin typeface="Arial"/>
              </a:rPr>
              <a:t>:</a:t>
            </a:r>
          </a:p>
          <a:p>
            <a:r>
              <a:rPr sz="3200" b="0" dirty="0">
                <a:latin typeface="Arial"/>
              </a:rPr>
              <a:t>“All authority... has been given to me.”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And He finishes</a:t>
            </a:r>
            <a:r>
              <a:rPr sz="3200" b="0" dirty="0">
                <a:latin typeface="Arial"/>
              </a:rPr>
              <a:t>:</a:t>
            </a:r>
          </a:p>
          <a:p>
            <a:r>
              <a:rPr sz="3200" b="0" dirty="0">
                <a:latin typeface="Arial"/>
              </a:rPr>
              <a:t>“I am with you always.”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We go under His authority</a:t>
            </a:r>
          </a:p>
          <a:p>
            <a:r>
              <a:rPr sz="3200" b="0" dirty="0">
                <a:latin typeface="Arial"/>
              </a:rPr>
              <a:t>and with His presence.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sz="4000" b="1">
                <a:latin typeface="Arial"/>
              </a:rPr>
              <a:t>Faith Is Contagious When Obeyed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r>
              <a:rPr sz="3200" b="0" dirty="0">
                <a:latin typeface="Arial"/>
              </a:rPr>
              <a:t>Faith that is only discussed can become stale.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Faith that is obeyed becomes visible.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When one disciple obeys Jesus,</a:t>
            </a:r>
          </a:p>
          <a:p>
            <a:r>
              <a:rPr sz="3200" b="0" dirty="0">
                <a:latin typeface="Arial"/>
              </a:rPr>
              <a:t>it gives courage to another disciple to obey Jesus too.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Obedient faith spreads courage</a:t>
            </a:r>
            <a:r>
              <a:rPr sz="3200" b="0" dirty="0">
                <a:latin typeface="Arial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Acts 1:8 — Witness Starts Close</a:t>
            </a:r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sz="3200" b="0">
                <a:latin typeface="Arial"/>
              </a:rPr>
              <a:t>Witnesses</a:t>
            </a:r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fontScale="92500" lnSpcReduction="20000"/>
          </a:bodyPr>
          <a:lstStyle/>
          <a:p>
            <a:r>
              <a:rPr sz="3000" b="0" dirty="0">
                <a:latin typeface="Arial"/>
              </a:rPr>
              <a:t>“You will receive power when the Holy Spirit has come upon you,</a:t>
            </a:r>
          </a:p>
          <a:p>
            <a:endParaRPr sz="3000" b="0" dirty="0">
              <a:latin typeface="Arial"/>
            </a:endParaRPr>
          </a:p>
          <a:p>
            <a:r>
              <a:rPr sz="3000" b="0" dirty="0">
                <a:latin typeface="Arial"/>
              </a:rPr>
              <a:t>and you will be my witnesses in Jerusalem and in all Judea and Samaria,</a:t>
            </a:r>
          </a:p>
          <a:p>
            <a:endParaRPr sz="3000" b="0" dirty="0">
              <a:latin typeface="Arial"/>
            </a:endParaRPr>
          </a:p>
          <a:p>
            <a:r>
              <a:rPr sz="3000" b="0" dirty="0">
                <a:latin typeface="Arial"/>
              </a:rPr>
              <a:t>and to the end of the earth.”</a:t>
            </a:r>
          </a:p>
          <a:p>
            <a:endParaRPr sz="3000" b="0" dirty="0">
              <a:latin typeface="Arial"/>
            </a:endParaRPr>
          </a:p>
          <a:p>
            <a:r>
              <a:rPr sz="3000" b="0" dirty="0">
                <a:latin typeface="Arial"/>
              </a:rPr>
              <a:t>Mission is not only overseas.</a:t>
            </a:r>
          </a:p>
          <a:p>
            <a:r>
              <a:rPr sz="3000" b="0" dirty="0">
                <a:latin typeface="Arial"/>
              </a:rPr>
              <a:t>It starts with people God has already placed near us</a:t>
            </a:r>
            <a:r>
              <a:rPr lang="en-AU" sz="3000" b="0" dirty="0">
                <a:latin typeface="Arial"/>
              </a:rPr>
              <a:t> and works outwards</a:t>
            </a:r>
            <a:r>
              <a:rPr sz="3000" b="0" dirty="0">
                <a:latin typeface="Arial"/>
              </a:rPr>
              <a:t>.</a:t>
            </a:r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CE14F-9172-2D69-098E-D1EB7AD5D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96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The Gospel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Good News we received is the Good News we carry everywhere with us everywhere we go.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800" b="0" dirty="0">
                <a:latin typeface="Arial" panose="020B0604020202020204" pitchFamily="34" charset="0"/>
                <a:cs typeface="Arial" panose="020B0604020202020204" pitchFamily="34" charset="0"/>
              </a:rPr>
              <a:t>Our wrong doings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separate</a:t>
            </a:r>
            <a:r>
              <a:rPr lang="en-AU" sz="2800" b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 us from God</a:t>
            </a:r>
            <a:r>
              <a:rPr lang="en-AU" sz="2800" b="0" dirty="0">
                <a:latin typeface="Arial" panose="020B0604020202020204" pitchFamily="34" charset="0"/>
                <a:cs typeface="Arial" panose="020B0604020202020204" pitchFamily="34" charset="0"/>
              </a:rPr>
              <a:t> but..</a:t>
            </a:r>
            <a:r>
              <a:rPr sz="28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2940B7-84C1-9677-20E3-418C32AE87C1}"/>
              </a:ext>
            </a:extLst>
          </p:cNvPr>
          <p:cNvSpPr txBox="1"/>
          <p:nvPr/>
        </p:nvSpPr>
        <p:spPr>
          <a:xfrm>
            <a:off x="604033" y="471361"/>
            <a:ext cx="11139588" cy="6771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16 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For God so loved the world, that he gave his only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Son, that whoever believes in him should not perish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but have eternal life. 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17 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For God did not send his Son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into the world to condemn the world,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but in order that the world might be saved through him.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(John 3:16-17)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Believe, Repent, be Baptised, and follow Jesus as our Lord.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(Acts 2:37-38)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We are saved by grace through faith —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not by our own works…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(Eph 2:8–9)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DEBFC7-5206-02F4-1FA7-202AC7D45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700" y="574285"/>
            <a:ext cx="553865" cy="115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0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39C1A8-54A2-1490-1750-7E21718BF7C4}"/>
              </a:ext>
            </a:extLst>
          </p:cNvPr>
          <p:cNvSpPr txBox="1"/>
          <p:nvPr/>
        </p:nvSpPr>
        <p:spPr>
          <a:xfrm>
            <a:off x="1566298" y="1524000"/>
            <a:ext cx="9906879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This is the Good News we can share with others.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15 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but in your hearts honour Christ the Lord as holy, 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always being prepared to make a defence to anyone 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who asks you for a reason for the hope that is in you; </a:t>
            </a:r>
          </a:p>
          <a:p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yet do it with gentleness and respect,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(1 Peter 3:15)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26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216939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The World Loves Spectators</a:t>
            </a:r>
          </a:p>
        </p:txBody>
      </p:sp>
      <p:sp>
        <p:nvSpPr>
          <p:cNvPr id="3" name="Text 1"/>
          <p:cNvSpPr/>
          <p:nvPr/>
        </p:nvSpPr>
        <p:spPr>
          <a:xfrm>
            <a:off x="1408386" y="1316736"/>
            <a:ext cx="8710974" cy="4882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At the 2022 World Cup Final:</a:t>
            </a:r>
          </a:p>
          <a:p>
            <a:r>
              <a:rPr sz="3200" b="0" dirty="0">
                <a:latin typeface="Arial"/>
              </a:rPr>
              <a:t>Only 22 players are on the field at once.</a:t>
            </a:r>
          </a:p>
          <a:p>
            <a:r>
              <a:rPr sz="3200" b="0" dirty="0">
                <a:latin typeface="Arial"/>
              </a:rPr>
              <a:t>88,966 watched in the stadium.</a:t>
            </a:r>
          </a:p>
          <a:p>
            <a:r>
              <a:rPr sz="3200" b="0" dirty="0">
                <a:latin typeface="Arial"/>
              </a:rPr>
              <a:t>Nearly 1.5 billion watched around the world.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The world says:</a:t>
            </a:r>
          </a:p>
          <a:p>
            <a:r>
              <a:rPr sz="3200" b="0" dirty="0">
                <a:latin typeface="Arial"/>
              </a:rPr>
              <a:t>Consume. Watch. Comment. Critique.</a:t>
            </a:r>
          </a:p>
          <a:p>
            <a:r>
              <a:rPr sz="3200" b="0" dirty="0">
                <a:latin typeface="Arial"/>
              </a:rPr>
              <a:t>Wait for someone else.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Jesus’ Way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 dirty="0">
                <a:latin typeface="Arial"/>
              </a:rPr>
              <a:t>That same spectator mindset </a:t>
            </a:r>
            <a:r>
              <a:rPr lang="en-AU" sz="3200" b="0" dirty="0">
                <a:latin typeface="Arial"/>
              </a:rPr>
              <a:t>has crept</a:t>
            </a:r>
            <a:r>
              <a:rPr sz="3200" b="0" dirty="0">
                <a:latin typeface="Arial"/>
              </a:rPr>
              <a:t> into the Western Church.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Jesus says:</a:t>
            </a:r>
          </a:p>
          <a:p>
            <a:r>
              <a:rPr sz="3200" b="0" dirty="0">
                <a:latin typeface="Arial"/>
              </a:rPr>
              <a:t>Follow Me.</a:t>
            </a:r>
          </a:p>
          <a:p>
            <a:r>
              <a:rPr sz="3200" b="0" dirty="0">
                <a:latin typeface="Arial"/>
              </a:rPr>
              <a:t>Obey Me.</a:t>
            </a:r>
          </a:p>
          <a:p>
            <a:r>
              <a:rPr sz="3200" b="0" dirty="0">
                <a:latin typeface="Arial"/>
              </a:rPr>
              <a:t>Love one another.</a:t>
            </a:r>
          </a:p>
          <a:p>
            <a:r>
              <a:rPr sz="3200" b="0" dirty="0">
                <a:latin typeface="Arial"/>
              </a:rPr>
              <a:t>Make disciples.</a:t>
            </a:r>
          </a:p>
          <a:p>
            <a:r>
              <a:rPr sz="3200" b="0" dirty="0">
                <a:latin typeface="Arial"/>
              </a:rPr>
              <a:t>Teach others to obey.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The Kingdom has no spectators.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Love Pushes Outward</a:t>
            </a:r>
          </a:p>
        </p:txBody>
      </p:sp>
      <p:sp>
        <p:nvSpPr>
          <p:cNvPr id="3" name="Text 1"/>
          <p:cNvSpPr/>
          <p:nvPr/>
        </p:nvSpPr>
        <p:spPr>
          <a:xfrm>
            <a:off x="1603357" y="1656430"/>
            <a:ext cx="8980564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sz="3200" b="0" dirty="0">
                <a:latin typeface="Arial"/>
              </a:rPr>
              <a:t>Unity was not the finish line</a:t>
            </a:r>
            <a:r>
              <a:rPr lang="en-AU" sz="3200" b="0" dirty="0">
                <a:latin typeface="Arial"/>
              </a:rPr>
              <a:t> – it’s the beginning!</a:t>
            </a:r>
            <a:endParaRPr sz="3200" b="0" dirty="0">
              <a:latin typeface="Arial"/>
            </a:endParaRP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A loving church builds courage,</a:t>
            </a:r>
          </a:p>
          <a:p>
            <a:r>
              <a:rPr sz="3200" b="0" dirty="0">
                <a:latin typeface="Arial"/>
              </a:rPr>
              <a:t>makes space,</a:t>
            </a:r>
          </a:p>
          <a:p>
            <a:r>
              <a:rPr sz="3200" b="0" dirty="0">
                <a:latin typeface="Arial"/>
              </a:rPr>
              <a:t>fights for unity —</a:t>
            </a:r>
          </a:p>
          <a:p>
            <a:r>
              <a:rPr sz="3200" b="0" dirty="0">
                <a:latin typeface="Arial"/>
              </a:rPr>
              <a:t>and then looks outward.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Love asks:</a:t>
            </a:r>
          </a:p>
          <a:p>
            <a:r>
              <a:rPr sz="3200" b="0" dirty="0">
                <a:latin typeface="Arial"/>
              </a:rPr>
              <a:t>“</a:t>
            </a:r>
            <a:r>
              <a:rPr sz="3200" b="1" dirty="0">
                <a:latin typeface="Arial"/>
              </a:rPr>
              <a:t>Who can I help take a step toward Jesus</a:t>
            </a:r>
            <a:r>
              <a:rPr sz="3200" b="0" dirty="0">
                <a:latin typeface="Arial"/>
              </a:rPr>
              <a:t>?”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sz="3600" b="1">
                <a:latin typeface="Arial"/>
              </a:rPr>
              <a:t>Who Are You Helping Take Their Next Step?</a:t>
            </a:r>
          </a:p>
        </p:txBody>
      </p:sp>
      <p:sp>
        <p:nvSpPr>
          <p:cNvPr id="3" name="Text 1"/>
          <p:cNvSpPr/>
          <p:nvPr/>
        </p:nvSpPr>
        <p:spPr>
          <a:xfrm>
            <a:off x="1198173" y="1645920"/>
            <a:ext cx="9816663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A child?</a:t>
            </a:r>
          </a:p>
          <a:p>
            <a:r>
              <a:rPr sz="3200" b="0" dirty="0">
                <a:latin typeface="Arial"/>
              </a:rPr>
              <a:t>A </a:t>
            </a:r>
            <a:r>
              <a:rPr sz="3200" b="0" dirty="0" err="1">
                <a:latin typeface="Arial"/>
              </a:rPr>
              <a:t>neighbour</a:t>
            </a:r>
            <a:r>
              <a:rPr sz="3200" b="0" dirty="0">
                <a:latin typeface="Arial"/>
              </a:rPr>
              <a:t>?</a:t>
            </a:r>
          </a:p>
          <a:p>
            <a:r>
              <a:rPr sz="3200" b="0" dirty="0">
                <a:latin typeface="Arial"/>
              </a:rPr>
              <a:t>A seeker?</a:t>
            </a:r>
          </a:p>
          <a:p>
            <a:r>
              <a:rPr sz="3200" b="0" dirty="0">
                <a:latin typeface="Arial"/>
              </a:rPr>
              <a:t>A new believer?</a:t>
            </a:r>
          </a:p>
          <a:p>
            <a:r>
              <a:rPr sz="3200" b="0" dirty="0">
                <a:latin typeface="Arial"/>
              </a:rPr>
              <a:t>A weary Christian?</a:t>
            </a:r>
          </a:p>
          <a:p>
            <a:r>
              <a:rPr sz="3200" b="0" dirty="0">
                <a:latin typeface="Arial"/>
              </a:rPr>
              <a:t>Someone who has simply stopped moving forward?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Disciple-making starts with noticing one person</a:t>
            </a:r>
            <a:r>
              <a:rPr sz="3200" b="0" dirty="0">
                <a:latin typeface="Arial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101327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 dirty="0">
                <a:latin typeface="Arial"/>
              </a:rPr>
              <a:t>What Is Their Next Step?</a:t>
            </a:r>
          </a:p>
        </p:txBody>
      </p:sp>
      <p:sp>
        <p:nvSpPr>
          <p:cNvPr id="3" name="Text 1"/>
          <p:cNvSpPr/>
          <p:nvPr/>
        </p:nvSpPr>
        <p:spPr>
          <a:xfrm>
            <a:off x="430927" y="759696"/>
            <a:ext cx="11119944" cy="534849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sz="3200" b="0" dirty="0">
                <a:latin typeface="Arial"/>
              </a:rPr>
              <a:t>Not everyone needs the same next step.</a:t>
            </a:r>
            <a:endParaRPr lang="en-AU" sz="3200" b="0" dirty="0">
              <a:latin typeface="Arial"/>
            </a:endParaRPr>
          </a:p>
          <a:p>
            <a:r>
              <a:rPr lang="en-AU" sz="3200" b="0" dirty="0">
                <a:latin typeface="Arial"/>
              </a:rPr>
              <a:t>(Some have not started the journey. Others are all along the road.)</a:t>
            </a:r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Maybe it is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b="0" dirty="0">
                <a:latin typeface="Arial"/>
              </a:rPr>
              <a:t>Hear the Good News for the first time.</a:t>
            </a:r>
            <a:endParaRPr sz="3200" b="0" dirty="0"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sz="3200" b="0" dirty="0">
                <a:latin typeface="Arial"/>
              </a:rPr>
              <a:t>Read Scripture — </a:t>
            </a:r>
            <a:r>
              <a:rPr sz="3200" b="0" i="1" u="sng" dirty="0">
                <a:latin typeface="Arial"/>
              </a:rPr>
              <a:t>and obey what they discover</a:t>
            </a:r>
            <a:r>
              <a:rPr sz="3200" b="0" dirty="0">
                <a:latin typeface="Arial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sz="3200" b="0" dirty="0">
                <a:latin typeface="Arial"/>
              </a:rPr>
              <a:t>Begin praying.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sz="3200" b="0" dirty="0">
                <a:latin typeface="Arial"/>
              </a:rPr>
              <a:t>Repent or forgive.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>
                <a:latin typeface="Arial"/>
              </a:rPr>
              <a:t>Be baptised or </a:t>
            </a:r>
            <a:r>
              <a:rPr sz="3200" b="0" dirty="0" err="1">
                <a:latin typeface="Arial"/>
              </a:rPr>
              <a:t>Reconnec</a:t>
            </a:r>
            <a:r>
              <a:rPr lang="en-AU" sz="3200" b="0" dirty="0">
                <a:latin typeface="Arial"/>
              </a:rPr>
              <a:t>t</a:t>
            </a:r>
            <a:r>
              <a:rPr sz="3200" b="0" dirty="0">
                <a:latin typeface="Arial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sz="3200" b="0" dirty="0">
                <a:latin typeface="Arial"/>
              </a:rPr>
              <a:t>Begin serving.</a:t>
            </a:r>
          </a:p>
          <a:p>
            <a:r>
              <a:rPr sz="3200" b="0" dirty="0">
                <a:latin typeface="Arial"/>
              </a:rPr>
              <a:t>You do not have to take them ten steps.</a:t>
            </a:r>
          </a:p>
          <a:p>
            <a:r>
              <a:rPr sz="3200" b="1" i="1" u="sng" dirty="0">
                <a:latin typeface="Arial"/>
              </a:rPr>
              <a:t>Help them take </a:t>
            </a:r>
            <a:r>
              <a:rPr lang="en-AU" sz="3200" b="1" i="1" u="sng" dirty="0">
                <a:latin typeface="Arial"/>
              </a:rPr>
              <a:t>just </a:t>
            </a:r>
            <a:r>
              <a:rPr sz="3200" b="1" i="1" u="sng" dirty="0">
                <a:latin typeface="Arial"/>
              </a:rPr>
              <a:t>the next one</a:t>
            </a:r>
            <a:r>
              <a:rPr sz="3200" b="0" dirty="0">
                <a:latin typeface="Arial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Who Are You Sending?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20000"/>
          </a:bodyPr>
          <a:lstStyle/>
          <a:p>
            <a:r>
              <a:rPr sz="3200" b="0" dirty="0">
                <a:latin typeface="Arial"/>
              </a:rPr>
              <a:t>Not necessarily overseas.</a:t>
            </a:r>
            <a:endParaRPr lang="en-AU" sz="3200" b="0" dirty="0">
              <a:latin typeface="Arial"/>
            </a:endParaRPr>
          </a:p>
          <a:p>
            <a:r>
              <a:rPr lang="en-AU" sz="3200" b="0" dirty="0">
                <a:latin typeface="Arial"/>
              </a:rPr>
              <a:t>Mostly it should start at home!</a:t>
            </a:r>
            <a:endParaRPr sz="3200" b="0" dirty="0">
              <a:latin typeface="Arial"/>
            </a:endParaRP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Sometimes love says:</a:t>
            </a:r>
          </a:p>
          <a:p>
            <a:r>
              <a:rPr sz="3200" b="0" dirty="0">
                <a:latin typeface="Arial"/>
              </a:rPr>
              <a:t>“I think you can do this.”</a:t>
            </a:r>
          </a:p>
          <a:p>
            <a:r>
              <a:rPr sz="3200" b="0" dirty="0">
                <a:latin typeface="Arial"/>
              </a:rPr>
              <a:t>“Can I pray for you?”</a:t>
            </a:r>
          </a:p>
          <a:p>
            <a:r>
              <a:rPr sz="3200" b="0" dirty="0">
                <a:latin typeface="Arial"/>
              </a:rPr>
              <a:t>“Tell me how it went.”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Sending can simply mean helping someone obey Jesus</a:t>
            </a:r>
            <a:r>
              <a:rPr lang="en-AU" sz="3200" b="0" dirty="0">
                <a:latin typeface="Arial"/>
              </a:rPr>
              <a:t> </a:t>
            </a:r>
            <a:r>
              <a:rPr sz="3200" b="0" dirty="0">
                <a:latin typeface="Arial"/>
              </a:rPr>
              <a:t>where God has already placed them: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Home • Work • School • </a:t>
            </a:r>
            <a:r>
              <a:rPr sz="3200" b="0" dirty="0" err="1">
                <a:latin typeface="Arial"/>
              </a:rPr>
              <a:t>Neighbours</a:t>
            </a:r>
            <a:r>
              <a:rPr sz="3200" b="0" dirty="0">
                <a:latin typeface="Arial"/>
              </a:rPr>
              <a:t> • Family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sz="4000" b="1">
                <a:latin typeface="Arial"/>
              </a:rPr>
              <a:t>Mission Does Not Start on a Stage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 dirty="0">
                <a:latin typeface="Arial"/>
              </a:rPr>
              <a:t>It starts at: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A kitchen table.</a:t>
            </a:r>
          </a:p>
          <a:p>
            <a:r>
              <a:rPr sz="3200" b="0" dirty="0">
                <a:latin typeface="Arial"/>
              </a:rPr>
              <a:t>A hospital bed.</a:t>
            </a:r>
          </a:p>
          <a:p>
            <a:r>
              <a:rPr sz="3200" b="0" dirty="0">
                <a:latin typeface="Arial"/>
              </a:rPr>
              <a:t>A school gate.</a:t>
            </a:r>
          </a:p>
          <a:p>
            <a:r>
              <a:rPr sz="3200" b="0" dirty="0">
                <a:latin typeface="Arial"/>
              </a:rPr>
              <a:t>A work lunchroom.</a:t>
            </a:r>
          </a:p>
          <a:p>
            <a:r>
              <a:rPr sz="3200" b="0" dirty="0">
                <a:latin typeface="Arial"/>
              </a:rPr>
              <a:t>A phone call.</a:t>
            </a:r>
          </a:p>
          <a:p>
            <a:r>
              <a:rPr sz="3200" b="0" dirty="0">
                <a:latin typeface="Arial"/>
              </a:rPr>
              <a:t>A quiet conversation.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Ordinary disciples obey Jesus</a:t>
            </a:r>
          </a:p>
          <a:p>
            <a:r>
              <a:rPr sz="3200" b="1" dirty="0">
                <a:latin typeface="Arial"/>
              </a:rPr>
              <a:t>in ordinary places with ordinary people.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64080" y="132588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en-US" sz="44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#10 Spur One Another On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2346960" y="2148840"/>
            <a:ext cx="7498080" cy="22860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 fontScale="92500"/>
          </a:bodyPr>
          <a:lstStyle/>
          <a:p>
            <a:pPr algn="ctr"/>
            <a:r>
              <a:rPr lang="en-US" sz="36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Mission / Commissioning</a:t>
            </a:r>
            <a:endParaRPr lang="en-US" sz="3600" dirty="0"/>
          </a:p>
          <a:p>
            <a:pPr algn="ctr"/>
            <a:r>
              <a:rPr lang="en-US" sz="36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Hebrews 10:24–25 / Matthew 28:18–20</a:t>
            </a:r>
            <a:endParaRPr lang="en-US" sz="3600" dirty="0"/>
          </a:p>
          <a:p>
            <a:pPr algn="ctr"/>
            <a:r>
              <a:rPr lang="en-US" sz="36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“By this everyone will know…” John 13:35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 dirty="0">
                <a:latin typeface="Arial"/>
              </a:rPr>
              <a:t>Avoid the Two Ditches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❌ PUSHY PRESSURE</a:t>
            </a:r>
          </a:p>
          <a:p>
            <a:r>
              <a:rPr sz="3200" b="0" dirty="0">
                <a:latin typeface="Arial"/>
              </a:rPr>
              <a:t>Guilt • manipulation • bullying • forcing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❌ COMFORTABLE SILENCE</a:t>
            </a:r>
          </a:p>
          <a:p>
            <a:r>
              <a:rPr sz="3200" b="0" dirty="0">
                <a:latin typeface="Arial"/>
              </a:rPr>
              <a:t>Never challenge • never ask • never expect obedience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Neither is biblical love.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1945" y="658368"/>
            <a:ext cx="113301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sz="4000" b="1" dirty="0">
                <a:latin typeface="Arial"/>
              </a:rPr>
              <a:t>✅ Biblical Spurring</a:t>
            </a:r>
            <a:r>
              <a:rPr lang="en-AU" sz="4000" b="1" dirty="0">
                <a:latin typeface="Arial"/>
              </a:rPr>
              <a:t> – in the middle of the road</a:t>
            </a:r>
            <a:endParaRPr sz="4000" b="1" dirty="0">
              <a:latin typeface="Arial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Truth with love.</a:t>
            </a:r>
          </a:p>
          <a:p>
            <a:r>
              <a:rPr sz="3200" b="0" dirty="0">
                <a:latin typeface="Arial"/>
              </a:rPr>
              <a:t>Courage with gentleness.</a:t>
            </a:r>
          </a:p>
          <a:p>
            <a:r>
              <a:rPr sz="3200" b="0" dirty="0">
                <a:latin typeface="Arial"/>
              </a:rPr>
              <a:t>Challenge with support.</a:t>
            </a:r>
          </a:p>
          <a:p>
            <a:r>
              <a:rPr sz="3200" b="1" dirty="0">
                <a:latin typeface="Arial"/>
              </a:rPr>
              <a:t>Model before expecting</a:t>
            </a:r>
            <a:r>
              <a:rPr sz="3200" b="0" dirty="0">
                <a:latin typeface="Arial"/>
              </a:rPr>
              <a:t>.</a:t>
            </a:r>
          </a:p>
          <a:p>
            <a:r>
              <a:rPr sz="3200" b="0" dirty="0">
                <a:latin typeface="Arial"/>
              </a:rPr>
              <a:t>Obedience with grace.</a:t>
            </a:r>
          </a:p>
          <a:p>
            <a:r>
              <a:rPr sz="3200" b="0" dirty="0">
                <a:latin typeface="Arial"/>
              </a:rPr>
              <a:t>Mission with prayer.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“</a:t>
            </a:r>
            <a:r>
              <a:rPr sz="3200" b="1" dirty="0">
                <a:latin typeface="Arial"/>
              </a:rPr>
              <a:t>Let’s take the next step together</a:t>
            </a:r>
            <a:r>
              <a:rPr sz="3200" b="0" dirty="0">
                <a:latin typeface="Arial"/>
              </a:rPr>
              <a:t>.”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A Church That Spurs People On</a:t>
            </a:r>
          </a:p>
        </p:txBody>
      </p:sp>
      <p:sp>
        <p:nvSpPr>
          <p:cNvPr id="3" name="Text 1"/>
          <p:cNvSpPr/>
          <p:nvPr/>
        </p:nvSpPr>
        <p:spPr>
          <a:xfrm>
            <a:off x="1734205" y="1645920"/>
            <a:ext cx="8731994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sz="3200" b="0" dirty="0">
                <a:latin typeface="Arial"/>
              </a:rPr>
              <a:t>Prayer.</a:t>
            </a:r>
          </a:p>
          <a:p>
            <a:r>
              <a:rPr sz="3200" b="0" dirty="0">
                <a:latin typeface="Arial"/>
              </a:rPr>
              <a:t>Simple obedience.</a:t>
            </a:r>
          </a:p>
          <a:p>
            <a:r>
              <a:rPr sz="3200" b="0" dirty="0">
                <a:latin typeface="Arial"/>
              </a:rPr>
              <a:t>Encouragement.</a:t>
            </a:r>
          </a:p>
          <a:p>
            <a:r>
              <a:rPr sz="3200" b="0" dirty="0">
                <a:latin typeface="Arial"/>
              </a:rPr>
              <a:t>Accountability.</a:t>
            </a:r>
          </a:p>
          <a:p>
            <a:r>
              <a:rPr sz="3200" b="0" dirty="0">
                <a:latin typeface="Arial"/>
              </a:rPr>
              <a:t>Training by example.</a:t>
            </a:r>
          </a:p>
          <a:p>
            <a:r>
              <a:rPr sz="3200" b="0" dirty="0">
                <a:latin typeface="Arial"/>
              </a:rPr>
              <a:t>Everyday conversations.</a:t>
            </a:r>
          </a:p>
          <a:p>
            <a:endParaRPr sz="3200" b="0" dirty="0">
              <a:latin typeface="Arial"/>
            </a:endParaRPr>
          </a:p>
          <a:p>
            <a:r>
              <a:rPr lang="en-AU" sz="3200" b="1" dirty="0">
                <a:latin typeface="Arial"/>
              </a:rPr>
              <a:t>Let’s be a</a:t>
            </a:r>
            <a:r>
              <a:rPr sz="3200" b="1" dirty="0">
                <a:latin typeface="Arial"/>
              </a:rPr>
              <a:t> church that </a:t>
            </a:r>
            <a:r>
              <a:rPr lang="en-AU" sz="3200" b="1" dirty="0">
                <a:latin typeface="Arial"/>
              </a:rPr>
              <a:t>helps</a:t>
            </a:r>
            <a:r>
              <a:rPr sz="3200" b="1" dirty="0">
                <a:latin typeface="Arial"/>
              </a:rPr>
              <a:t> ordinary disciples to obey Jesus.</a:t>
            </a:r>
            <a:r>
              <a:rPr lang="en-AU" sz="3200" b="1" dirty="0">
                <a:latin typeface="Arial"/>
              </a:rPr>
              <a:t> </a:t>
            </a:r>
            <a:endParaRPr sz="3200" b="1" dirty="0">
              <a:latin typeface="Arial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Diagnostic Questions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Am </a:t>
            </a:r>
            <a:r>
              <a:rPr sz="3200" b="1" dirty="0">
                <a:latin typeface="Arial"/>
              </a:rPr>
              <a:t>I</a:t>
            </a:r>
            <a:r>
              <a:rPr sz="3200" b="0" dirty="0">
                <a:latin typeface="Arial"/>
              </a:rPr>
              <a:t> mostly watching — or obeying?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Who</a:t>
            </a:r>
            <a:r>
              <a:rPr sz="3200" b="0" dirty="0">
                <a:latin typeface="Arial"/>
              </a:rPr>
              <a:t> am I helping </a:t>
            </a:r>
            <a:r>
              <a:rPr lang="en-AU" sz="3200" b="0" dirty="0">
                <a:latin typeface="Arial"/>
              </a:rPr>
              <a:t>to </a:t>
            </a:r>
            <a:r>
              <a:rPr sz="3200" b="0" dirty="0">
                <a:latin typeface="Arial"/>
              </a:rPr>
              <a:t>follow Jesus?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What next step could I help </a:t>
            </a:r>
            <a:r>
              <a:rPr sz="3200" b="1" dirty="0">
                <a:latin typeface="Arial"/>
              </a:rPr>
              <a:t>them</a:t>
            </a:r>
            <a:r>
              <a:rPr sz="3200" b="0" dirty="0">
                <a:latin typeface="Arial"/>
              </a:rPr>
              <a:t> take?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What next step is Jesus asking </a:t>
            </a:r>
            <a:r>
              <a:rPr sz="3200" b="1" dirty="0">
                <a:latin typeface="Arial"/>
              </a:rPr>
              <a:t>me</a:t>
            </a:r>
            <a:r>
              <a:rPr sz="3200" b="0" dirty="0">
                <a:latin typeface="Arial"/>
              </a:rPr>
              <a:t> to take?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Take Note</a:t>
            </a:r>
          </a:p>
        </p:txBody>
      </p:sp>
      <p:sp>
        <p:nvSpPr>
          <p:cNvPr id="3" name="Text 1"/>
          <p:cNvSpPr/>
          <p:nvPr/>
        </p:nvSpPr>
        <p:spPr>
          <a:xfrm>
            <a:off x="945931" y="1645920"/>
            <a:ext cx="10541876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📝 Love spurs people toward obedient discipleship.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📝 Mature love helps one person take the next step </a:t>
            </a:r>
            <a:r>
              <a:rPr lang="en-AU" sz="3200" b="0" dirty="0">
                <a:latin typeface="Arial"/>
              </a:rPr>
              <a:t>	</a:t>
            </a:r>
            <a:r>
              <a:rPr sz="3200" b="0" dirty="0">
                <a:latin typeface="Arial"/>
              </a:rPr>
              <a:t>toward Jesus.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📝 Obedient faith gives courage to others.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Call To Action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 dirty="0">
                <a:latin typeface="Arial"/>
              </a:rPr>
              <a:t>Help ONE person take ONE step toward Jesus this week.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Ask what their next step is.</a:t>
            </a:r>
          </a:p>
          <a:p>
            <a:r>
              <a:rPr sz="3200" b="0" dirty="0">
                <a:latin typeface="Arial"/>
              </a:rPr>
              <a:t>Encourage them.</a:t>
            </a:r>
          </a:p>
          <a:p>
            <a:r>
              <a:rPr sz="3200" b="0" dirty="0">
                <a:latin typeface="Arial"/>
              </a:rPr>
              <a:t>Pray with them.</a:t>
            </a:r>
          </a:p>
          <a:p>
            <a:r>
              <a:rPr sz="3200" b="0" dirty="0">
                <a:latin typeface="Arial"/>
              </a:rPr>
              <a:t>Help if needed.</a:t>
            </a:r>
          </a:p>
          <a:p>
            <a:r>
              <a:rPr sz="3200" b="0" dirty="0">
                <a:latin typeface="Arial"/>
              </a:rPr>
              <a:t>Follow up.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ONE PERSON • ONE STEP • ONE FOLLOW-UP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Loving Accountability</a:t>
            </a:r>
          </a:p>
        </p:txBody>
      </p:sp>
      <p:sp>
        <p:nvSpPr>
          <p:cNvPr id="3" name="Text 1"/>
          <p:cNvSpPr/>
          <p:nvPr/>
        </p:nvSpPr>
        <p:spPr>
          <a:xfrm>
            <a:off x="1836679" y="1645920"/>
            <a:ext cx="8516003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Who is your ONE person?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What is their next step?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Who will ask whether you helped them?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Who will you share today’s message with</a:t>
            </a:r>
          </a:p>
          <a:p>
            <a:r>
              <a:rPr sz="3200" b="0" dirty="0">
                <a:latin typeface="Arial"/>
              </a:rPr>
              <a:t>who WAS NOT here?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Conclusion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 dirty="0">
                <a:latin typeface="Arial"/>
              </a:rPr>
              <a:t>A disciple of Jesus: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Speaks life.</a:t>
            </a:r>
          </a:p>
          <a:p>
            <a:r>
              <a:rPr sz="3200" b="0" dirty="0">
                <a:latin typeface="Arial"/>
              </a:rPr>
              <a:t>Helps wisely.</a:t>
            </a:r>
          </a:p>
          <a:p>
            <a:r>
              <a:rPr sz="3200" b="0" dirty="0">
                <a:latin typeface="Arial"/>
              </a:rPr>
              <a:t>Forgives — </a:t>
            </a:r>
            <a:r>
              <a:rPr lang="en-AU" sz="3200" b="0" dirty="0">
                <a:latin typeface="Arial"/>
              </a:rPr>
              <a:t>(</a:t>
            </a:r>
            <a:r>
              <a:rPr sz="3200" b="0" dirty="0">
                <a:latin typeface="Arial"/>
              </a:rPr>
              <a:t>and restores where possible</a:t>
            </a:r>
            <a:r>
              <a:rPr lang="en-AU" sz="3200" b="0" dirty="0">
                <a:latin typeface="Arial"/>
              </a:rPr>
              <a:t>)</a:t>
            </a:r>
            <a:r>
              <a:rPr sz="3200" b="0" dirty="0">
                <a:latin typeface="Arial"/>
              </a:rPr>
              <a:t>.</a:t>
            </a:r>
          </a:p>
          <a:p>
            <a:r>
              <a:rPr sz="3200" b="0" dirty="0">
                <a:latin typeface="Arial"/>
              </a:rPr>
              <a:t>Goes directly to the person.</a:t>
            </a:r>
          </a:p>
          <a:p>
            <a:r>
              <a:rPr sz="3200" b="0" dirty="0">
                <a:latin typeface="Arial"/>
              </a:rPr>
              <a:t>Serves.</a:t>
            </a:r>
          </a:p>
          <a:p>
            <a:r>
              <a:rPr sz="3200" b="0" dirty="0">
                <a:latin typeface="Arial"/>
              </a:rPr>
              <a:t>Builds courage.</a:t>
            </a:r>
          </a:p>
          <a:p>
            <a:r>
              <a:rPr sz="3200" b="0" dirty="0">
                <a:latin typeface="Arial"/>
              </a:rPr>
              <a:t>Makes space</a:t>
            </a:r>
            <a:r>
              <a:rPr lang="en-AU" sz="3200" b="0" dirty="0">
                <a:latin typeface="Arial"/>
              </a:rPr>
              <a:t> for people</a:t>
            </a:r>
            <a:r>
              <a:rPr sz="3200" b="0" dirty="0">
                <a:latin typeface="Arial"/>
              </a:rPr>
              <a:t>.</a:t>
            </a:r>
          </a:p>
          <a:p>
            <a:r>
              <a:rPr sz="3200" b="0" dirty="0">
                <a:latin typeface="Arial"/>
              </a:rPr>
              <a:t>Fights for unity.</a:t>
            </a:r>
          </a:p>
          <a:p>
            <a:r>
              <a:rPr sz="3200" b="1" dirty="0">
                <a:latin typeface="Arial"/>
              </a:rPr>
              <a:t>Spurs others on</a:t>
            </a:r>
            <a:r>
              <a:rPr lang="en-AU" sz="3200" b="1" dirty="0">
                <a:latin typeface="Arial"/>
              </a:rPr>
              <a:t> to take the next step</a:t>
            </a:r>
            <a:r>
              <a:rPr sz="3200" b="0" dirty="0">
                <a:latin typeface="Arial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Final Word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sz="3200" b="0" dirty="0">
                <a:latin typeface="Arial"/>
              </a:rPr>
              <a:t>Jesus sent us.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Love does not leave people stuck.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Help one person take their next step toward Jesus.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Love spurs people on.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E3EBF-E09E-541D-1844-54B5FAAA3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45927E1-F35B-6F89-D760-5FF2AE2C8695}"/>
              </a:ext>
            </a:extLst>
          </p:cNvPr>
          <p:cNvSpPr/>
          <p:nvPr/>
        </p:nvSpPr>
        <p:spPr>
          <a:xfrm>
            <a:off x="2004060" y="59294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4000" b="1" dirty="0">
                <a:latin typeface="Arial" panose="020B0604020202020204" pitchFamily="34" charset="0"/>
                <a:cs typeface="Arial" panose="020B0604020202020204" pitchFamily="34" charset="0"/>
              </a:rPr>
              <a:t>The Journey Continues…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2692A95-540F-BA9B-9CEE-2544C016E05E}"/>
              </a:ext>
            </a:extLst>
          </p:cNvPr>
          <p:cNvSpPr/>
          <p:nvPr/>
        </p:nvSpPr>
        <p:spPr>
          <a:xfrm>
            <a:off x="662152" y="809297"/>
            <a:ext cx="11046372" cy="574695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This series asked:</a:t>
            </a:r>
          </a:p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What does a disciple of Jesus LOOK like from the outside?</a:t>
            </a: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How do we show love for one another?</a:t>
            </a:r>
            <a:b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How do we live together as His people?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Next Series — “FOLLOW ME”</a:t>
            </a:r>
          </a:p>
          <a:p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	Now we ask:</a:t>
            </a:r>
          </a:p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How does a disciple actually FOLLOW Jesus?</a:t>
            </a:r>
          </a:p>
          <a:p>
            <a:endParaRPr lang="en-A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400" i="1" dirty="0">
                <a:latin typeface="Arial" panose="020B0604020202020204" pitchFamily="34" charset="0"/>
                <a:cs typeface="Arial" panose="020B0604020202020204" pitchFamily="34" charset="0"/>
              </a:rPr>
              <a:t>We have been building the </a:t>
            </a:r>
            <a:r>
              <a:rPr lang="en-A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  <a:r>
              <a:rPr lang="en-AU" sz="2400" i="1" dirty="0">
                <a:latin typeface="Arial" panose="020B0604020202020204" pitchFamily="34" charset="0"/>
                <a:cs typeface="Arial" panose="020B0604020202020204" pitchFamily="34" charset="0"/>
              </a:rPr>
              <a:t>. Next, we learn to live the </a:t>
            </a:r>
            <a:r>
              <a:rPr lang="en-A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r>
              <a:rPr lang="en-AU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A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Growing together– Going forward together </a:t>
            </a:r>
          </a:p>
          <a:p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Love one another → Follow Jesus → Help others to follow Jesus</a:t>
            </a:r>
            <a:endParaRPr lang="en-A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5FFA188-A3D9-98EF-9534-64C28AFD8461}"/>
              </a:ext>
            </a:extLst>
          </p:cNvPr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E98D4FE-167E-64D6-D0CF-5A8FED62950E}"/>
              </a:ext>
            </a:extLst>
          </p:cNvPr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3207B55-CAE9-81C5-EC23-1CF5711F7626}"/>
              </a:ext>
            </a:extLst>
          </p:cNvPr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68419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Message Series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“…By this everyone will know that you are my disciples,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love one another.”  John 13:35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QUESTION: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love LOOK like from the outside?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someone see that you love one another?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👉 Get your journal out or your phone to take notes!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Closing Prayer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>
                <a:latin typeface="Arial"/>
              </a:rPr>
              <a:t>Lord, teach us to love each other like You loved us.</a:t>
            </a:r>
          </a:p>
          <a:p>
            <a:endParaRPr sz="3200" b="0">
              <a:latin typeface="Arial"/>
            </a:endParaRPr>
          </a:p>
          <a:p>
            <a:r>
              <a:rPr sz="3200" b="0">
                <a:latin typeface="Arial"/>
              </a:rPr>
              <a:t>Help us stop being spectators.</a:t>
            </a:r>
          </a:p>
          <a:p>
            <a:r>
              <a:rPr sz="3200" b="0">
                <a:latin typeface="Arial"/>
              </a:rPr>
              <a:t>Show us one person we can help.</a:t>
            </a:r>
          </a:p>
          <a:p>
            <a:r>
              <a:rPr sz="3200" b="0">
                <a:latin typeface="Arial"/>
              </a:rPr>
              <a:t>Give us courage and gentleness.</a:t>
            </a:r>
          </a:p>
          <a:p>
            <a:r>
              <a:rPr sz="3200" b="0">
                <a:latin typeface="Arial"/>
              </a:rPr>
              <a:t>Help us spur one another toward love, good works, and obedience.</a:t>
            </a:r>
          </a:p>
          <a:p>
            <a:r>
              <a:rPr sz="3200" b="0">
                <a:latin typeface="Arial"/>
              </a:rPr>
              <a:t>Help us make Jesus known.</a:t>
            </a:r>
          </a:p>
          <a:p>
            <a:endParaRPr sz="3200" b="0">
              <a:latin typeface="Arial"/>
            </a:endParaRPr>
          </a:p>
          <a:p>
            <a:r>
              <a:rPr sz="3200" b="0">
                <a:latin typeface="Arial"/>
              </a:rPr>
              <a:t>reboot.meetgodathome.com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35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sz="3200" b="1">
                <a:latin typeface="Arial"/>
              </a:rPr>
              <a:t>REFERENCE — The Same Word Can Cut Two Ways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r>
              <a:rPr sz="3200" b="0">
                <a:latin typeface="Arial"/>
              </a:rPr>
              <a:t>Acts 15:39 uses the same noun, paroxysmos, for Paul and Barnabas’ sharp disagreement.</a:t>
            </a:r>
          </a:p>
          <a:p>
            <a:endParaRPr sz="3200" b="0">
              <a:latin typeface="Arial"/>
            </a:endParaRPr>
          </a:p>
          <a:p>
            <a:r>
              <a:rPr sz="3200" b="0">
                <a:latin typeface="Arial"/>
              </a:rPr>
              <a:t>The same idea can point in very different directions.</a:t>
            </a:r>
          </a:p>
          <a:p>
            <a:endParaRPr sz="3200" b="0">
              <a:latin typeface="Arial"/>
            </a:endParaRPr>
          </a:p>
          <a:p>
            <a:r>
              <a:rPr sz="3200" b="0">
                <a:latin typeface="Arial"/>
              </a:rPr>
              <a:t>We can provoke conflict.</a:t>
            </a:r>
          </a:p>
          <a:p>
            <a:r>
              <a:rPr sz="3200" b="0">
                <a:latin typeface="Arial"/>
              </a:rPr>
              <a:t>Or we can provoke one another toward love and good works.</a:t>
            </a:r>
          </a:p>
          <a:p>
            <a:endParaRPr sz="3200" b="0">
              <a:latin typeface="Arial"/>
            </a:endParaRPr>
          </a:p>
          <a:p>
            <a:r>
              <a:rPr sz="3200" b="0">
                <a:latin typeface="Arial"/>
              </a:rPr>
              <a:t>Which direction do we push people?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36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3200" b="1">
                <a:latin typeface="Arial"/>
              </a:rPr>
              <a:t>REFERENCE — Notice the Commission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does not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“Go and make church attenders.”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does not say: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“Go and gather religious consumers.”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says: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“Make disciples.”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them to obey everything I commanded.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37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3200" b="1">
                <a:latin typeface="Arial"/>
              </a:rPr>
              <a:t>REFERENCE — I Am With You Always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does not send us alone.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sends us with His authority.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sends us with His presence.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sends us with His Spirit.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am with you always.”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38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3200" b="1">
                <a:latin typeface="Arial"/>
              </a:rPr>
              <a:t>REFERENCE — Romans 10:9–10</a:t>
            </a:r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 received and passed 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008993" y="1874520"/>
            <a:ext cx="10152993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A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9 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because, if you </a:t>
            </a: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confess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with your mouth that Jesus is </a:t>
            </a:r>
            <a:r>
              <a:rPr lang="en-AU" sz="3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Lord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and believe in your heart that God raised him from the dead, you will be saved. </a:t>
            </a:r>
            <a:r>
              <a:rPr lang="en-A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10 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For with the heart one believes and is justified, and with the mouth one confesses and is saved.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39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3200" b="1">
                <a:latin typeface="Arial"/>
              </a:rPr>
              <a:t>REFERENCE — John 20:21</a:t>
            </a:r>
          </a:p>
        </p:txBody>
      </p:sp>
      <p:sp>
        <p:nvSpPr>
          <p:cNvPr id="3" name="Text 1"/>
          <p:cNvSpPr/>
          <p:nvPr/>
        </p:nvSpPr>
        <p:spPr>
          <a:xfrm>
            <a:off x="2090928" y="1417320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365F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Father sent Me...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145792" y="1874520"/>
            <a:ext cx="7909560" cy="4023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said to them again,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“Peace be with you.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Father has sent me,</a:t>
            </a:r>
            <a:endParaRPr lang="en-US" sz="3000" dirty="0"/>
          </a:p>
          <a:p>
            <a:r>
              <a:rPr lang="en-US" sz="3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so I am sending you.”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40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3200" b="1">
                <a:latin typeface="Arial"/>
              </a:rPr>
              <a:t>REFERENCE — Practical Examples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 you could: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 with someone.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Invite someone to read Scripture.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 someone to serve.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someone share their testimony.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someone to care for a neighbour.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someone what God is asking them to obey.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41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4000" b="1">
                <a:latin typeface="Arial"/>
              </a:rPr>
              <a:t>We Have Turned the Corner</a:t>
            </a:r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sz="3200" b="0" dirty="0">
                <a:latin typeface="Arial"/>
              </a:rPr>
              <a:t>We have weeded and turned over the soil.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We challenged destructive habits:</a:t>
            </a:r>
          </a:p>
          <a:p>
            <a:r>
              <a:rPr sz="3200" b="0" dirty="0">
                <a:latin typeface="Arial"/>
              </a:rPr>
              <a:t>bad speech • unnecessary burdens • bitterness • gossip • pride</a:t>
            </a:r>
          </a:p>
          <a:p>
            <a:endParaRPr sz="3200" b="0" dirty="0">
              <a:latin typeface="Arial"/>
            </a:endParaRPr>
          </a:p>
          <a:p>
            <a:r>
              <a:rPr sz="3200" b="0" dirty="0">
                <a:latin typeface="Arial"/>
              </a:rPr>
              <a:t>Then we began growing something beautiful:</a:t>
            </a:r>
          </a:p>
          <a:p>
            <a:r>
              <a:rPr sz="3200" b="0" dirty="0">
                <a:latin typeface="Arial"/>
              </a:rPr>
              <a:t>encouragement • hospitality • unity</a:t>
            </a:r>
          </a:p>
          <a:p>
            <a:endParaRPr sz="3200" b="0" dirty="0">
              <a:latin typeface="Arial"/>
            </a:endParaRPr>
          </a:p>
          <a:p>
            <a:r>
              <a:rPr sz="3200" b="1" dirty="0">
                <a:latin typeface="Arial"/>
              </a:rPr>
              <a:t>Today: love moves outward.</a:t>
            </a:r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Prayer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35421" y="1645920"/>
            <a:ext cx="9183939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us on a journey...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our hearts.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us from being offended and start listening.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grow.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stop being spectators.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become people who help others take the next step.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get comfortable with being uncomfortable.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118360" y="1645920"/>
            <a:ext cx="8001000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Speaks life — not burning the church down.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Helps wisely — burdens and loads.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Forgives (and restores where possible).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Goes direct — talk to them, not about them.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Goes low — takes the towel - Serve.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Builds courage in others.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Makes space for people — hospitality.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Fights for unity.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9488" y="658368"/>
            <a:ext cx="8183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0B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Time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103586" y="1645920"/>
            <a:ext cx="9015774" cy="4343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Love fights for unity.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Mature love values people above preferences.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Jesus made us one people.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Now let’s live like it.</a:t>
            </a:r>
          </a:p>
          <a:p>
            <a:endParaRPr lang="en-US" sz="3200" dirty="0"/>
          </a:p>
          <a:p>
            <a:r>
              <a:rPr lang="en-US" sz="3200" b="1" dirty="0">
                <a:latin typeface="Arial"/>
              </a:rPr>
              <a:t>This Week’s Challenge:</a:t>
            </a:r>
          </a:p>
          <a:p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did you tell about the message?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helped you do the challenge?</a:t>
            </a:r>
            <a:endParaRPr lang="en-US" sz="3200" dirty="0"/>
          </a:p>
          <a:p>
            <a:r>
              <a:rPr lang="en-US" sz="3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did you choose people above preference?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752600" y="632764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21/07/2026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27120" y="632764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Spur One Another On | Heb 10:24–25 / Matt 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165080" y="63276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800">
                <a:latin typeface="Arial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038ACA-29A6-D3A9-02B8-CFC0FE8FB1FD}"/>
              </a:ext>
            </a:extLst>
          </p:cNvPr>
          <p:cNvSpPr txBox="1"/>
          <p:nvPr/>
        </p:nvSpPr>
        <p:spPr>
          <a:xfrm>
            <a:off x="641126" y="2459424"/>
            <a:ext cx="109097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3200" b="0">
                <a:latin typeface="Arial"/>
              </a:rPr>
              <a:t>Think Back...</a:t>
            </a:r>
          </a:p>
          <a:p>
            <a:pPr algn="ctr"/>
            <a:r>
              <a:rPr sz="3200" b="0">
                <a:latin typeface="Arial"/>
              </a:rPr>
              <a:t>Who helped you become a follower of Jesus?</a:t>
            </a:r>
          </a:p>
          <a:p>
            <a:pPr algn="ctr"/>
            <a:endParaRPr sz="3200" b="0">
              <a:latin typeface="Arial"/>
            </a:endParaRPr>
          </a:p>
          <a:p>
            <a:pPr algn="ctr"/>
            <a:r>
              <a:rPr sz="3200" b="0">
                <a:latin typeface="Arial"/>
              </a:rPr>
              <a:t>What did they actually do?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8CBC9-75F0-EA87-B10D-C8BDD66E10A2}"/>
              </a:ext>
            </a:extLst>
          </p:cNvPr>
          <p:cNvSpPr txBox="1"/>
          <p:nvPr/>
        </p:nvSpPr>
        <p:spPr>
          <a:xfrm>
            <a:off x="4750671" y="672662"/>
            <a:ext cx="2672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dirty="0">
                <a:latin typeface="Arial" panose="020B0604020202020204" pitchFamily="34" charset="0"/>
                <a:cs typeface="Arial" panose="020B0604020202020204" pitchFamily="34" charset="0"/>
              </a:rPr>
              <a:t>Ice Breaker</a:t>
            </a:r>
          </a:p>
        </p:txBody>
      </p:sp>
    </p:spTree>
    <p:extLst>
      <p:ext uri="{BB962C8B-B14F-4D97-AF65-F5344CB8AC3E}">
        <p14:creationId xmlns:p14="http://schemas.microsoft.com/office/powerpoint/2010/main" val="559799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2846</Words>
  <Application>Microsoft Office PowerPoint</Application>
  <PresentationFormat>Widescreen</PresentationFormat>
  <Paragraphs>569</Paragraphs>
  <Slides>46</Slides>
  <Notes>41</Notes>
  <HiddenSlides>6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30</cp:revision>
  <dcterms:created xsi:type="dcterms:W3CDTF">2026-08-07T04:39:26Z</dcterms:created>
  <dcterms:modified xsi:type="dcterms:W3CDTF">2026-08-14T05:39:16Z</dcterms:modified>
</cp:coreProperties>
</file>