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7" r:id="rId20"/>
    <p:sldId id="275" r:id="rId21"/>
    <p:sldId id="303" r:id="rId22"/>
    <p:sldId id="302" r:id="rId23"/>
    <p:sldId id="276" r:id="rId24"/>
    <p:sldId id="278" r:id="rId25"/>
    <p:sldId id="279" r:id="rId26"/>
    <p:sldId id="280" r:id="rId27"/>
    <p:sldId id="281" r:id="rId28"/>
    <p:sldId id="282" r:id="rId29"/>
    <p:sldId id="283" r:id="rId30"/>
    <p:sldId id="301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 varScale="1">
        <p:scale>
          <a:sx n="91" d="100"/>
          <a:sy n="91" d="100"/>
        </p:scale>
        <p:origin x="1662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A61DD-ACEB-4556-AFE6-B34BF0F5BF5D}" type="datetimeFigureOut">
              <a:rPr lang="en-AU" smtClean="0"/>
              <a:t>2/08/2026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6AE0D-C8D3-43DA-8D68-86523E42A29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40572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A61DD-ACEB-4556-AFE6-B34BF0F5BF5D}" type="datetimeFigureOut">
              <a:rPr lang="en-AU" smtClean="0"/>
              <a:t>2/08/2026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6AE0D-C8D3-43DA-8D68-86523E42A29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6801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A61DD-ACEB-4556-AFE6-B34BF0F5BF5D}" type="datetimeFigureOut">
              <a:rPr lang="en-AU" smtClean="0"/>
              <a:t>2/08/2026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6AE0D-C8D3-43DA-8D68-86523E42A29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62346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A61DD-ACEB-4556-AFE6-B34BF0F5BF5D}" type="datetimeFigureOut">
              <a:rPr lang="en-AU" smtClean="0"/>
              <a:t>2/08/2026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6AE0D-C8D3-43DA-8D68-86523E42A29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478805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A61DD-ACEB-4556-AFE6-B34BF0F5BF5D}" type="datetimeFigureOut">
              <a:rPr lang="en-AU" smtClean="0"/>
              <a:t>2/08/2026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6AE0D-C8D3-43DA-8D68-86523E42A29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253901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A61DD-ACEB-4556-AFE6-B34BF0F5BF5D}" type="datetimeFigureOut">
              <a:rPr lang="en-AU" smtClean="0"/>
              <a:t>2/08/2026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6AE0D-C8D3-43DA-8D68-86523E42A29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882875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A61DD-ACEB-4556-AFE6-B34BF0F5BF5D}" type="datetimeFigureOut">
              <a:rPr lang="en-AU" smtClean="0"/>
              <a:t>2/08/2026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6AE0D-C8D3-43DA-8D68-86523E42A29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88895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A61DD-ACEB-4556-AFE6-B34BF0F5BF5D}" type="datetimeFigureOut">
              <a:rPr lang="en-AU" smtClean="0"/>
              <a:t>2/08/2026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6AE0D-C8D3-43DA-8D68-86523E42A29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53112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A61DD-ACEB-4556-AFE6-B34BF0F5BF5D}" type="datetimeFigureOut">
              <a:rPr lang="en-AU" smtClean="0"/>
              <a:t>2/08/2026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6AE0D-C8D3-43DA-8D68-86523E42A29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67429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A61DD-ACEB-4556-AFE6-B34BF0F5BF5D}" type="datetimeFigureOut">
              <a:rPr lang="en-AU" smtClean="0"/>
              <a:t>2/08/2026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6AE0D-C8D3-43DA-8D68-86523E42A29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81828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A61DD-ACEB-4556-AFE6-B34BF0F5BF5D}" type="datetimeFigureOut">
              <a:rPr lang="en-AU" smtClean="0"/>
              <a:t>2/08/2026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6AE0D-C8D3-43DA-8D68-86523E42A29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86579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A61DD-ACEB-4556-AFE6-B34BF0F5BF5D}" type="datetimeFigureOut">
              <a:rPr lang="en-AU" smtClean="0"/>
              <a:t>2/08/2026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B6AE0D-C8D3-43DA-8D68-86523E42A29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32479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0031" y="5685282"/>
            <a:ext cx="761747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>
                <a:solidFill>
                  <a:srgbClr val="505050"/>
                </a:solidFill>
                <a:latin typeface="Arial"/>
              </a:rPr>
              <a:t>14/07/2026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70877" y="5685282"/>
            <a:ext cx="3996608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>
                <a:solidFill>
                  <a:srgbClr val="505050"/>
                </a:solidFill>
                <a:latin typeface="Arial"/>
              </a:rPr>
              <a:t>Love One Another | Unity — Love Fights for Unity | Eph 4 / Phil 2 / Rom 14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66614" y="5685282"/>
            <a:ext cx="248786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05050"/>
                </a:solidFill>
                <a:latin typeface="Arial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94015" y="1577340"/>
            <a:ext cx="5001690" cy="60016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3300" b="1">
                <a:solidFill>
                  <a:srgbClr val="193657"/>
                </a:solidFill>
                <a:latin typeface="Arial"/>
              </a:rPr>
              <a:t>#9 Love Fights for Unity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50021" y="2228850"/>
            <a:ext cx="6821098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400" b="1">
                <a:solidFill>
                  <a:srgbClr val="1B6E74"/>
                </a:solidFill>
                <a:latin typeface="Arial"/>
              </a:rPr>
              <a:t>Mature love values people above preferences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45776" y="2914650"/>
            <a:ext cx="6229590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>
                <a:solidFill>
                  <a:srgbClr val="1E1E1E"/>
                </a:solidFill>
                <a:latin typeface="Arial"/>
              </a:defRPr>
            </a:pPr>
            <a:r>
              <a:rPr sz="2400"/>
              <a:t>Ephesians 4 / Philippians 2 / Romans 14–15</a:t>
            </a:r>
          </a:p>
          <a:p>
            <a:pPr algn="ctr">
              <a:defRPr sz="3200">
                <a:solidFill>
                  <a:srgbClr val="1E1E1E"/>
                </a:solidFill>
                <a:latin typeface="Arial"/>
              </a:defRPr>
            </a:pPr>
            <a:r>
              <a:rPr sz="2400"/>
              <a:t>“By this everyone will know...” John 13:35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5770" y="1097280"/>
            <a:ext cx="3316614" cy="600164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>
            <a:pPr algn="l"/>
            <a:r>
              <a:rPr sz="3300" b="1">
                <a:solidFill>
                  <a:srgbClr val="193657"/>
                </a:solidFill>
                <a:latin typeface="Arial"/>
              </a:rPr>
              <a:t>Ephesians 4:1–3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7220" y="1920240"/>
            <a:ext cx="7955280" cy="353187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Walk in a manner worthy of the calling...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with all humility and gentleness,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with patience,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bearing with one another in love,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eager to </a:t>
            </a:r>
            <a:r>
              <a:rPr sz="2700" b="1" dirty="0"/>
              <a:t>maintain the unity </a:t>
            </a:r>
            <a:r>
              <a:rPr sz="2700" dirty="0"/>
              <a:t>of the Spirit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in the bond of peace.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0031" y="5685282"/>
            <a:ext cx="761747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>
                <a:solidFill>
                  <a:srgbClr val="505050"/>
                </a:solidFill>
                <a:latin typeface="Arial"/>
              </a:rPr>
              <a:t>14/07/2026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70877" y="5685282"/>
            <a:ext cx="3996608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>
                <a:solidFill>
                  <a:srgbClr val="505050"/>
                </a:solidFill>
                <a:latin typeface="Arial"/>
              </a:rPr>
              <a:t>Love One Another | Unity — Love Fights for Unity | Eph 4 / Phil 2 / Rom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02494" y="5685282"/>
            <a:ext cx="312906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05050"/>
                </a:solidFill>
                <a:latin typeface="Arial"/>
              </a:rPr>
              <a:t>10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5770" y="1097280"/>
            <a:ext cx="3235245" cy="600164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>
            <a:pPr algn="l"/>
            <a:r>
              <a:rPr sz="3300" b="1">
                <a:solidFill>
                  <a:srgbClr val="193657"/>
                </a:solidFill>
                <a:latin typeface="Arial"/>
              </a:rPr>
              <a:t>Notice the Word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7220" y="1920240"/>
            <a:ext cx="7955280" cy="353187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Paul does not say: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“Create unity.”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endParaRPr sz="2700" dirty="0"/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He says: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“Maintain the unity.”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endParaRPr sz="2700" dirty="0"/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Christ has already made us one.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b="1" dirty="0"/>
              <a:t>Love protects what Christ has made.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0031" y="5685282"/>
            <a:ext cx="761747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>
                <a:solidFill>
                  <a:srgbClr val="505050"/>
                </a:solidFill>
                <a:latin typeface="Arial"/>
              </a:rPr>
              <a:t>14/07/2026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70877" y="5685282"/>
            <a:ext cx="3996608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>
                <a:solidFill>
                  <a:srgbClr val="505050"/>
                </a:solidFill>
                <a:latin typeface="Arial"/>
              </a:rPr>
              <a:t>Love One Another | Unity — Love Fights for Unity | Eph 4 / Phil 2 / Rom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02494" y="5685282"/>
            <a:ext cx="312906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05050"/>
                </a:solidFill>
                <a:latin typeface="Arial"/>
              </a:rPr>
              <a:t>11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5770" y="1097280"/>
            <a:ext cx="3316614" cy="600164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>
            <a:pPr algn="l"/>
            <a:r>
              <a:rPr sz="3300" b="1">
                <a:solidFill>
                  <a:srgbClr val="193657"/>
                </a:solidFill>
                <a:latin typeface="Arial"/>
              </a:rPr>
              <a:t>Ephesians 4:4–6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7220" y="1920240"/>
            <a:ext cx="7955280" cy="353187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 algn="l">
              <a:defRPr sz="4000">
                <a:solidFill>
                  <a:srgbClr val="1E1E1E"/>
                </a:solidFill>
                <a:latin typeface="Arial"/>
              </a:defRPr>
            </a:pPr>
            <a:r>
              <a:rPr sz="3000"/>
              <a:t>One body.</a:t>
            </a:r>
          </a:p>
          <a:p>
            <a:pPr algn="l">
              <a:defRPr sz="4000">
                <a:solidFill>
                  <a:srgbClr val="1E1E1E"/>
                </a:solidFill>
                <a:latin typeface="Arial"/>
              </a:defRPr>
            </a:pPr>
            <a:r>
              <a:rPr sz="3000"/>
              <a:t>One Spirit.</a:t>
            </a:r>
          </a:p>
          <a:p>
            <a:pPr algn="l">
              <a:defRPr sz="4000">
                <a:solidFill>
                  <a:srgbClr val="1E1E1E"/>
                </a:solidFill>
                <a:latin typeface="Arial"/>
              </a:defRPr>
            </a:pPr>
            <a:r>
              <a:rPr sz="3000"/>
              <a:t>One hope.</a:t>
            </a:r>
          </a:p>
          <a:p>
            <a:pPr algn="l">
              <a:defRPr sz="4000">
                <a:solidFill>
                  <a:srgbClr val="1E1E1E"/>
                </a:solidFill>
                <a:latin typeface="Arial"/>
              </a:defRPr>
            </a:pPr>
            <a:r>
              <a:rPr sz="3000"/>
              <a:t>One Lord.</a:t>
            </a:r>
          </a:p>
          <a:p>
            <a:pPr algn="l">
              <a:defRPr sz="4000">
                <a:solidFill>
                  <a:srgbClr val="1E1E1E"/>
                </a:solidFill>
                <a:latin typeface="Arial"/>
              </a:defRPr>
            </a:pPr>
            <a:r>
              <a:rPr sz="3000"/>
              <a:t>One faith.</a:t>
            </a:r>
          </a:p>
          <a:p>
            <a:pPr algn="l">
              <a:defRPr sz="4000">
                <a:solidFill>
                  <a:srgbClr val="1E1E1E"/>
                </a:solidFill>
                <a:latin typeface="Arial"/>
              </a:defRPr>
            </a:pPr>
            <a:r>
              <a:rPr sz="3000"/>
              <a:t>One baptism.</a:t>
            </a:r>
          </a:p>
          <a:p>
            <a:pPr algn="l">
              <a:defRPr sz="4000">
                <a:solidFill>
                  <a:srgbClr val="1E1E1E"/>
                </a:solidFill>
                <a:latin typeface="Arial"/>
              </a:defRPr>
            </a:pPr>
            <a:r>
              <a:rPr sz="3000"/>
              <a:t>One God and Father of all.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0031" y="5685282"/>
            <a:ext cx="761747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>
                <a:solidFill>
                  <a:srgbClr val="505050"/>
                </a:solidFill>
                <a:latin typeface="Arial"/>
              </a:rPr>
              <a:t>14/07/2026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70877" y="5685282"/>
            <a:ext cx="3996608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>
                <a:solidFill>
                  <a:srgbClr val="505050"/>
                </a:solidFill>
                <a:latin typeface="Arial"/>
              </a:rPr>
              <a:t>Love One Another | Unity — Love Fights for Unity | Eph 4 / Phil 2 / Rom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02494" y="5685282"/>
            <a:ext cx="312906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05050"/>
                </a:solidFill>
                <a:latin typeface="Arial"/>
              </a:rPr>
              <a:t>12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5770" y="1097280"/>
            <a:ext cx="4582986" cy="600164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>
            <a:pPr algn="l"/>
            <a:r>
              <a:rPr sz="3300" b="1">
                <a:solidFill>
                  <a:srgbClr val="193657"/>
                </a:solidFill>
                <a:latin typeface="Arial"/>
              </a:rPr>
              <a:t>Unity Is Not Uniformity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7220" y="1920240"/>
            <a:ext cx="7955280" cy="353187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Unity does not mean: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same personality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same background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same opinions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same preferences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same gifts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endParaRPr sz="2700" dirty="0"/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b="1" dirty="0"/>
              <a:t>Unity means we belong to the same Lord</a:t>
            </a:r>
            <a:r>
              <a:rPr sz="2700" dirty="0"/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0031" y="5685282"/>
            <a:ext cx="761747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>
                <a:solidFill>
                  <a:srgbClr val="505050"/>
                </a:solidFill>
                <a:latin typeface="Arial"/>
              </a:rPr>
              <a:t>14/07/2026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70877" y="5685282"/>
            <a:ext cx="3996608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>
                <a:solidFill>
                  <a:srgbClr val="505050"/>
                </a:solidFill>
                <a:latin typeface="Arial"/>
              </a:rPr>
              <a:t>Love One Another | Unity — Love Fights for Unity | Eph 4 / Phil 2 / Rom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02494" y="5685282"/>
            <a:ext cx="312906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05050"/>
                </a:solidFill>
                <a:latin typeface="Arial"/>
              </a:rPr>
              <a:t>13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5770" y="1097280"/>
            <a:ext cx="4675960" cy="600164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>
            <a:pPr algn="l"/>
            <a:r>
              <a:rPr sz="3300" b="1">
                <a:solidFill>
                  <a:srgbClr val="193657"/>
                </a:solidFill>
                <a:latin typeface="Arial"/>
              </a:rPr>
              <a:t>Unity Is Not Pretending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7220" y="1920240"/>
            <a:ext cx="7955280" cy="353187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Biblical unity is not fake peace.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endParaRPr sz="2700" dirty="0"/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It does not ignore sin.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It does not silence wounded people.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It does not avoid truth.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endParaRPr sz="2700" dirty="0"/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b="1" dirty="0"/>
              <a:t>Unity is truth and love walking together</a:t>
            </a:r>
            <a:r>
              <a:rPr sz="2700" dirty="0"/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0031" y="5685282"/>
            <a:ext cx="761747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>
                <a:solidFill>
                  <a:srgbClr val="505050"/>
                </a:solidFill>
                <a:latin typeface="Arial"/>
              </a:rPr>
              <a:t>14/07/2026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70877" y="5685282"/>
            <a:ext cx="3996608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>
                <a:solidFill>
                  <a:srgbClr val="505050"/>
                </a:solidFill>
                <a:latin typeface="Arial"/>
              </a:rPr>
              <a:t>Love One Another | Unity — Love Fights for Unity | Eph 4 / Phil 2 / Rom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02494" y="5685282"/>
            <a:ext cx="312906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05050"/>
                </a:solidFill>
                <a:latin typeface="Arial"/>
              </a:rPr>
              <a:t>14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5771" y="1097280"/>
            <a:ext cx="5171287" cy="600164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>
            <a:pPr algn="l"/>
            <a:r>
              <a:rPr sz="3300" b="1">
                <a:solidFill>
                  <a:srgbClr val="193657"/>
                </a:solidFill>
                <a:latin typeface="Arial"/>
              </a:rPr>
              <a:t>The Great Enemy of Unity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7220" y="1920240"/>
            <a:ext cx="7955280" cy="353187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/>
              <a:t>Selfishness.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endParaRPr sz="2700"/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/>
              <a:t>“My way.”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/>
              <a:t>“My seat.”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/>
              <a:t>“My music.”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/>
              <a:t>“My ministry.”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/>
              <a:t>“My comfort.”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/>
              <a:t>“My preference.”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0031" y="5685282"/>
            <a:ext cx="761747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>
                <a:solidFill>
                  <a:srgbClr val="505050"/>
                </a:solidFill>
                <a:latin typeface="Arial"/>
              </a:rPr>
              <a:t>14/07/2026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70877" y="5685282"/>
            <a:ext cx="3996608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>
                <a:solidFill>
                  <a:srgbClr val="505050"/>
                </a:solidFill>
                <a:latin typeface="Arial"/>
              </a:rPr>
              <a:t>Love One Another | Unity — Love Fights for Unity | Eph 4 / Phil 2 / Rom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02494" y="5685282"/>
            <a:ext cx="312906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05050"/>
                </a:solidFill>
                <a:latin typeface="Arial"/>
              </a:rPr>
              <a:t>15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5771" y="1097280"/>
            <a:ext cx="1991571" cy="600164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>
            <a:pPr algn="l"/>
            <a:r>
              <a:rPr sz="3300" b="1">
                <a:solidFill>
                  <a:srgbClr val="193657"/>
                </a:solidFill>
                <a:latin typeface="Arial"/>
              </a:rPr>
              <a:t>Take Note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7220" y="1920240"/>
            <a:ext cx="7955280" cy="353187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📝 Mature love values </a:t>
            </a:r>
            <a:r>
              <a:rPr sz="2700" b="1" dirty="0"/>
              <a:t>people</a:t>
            </a:r>
            <a:r>
              <a:rPr sz="2700" dirty="0"/>
              <a:t> above preferences.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endParaRPr sz="2700" dirty="0"/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Preferences matter.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People matter more.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endParaRPr sz="2700" dirty="0"/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Unity dies when preference becomes more important than people.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0031" y="5685282"/>
            <a:ext cx="761747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>
                <a:solidFill>
                  <a:srgbClr val="505050"/>
                </a:solidFill>
                <a:latin typeface="Arial"/>
              </a:rPr>
              <a:t>14/07/2026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70877" y="5685282"/>
            <a:ext cx="3996608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>
                <a:solidFill>
                  <a:srgbClr val="505050"/>
                </a:solidFill>
                <a:latin typeface="Arial"/>
              </a:rPr>
              <a:t>Love One Another | Unity — Love Fights for Unity | Eph 4 / Phil 2 / Rom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02494" y="5685282"/>
            <a:ext cx="312906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05050"/>
                </a:solidFill>
                <a:latin typeface="Arial"/>
              </a:rPr>
              <a:t>16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5770" y="1097280"/>
            <a:ext cx="3454472" cy="600164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>
            <a:pPr algn="l"/>
            <a:r>
              <a:rPr sz="3300" b="1">
                <a:solidFill>
                  <a:srgbClr val="193657"/>
                </a:solidFill>
                <a:latin typeface="Arial"/>
              </a:rPr>
              <a:t>Philippians 2:3–4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7220" y="1920240"/>
            <a:ext cx="7955280" cy="353187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Do nothing from selfish ambition or conceit,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but in humility count others more significant than yourselves.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endParaRPr sz="2700" dirty="0"/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Let each of you look not only to his own interests,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but also</a:t>
            </a:r>
            <a:r>
              <a:rPr lang="en-AU" sz="2700" dirty="0"/>
              <a:t>,</a:t>
            </a:r>
            <a:r>
              <a:rPr sz="2700" dirty="0"/>
              <a:t> to the interests of others.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0031" y="5685282"/>
            <a:ext cx="761747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>
                <a:solidFill>
                  <a:srgbClr val="505050"/>
                </a:solidFill>
                <a:latin typeface="Arial"/>
              </a:rPr>
              <a:t>14/07/2026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70877" y="5685282"/>
            <a:ext cx="3996608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>
                <a:solidFill>
                  <a:srgbClr val="505050"/>
                </a:solidFill>
                <a:latin typeface="Arial"/>
              </a:rPr>
              <a:t>Love One Another | Unity — Love Fights for Unity | Eph 4 / Phil 2 / Rom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02494" y="5685282"/>
            <a:ext cx="312906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05050"/>
                </a:solidFill>
                <a:latin typeface="Arial"/>
              </a:rPr>
              <a:t>17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5770" y="1097280"/>
            <a:ext cx="3710952" cy="600164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>
            <a:pPr algn="l"/>
            <a:r>
              <a:rPr sz="3300" b="1">
                <a:solidFill>
                  <a:srgbClr val="193657"/>
                </a:solidFill>
                <a:latin typeface="Arial"/>
              </a:rPr>
              <a:t>The Mind of Christ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7220" y="1920240"/>
            <a:ext cx="7955280" cy="353187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/>
              <a:t>Jesus did not grasp status.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/>
              <a:t>Jesus did not cling to comfort.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/>
              <a:t>Jesus did not demand His rights.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endParaRPr sz="2700"/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/>
              <a:t>He humbled Himself.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/>
              <a:t>He served.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/>
              <a:t>He gave Himself for us.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0031" y="5685282"/>
            <a:ext cx="761747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>
                <a:solidFill>
                  <a:srgbClr val="505050"/>
                </a:solidFill>
                <a:latin typeface="Arial"/>
              </a:rPr>
              <a:t>14/07/2026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70877" y="5685282"/>
            <a:ext cx="3996608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>
                <a:solidFill>
                  <a:srgbClr val="505050"/>
                </a:solidFill>
                <a:latin typeface="Arial"/>
              </a:rPr>
              <a:t>Love One Another | Unity — Love Fights for Unity | Eph 4 / Phil 2 / Rom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02494" y="5685282"/>
            <a:ext cx="312906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05050"/>
                </a:solidFill>
                <a:latin typeface="Arial"/>
              </a:rPr>
              <a:t>18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5770" y="1097280"/>
            <a:ext cx="2917465" cy="600164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>
            <a:pPr algn="l"/>
            <a:r>
              <a:rPr sz="3300" b="1">
                <a:solidFill>
                  <a:srgbClr val="193657"/>
                </a:solidFill>
                <a:latin typeface="Arial"/>
              </a:rPr>
              <a:t>John 17:20–23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7220" y="1920240"/>
            <a:ext cx="7955280" cy="353187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Before the cross, Jesus prayed for us: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endParaRPr sz="2700" dirty="0"/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“That they may </a:t>
            </a:r>
            <a:r>
              <a:rPr sz="2700" b="1" dirty="0"/>
              <a:t>all</a:t>
            </a:r>
            <a:r>
              <a:rPr sz="2700" dirty="0"/>
              <a:t> be </a:t>
            </a:r>
            <a:r>
              <a:rPr sz="2700" b="1" dirty="0"/>
              <a:t>one</a:t>
            </a:r>
            <a:r>
              <a:rPr sz="2700" dirty="0"/>
              <a:t>...”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endParaRPr sz="2700" dirty="0"/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Christian unity was on Jesus’ heart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before He went to the cross.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0031" y="5685282"/>
            <a:ext cx="761747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>
                <a:solidFill>
                  <a:srgbClr val="505050"/>
                </a:solidFill>
                <a:latin typeface="Arial"/>
              </a:rPr>
              <a:t>14/07/2026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70877" y="5685282"/>
            <a:ext cx="3996608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>
                <a:solidFill>
                  <a:srgbClr val="505050"/>
                </a:solidFill>
                <a:latin typeface="Arial"/>
              </a:rPr>
              <a:t>Love One Another | Unity — Love Fights for Unity | Eph 4 / Phil 2 / Rom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02494" y="5685282"/>
            <a:ext cx="312906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05050"/>
                </a:solidFill>
                <a:latin typeface="Arial"/>
              </a:rPr>
              <a:t>21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5770" y="1097280"/>
            <a:ext cx="7175041" cy="600164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>
            <a:pPr algn="l"/>
            <a:r>
              <a:rPr sz="3300" b="1">
                <a:solidFill>
                  <a:srgbClr val="193657"/>
                </a:solidFill>
                <a:latin typeface="Arial"/>
              </a:rPr>
              <a:t>Every message lands the same way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7220" y="1920240"/>
            <a:ext cx="7955280" cy="353187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r>
              <a:rPr sz="2400"/>
              <a:t>Get ready to GROW and live life fully.</a:t>
            </a:r>
          </a:p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r>
              <a:rPr sz="2400"/>
              <a:t>There are no spectators in the Kingdom.</a:t>
            </a:r>
          </a:p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r>
              <a:rPr sz="2400"/>
              <a:t>Gospel Reference</a:t>
            </a:r>
          </a:p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r>
              <a:rPr sz="2400"/>
              <a:t>Practical Application</a:t>
            </a:r>
          </a:p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r>
              <a:rPr sz="2400"/>
              <a:t>Personal Accountability</a:t>
            </a:r>
          </a:p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r>
              <a:rPr sz="2400"/>
              <a:t>One action • One person • One follow-up</a:t>
            </a:r>
          </a:p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r>
              <a:rPr sz="2400"/>
              <a:t>All message slides: reboot.meetgodathome.com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0031" y="5685282"/>
            <a:ext cx="761747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>
                <a:solidFill>
                  <a:srgbClr val="505050"/>
                </a:solidFill>
                <a:latin typeface="Arial"/>
              </a:rPr>
              <a:t>14/07/2026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70877" y="5685282"/>
            <a:ext cx="3996608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>
                <a:solidFill>
                  <a:srgbClr val="505050"/>
                </a:solidFill>
                <a:latin typeface="Arial"/>
              </a:rPr>
              <a:t>Love One Another | Unity — Love Fights for Unity | Eph 4 / Phil 2 / Rom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66614" y="5685282"/>
            <a:ext cx="248786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05050"/>
                </a:solidFill>
                <a:latin typeface="Arial"/>
              </a:rPr>
              <a:t>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5770" y="1097280"/>
            <a:ext cx="2301912" cy="600164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>
            <a:pPr algn="l"/>
            <a:r>
              <a:rPr sz="3300" b="1">
                <a:solidFill>
                  <a:srgbClr val="193657"/>
                </a:solidFill>
                <a:latin typeface="Arial"/>
              </a:rPr>
              <a:t>The Gospel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7220" y="1920240"/>
            <a:ext cx="7955280" cy="3531870"/>
          </a:xfrm>
          <a:prstGeom prst="rect">
            <a:avLst/>
          </a:prstGeom>
          <a:noFill/>
        </p:spPr>
        <p:txBody>
          <a:bodyPr wrap="square" anchor="t">
            <a:normAutofit lnSpcReduction="10000"/>
          </a:bodyPr>
          <a:lstStyle/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lang="en-AU" sz="2700" dirty="0"/>
              <a:t>Sin separates everyone from God </a:t>
            </a:r>
            <a:r>
              <a:rPr lang="en-AU" sz="1400" dirty="0"/>
              <a:t>(Rom 3:23)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lang="en-AU" sz="2700" dirty="0"/>
              <a:t>God came down to meet us in Jesus 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lang="en-AU" sz="2700" dirty="0"/>
              <a:t>Jesus Died in our place so we don’t have to pay the price of our disobedience 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lang="en-AU" sz="2700" dirty="0"/>
              <a:t>God raised him up again 3 days later </a:t>
            </a:r>
            <a:r>
              <a:rPr lang="en-AU" sz="1400" dirty="0"/>
              <a:t>(1 Cor 15:3-9)</a:t>
            </a:r>
          </a:p>
          <a:p>
            <a:pPr>
              <a:defRPr sz="3600">
                <a:solidFill>
                  <a:srgbClr val="1E1E1E"/>
                </a:solidFill>
                <a:latin typeface="Arial"/>
              </a:defRPr>
            </a:pPr>
            <a:r>
              <a:rPr lang="en-AU" sz="2700" dirty="0"/>
              <a:t>We all can be forgiven and united with God by</a:t>
            </a:r>
          </a:p>
          <a:p>
            <a:pPr>
              <a:defRPr sz="3600">
                <a:solidFill>
                  <a:srgbClr val="1E1E1E"/>
                </a:solidFill>
                <a:latin typeface="Arial"/>
              </a:defRPr>
            </a:pPr>
            <a:r>
              <a:rPr lang="en-AU" sz="2700" dirty="0"/>
              <a:t> turning around, accepting that free gift, and putting our faith in Jesus. </a:t>
            </a:r>
          </a:p>
          <a:p>
            <a:pPr>
              <a:defRPr sz="3600">
                <a:solidFill>
                  <a:srgbClr val="1E1E1E"/>
                </a:solidFill>
                <a:latin typeface="Arial"/>
              </a:defRPr>
            </a:pPr>
            <a:r>
              <a:rPr lang="en-AU" sz="2700" dirty="0"/>
              <a:t>Making Him </a:t>
            </a:r>
            <a:r>
              <a:rPr lang="en-AU" sz="3200" b="1" dirty="0"/>
              <a:t>our</a:t>
            </a:r>
            <a:r>
              <a:rPr lang="en-AU" sz="2700" dirty="0"/>
              <a:t> Lord and Saviour </a:t>
            </a:r>
            <a:r>
              <a:rPr lang="en-AU" sz="1400" dirty="0"/>
              <a:t>(Rom 6:23, 5:8, Act 2:37-39)</a:t>
            </a:r>
          </a:p>
          <a:p>
            <a:pPr>
              <a:defRPr sz="3600">
                <a:solidFill>
                  <a:srgbClr val="1E1E1E"/>
                </a:solidFill>
                <a:latin typeface="Arial"/>
              </a:defRPr>
            </a:pPr>
            <a:endParaRPr lang="en-AU" sz="2700" dirty="0"/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endParaRPr sz="2700" dirty="0"/>
          </a:p>
        </p:txBody>
      </p:sp>
      <p:sp>
        <p:nvSpPr>
          <p:cNvPr id="4" name="TextBox 3"/>
          <p:cNvSpPr txBox="1"/>
          <p:nvPr/>
        </p:nvSpPr>
        <p:spPr>
          <a:xfrm>
            <a:off x="240031" y="5685282"/>
            <a:ext cx="761747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>
                <a:solidFill>
                  <a:srgbClr val="505050"/>
                </a:solidFill>
                <a:latin typeface="Arial"/>
              </a:rPr>
              <a:t>14/07/2026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70877" y="5685282"/>
            <a:ext cx="3996608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>
                <a:solidFill>
                  <a:srgbClr val="505050"/>
                </a:solidFill>
                <a:latin typeface="Arial"/>
              </a:rPr>
              <a:t>Love One Another | Unity — Love Fights for Unity | Eph 4 / Phil 2 / Rom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02494" y="5685282"/>
            <a:ext cx="312906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05050"/>
                </a:solidFill>
                <a:latin typeface="Arial"/>
              </a:rPr>
              <a:t>19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A35CD54-BA6D-52BC-B324-DE82FC8939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1228" y="841257"/>
            <a:ext cx="553865" cy="11512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EE8876-4960-7D66-9B3B-F877265DD1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6C6C5AC-AF5B-0092-782C-6168B205B560}"/>
              </a:ext>
            </a:extLst>
          </p:cNvPr>
          <p:cNvSpPr txBox="1"/>
          <p:nvPr/>
        </p:nvSpPr>
        <p:spPr>
          <a:xfrm>
            <a:off x="445770" y="1097280"/>
            <a:ext cx="2301912" cy="600164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>
            <a:pPr algn="l"/>
            <a:r>
              <a:rPr sz="3300" b="1" dirty="0">
                <a:solidFill>
                  <a:srgbClr val="193657"/>
                </a:solidFill>
                <a:latin typeface="Arial"/>
              </a:rPr>
              <a:t>The Gospel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544475-28EA-0C9E-2E32-C1DBDDE251F8}"/>
              </a:ext>
            </a:extLst>
          </p:cNvPr>
          <p:cNvSpPr txBox="1"/>
          <p:nvPr/>
        </p:nvSpPr>
        <p:spPr>
          <a:xfrm>
            <a:off x="617220" y="1920240"/>
            <a:ext cx="7955280" cy="353187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lang="en-AU" sz="2700" dirty="0"/>
              <a:t>There is no longer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lang="en-AU" sz="2700" dirty="0"/>
              <a:t>Jew nor Gentile (Everyone not Jew)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lang="en-AU" sz="2700" dirty="0"/>
              <a:t>Slave nor Free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lang="en-AU" sz="2700" dirty="0"/>
              <a:t>Male nor Female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endParaRPr lang="en-AU" sz="2700" dirty="0"/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lang="en-AU" sz="2700" dirty="0"/>
              <a:t>We are all God’s Children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lang="en-AU" sz="2700" dirty="0"/>
              <a:t>We are all brothers and sisters in Christ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lang="en-AU" sz="2700" dirty="0"/>
              <a:t>For you are </a:t>
            </a:r>
            <a:r>
              <a:rPr lang="en-AU" sz="2700" b="1" u="sng" dirty="0"/>
              <a:t>all</a:t>
            </a:r>
            <a:r>
              <a:rPr lang="en-AU" sz="2700" dirty="0"/>
              <a:t> </a:t>
            </a:r>
            <a:r>
              <a:rPr lang="en-AU" sz="2700" b="1" u="sng" dirty="0"/>
              <a:t>one</a:t>
            </a:r>
            <a:r>
              <a:rPr lang="en-AU" sz="2700" dirty="0"/>
              <a:t> in Christ Jesus </a:t>
            </a:r>
            <a:r>
              <a:rPr lang="en-AU" sz="1400" dirty="0"/>
              <a:t>(Gal 3:26-28; 1 Cor 12:13)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ED2E626-FF6B-874D-C24F-DA28D611A9DF}"/>
              </a:ext>
            </a:extLst>
          </p:cNvPr>
          <p:cNvSpPr txBox="1"/>
          <p:nvPr/>
        </p:nvSpPr>
        <p:spPr>
          <a:xfrm>
            <a:off x="240031" y="5685282"/>
            <a:ext cx="761747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>
                <a:solidFill>
                  <a:srgbClr val="505050"/>
                </a:solidFill>
                <a:latin typeface="Arial"/>
              </a:rPr>
              <a:t>14/07/2026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F53026-A3AD-2C3C-82CC-7F96638B5981}"/>
              </a:ext>
            </a:extLst>
          </p:cNvPr>
          <p:cNvSpPr txBox="1"/>
          <p:nvPr/>
        </p:nvSpPr>
        <p:spPr>
          <a:xfrm>
            <a:off x="2870877" y="5685282"/>
            <a:ext cx="3996608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>
                <a:solidFill>
                  <a:srgbClr val="505050"/>
                </a:solidFill>
                <a:latin typeface="Arial"/>
              </a:rPr>
              <a:t>Love One Another | Unity — Love Fights for Unity | Eph 4 / Phil 2 / Rom 14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704F1FD-0D93-4333-D21F-9528D2502A41}"/>
              </a:ext>
            </a:extLst>
          </p:cNvPr>
          <p:cNvSpPr txBox="1"/>
          <p:nvPr/>
        </p:nvSpPr>
        <p:spPr>
          <a:xfrm>
            <a:off x="8602494" y="5685282"/>
            <a:ext cx="312906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05050"/>
                </a:solidFill>
                <a:latin typeface="Arial"/>
              </a:rPr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2298934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C80A57-2BD5-3D4E-4946-5D1C61099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2BBA72A-4664-F3BF-FC54-561D279D29B6}"/>
              </a:ext>
            </a:extLst>
          </p:cNvPr>
          <p:cNvSpPr txBox="1"/>
          <p:nvPr/>
        </p:nvSpPr>
        <p:spPr>
          <a:xfrm>
            <a:off x="445770" y="1097280"/>
            <a:ext cx="2301912" cy="600164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>
            <a:pPr algn="l"/>
            <a:r>
              <a:rPr sz="3300" b="1">
                <a:solidFill>
                  <a:srgbClr val="193657"/>
                </a:solidFill>
                <a:latin typeface="Arial"/>
              </a:rPr>
              <a:t>The Gospel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B261CE-D0E3-AE61-F552-3A78EAD2544A}"/>
              </a:ext>
            </a:extLst>
          </p:cNvPr>
          <p:cNvSpPr txBox="1"/>
          <p:nvPr/>
        </p:nvSpPr>
        <p:spPr>
          <a:xfrm>
            <a:off x="617220" y="1920240"/>
            <a:ext cx="7955280" cy="353187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Jesus did not merely teach unity.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endParaRPr sz="2700" dirty="0"/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He died to make </a:t>
            </a:r>
            <a:r>
              <a:rPr lang="en-AU" sz="2700" dirty="0"/>
              <a:t>us </a:t>
            </a:r>
            <a:r>
              <a:rPr sz="2700" dirty="0"/>
              <a:t>one people.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endParaRPr sz="2700" dirty="0"/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At the cross, Christ removes hostility,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reconciles sinners to God,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and brings divided people into one body.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B3F7AE-005D-BEF2-3BB6-56852251FAC6}"/>
              </a:ext>
            </a:extLst>
          </p:cNvPr>
          <p:cNvSpPr txBox="1"/>
          <p:nvPr/>
        </p:nvSpPr>
        <p:spPr>
          <a:xfrm>
            <a:off x="240031" y="5685282"/>
            <a:ext cx="761747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>
                <a:solidFill>
                  <a:srgbClr val="505050"/>
                </a:solidFill>
                <a:latin typeface="Arial"/>
              </a:rPr>
              <a:t>14/07/2026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92CFFE2-3E78-B8AA-F356-1AF0CB319558}"/>
              </a:ext>
            </a:extLst>
          </p:cNvPr>
          <p:cNvSpPr txBox="1"/>
          <p:nvPr/>
        </p:nvSpPr>
        <p:spPr>
          <a:xfrm>
            <a:off x="2870877" y="5685282"/>
            <a:ext cx="3996608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>
                <a:solidFill>
                  <a:srgbClr val="505050"/>
                </a:solidFill>
                <a:latin typeface="Arial"/>
              </a:rPr>
              <a:t>Love One Another | Unity — Love Fights for Unity | Eph 4 / Phil 2 / Rom 14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AFF6F43-09A9-20A9-28CA-52220EC58215}"/>
              </a:ext>
            </a:extLst>
          </p:cNvPr>
          <p:cNvSpPr txBox="1"/>
          <p:nvPr/>
        </p:nvSpPr>
        <p:spPr>
          <a:xfrm>
            <a:off x="8602494" y="5685282"/>
            <a:ext cx="312906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05050"/>
                </a:solidFill>
                <a:latin typeface="Arial"/>
              </a:rPr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1685377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5770" y="1097280"/>
            <a:ext cx="3787896" cy="600164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>
            <a:pPr algn="l"/>
            <a:r>
              <a:rPr sz="3300" b="1">
                <a:solidFill>
                  <a:srgbClr val="193657"/>
                </a:solidFill>
                <a:latin typeface="Arial"/>
              </a:rPr>
              <a:t>Ephesians 2:14–16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7220" y="1920240"/>
            <a:ext cx="7955280" cy="353187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/>
              <a:t>He himself is our peace.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endParaRPr sz="2700"/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/>
              <a:t>He has broken down the dividing wall of hostility.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endParaRPr sz="2700"/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/>
              <a:t>He reconciles us both to God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/>
              <a:t>in one body through the cross.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0031" y="5685282"/>
            <a:ext cx="761747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>
                <a:solidFill>
                  <a:srgbClr val="505050"/>
                </a:solidFill>
                <a:latin typeface="Arial"/>
              </a:rPr>
              <a:t>14/07/2026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70877" y="5685282"/>
            <a:ext cx="3996608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>
                <a:solidFill>
                  <a:srgbClr val="505050"/>
                </a:solidFill>
                <a:latin typeface="Arial"/>
              </a:rPr>
              <a:t>Love One Another | Unity — Love Fights for Unity | Eph 4 / Phil 2 / Rom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02494" y="5685282"/>
            <a:ext cx="312906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05050"/>
                </a:solidFill>
                <a:latin typeface="Arial"/>
              </a:rPr>
              <a:t>20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5770" y="1097280"/>
            <a:ext cx="3106620" cy="600164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>
            <a:pPr algn="l"/>
            <a:r>
              <a:rPr sz="3300" b="1">
                <a:solidFill>
                  <a:srgbClr val="193657"/>
                </a:solidFill>
                <a:latin typeface="Arial"/>
              </a:rPr>
              <a:t>Romans 15:5–7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7220" y="1920240"/>
            <a:ext cx="7955280" cy="353187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r>
              <a:rPr sz="2400" dirty="0"/>
              <a:t>May the God of endurance and encouragement</a:t>
            </a:r>
          </a:p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r>
              <a:rPr sz="2400" dirty="0"/>
              <a:t>grant you to live in such </a:t>
            </a:r>
            <a:r>
              <a:rPr sz="2400" b="1" dirty="0"/>
              <a:t>harmony</a:t>
            </a:r>
            <a:r>
              <a:rPr sz="2400" dirty="0"/>
              <a:t> with one another,</a:t>
            </a:r>
          </a:p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r>
              <a:rPr sz="2400" dirty="0"/>
              <a:t>in accord with Christ Jesus,</a:t>
            </a:r>
          </a:p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r>
              <a:rPr sz="2400" dirty="0"/>
              <a:t>that together you may with </a:t>
            </a:r>
            <a:r>
              <a:rPr sz="2400" b="1" dirty="0"/>
              <a:t>one voice</a:t>
            </a:r>
          </a:p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r>
              <a:rPr sz="2400" dirty="0"/>
              <a:t>glorify the God and Father of our Lord Jesus Christ.</a:t>
            </a:r>
          </a:p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endParaRPr sz="2400" dirty="0"/>
          </a:p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r>
              <a:rPr sz="2400" dirty="0"/>
              <a:t>Therefore</a:t>
            </a:r>
            <a:r>
              <a:rPr lang="en-AU" sz="2400" dirty="0"/>
              <a:t>,</a:t>
            </a:r>
            <a:r>
              <a:rPr sz="2400" dirty="0"/>
              <a:t> welcome one another as Christ has welcomed you.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0031" y="5685282"/>
            <a:ext cx="761747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>
                <a:solidFill>
                  <a:srgbClr val="505050"/>
                </a:solidFill>
                <a:latin typeface="Arial"/>
              </a:rPr>
              <a:t>14/07/2026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70877" y="5685282"/>
            <a:ext cx="3996608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>
                <a:solidFill>
                  <a:srgbClr val="505050"/>
                </a:solidFill>
                <a:latin typeface="Arial"/>
              </a:rPr>
              <a:t>Love One Another | Unity — Love Fights for Unity | Eph 4 / Phil 2 / Rom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02494" y="5685282"/>
            <a:ext cx="312906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05050"/>
                </a:solidFill>
                <a:latin typeface="Arial"/>
              </a:rPr>
              <a:t>22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5771" y="1097280"/>
            <a:ext cx="2036455" cy="600164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>
            <a:pPr algn="l"/>
            <a:r>
              <a:rPr sz="3300" b="1">
                <a:solidFill>
                  <a:srgbClr val="193657"/>
                </a:solidFill>
                <a:latin typeface="Arial"/>
              </a:rPr>
              <a:t>One Voice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7220" y="1920240"/>
            <a:ext cx="7955280" cy="3531870"/>
          </a:xfrm>
          <a:prstGeom prst="rect">
            <a:avLst/>
          </a:prstGeom>
          <a:noFill/>
        </p:spPr>
        <p:txBody>
          <a:bodyPr wrap="square" anchor="t">
            <a:normAutofit lnSpcReduction="10000"/>
          </a:bodyPr>
          <a:lstStyle/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A united church is not a church where everyone gets their way.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endParaRPr sz="2700" dirty="0"/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A united church is a church where everyone is learning to glorify God together.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endParaRPr sz="2700" dirty="0"/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One Lord.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One people.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3200" b="1" dirty="0"/>
              <a:t>One purpose</a:t>
            </a:r>
            <a:r>
              <a:rPr sz="2700" dirty="0"/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0031" y="5685282"/>
            <a:ext cx="761747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>
                <a:solidFill>
                  <a:srgbClr val="505050"/>
                </a:solidFill>
                <a:latin typeface="Arial"/>
              </a:rPr>
              <a:t>14/07/2026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70877" y="5685282"/>
            <a:ext cx="3996608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>
                <a:solidFill>
                  <a:srgbClr val="505050"/>
                </a:solidFill>
                <a:latin typeface="Arial"/>
              </a:rPr>
              <a:t>Love One Another | Unity — Love Fights for Unity | Eph 4 / Phil 2 / Rom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02494" y="5685282"/>
            <a:ext cx="312906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05050"/>
                </a:solidFill>
                <a:latin typeface="Arial"/>
              </a:rPr>
              <a:t>23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5770" y="1097280"/>
            <a:ext cx="4042773" cy="600164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>
            <a:pPr algn="l"/>
            <a:r>
              <a:rPr sz="3300" b="1" dirty="0">
                <a:solidFill>
                  <a:srgbClr val="193657"/>
                </a:solidFill>
                <a:latin typeface="Arial"/>
              </a:rPr>
              <a:t>Can </a:t>
            </a:r>
            <a:r>
              <a:rPr lang="en-AU" sz="3300" b="1" dirty="0">
                <a:solidFill>
                  <a:srgbClr val="193657"/>
                </a:solidFill>
                <a:latin typeface="Arial"/>
              </a:rPr>
              <a:t>Move</a:t>
            </a:r>
            <a:r>
              <a:rPr sz="3300" b="1" dirty="0">
                <a:solidFill>
                  <a:srgbClr val="193657"/>
                </a:solidFill>
                <a:latin typeface="Arial"/>
              </a:rPr>
              <a:t> Forward?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7220" y="1920240"/>
            <a:ext cx="7955280" cy="353187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Yes.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endParaRPr sz="2700" dirty="0"/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Unity is not just about avoiding fights.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Unity is about moving together.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endParaRPr sz="2700" dirty="0"/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A church looking backward fights over preferences.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A church looking forward shares one purpose.</a:t>
            </a:r>
            <a:endParaRPr lang="en-AU" sz="2700" dirty="0"/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lang="en-AU" sz="2700" b="1" dirty="0"/>
              <a:t>And makes sacrifices to make it happen!</a:t>
            </a:r>
            <a:endParaRPr sz="27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40031" y="5685282"/>
            <a:ext cx="761747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>
                <a:solidFill>
                  <a:srgbClr val="505050"/>
                </a:solidFill>
                <a:latin typeface="Arial"/>
              </a:rPr>
              <a:t>14/07/2026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70877" y="5685282"/>
            <a:ext cx="3996608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>
                <a:solidFill>
                  <a:srgbClr val="505050"/>
                </a:solidFill>
                <a:latin typeface="Arial"/>
              </a:rPr>
              <a:t>Love One Another | Unity — Love Fights for Unity | Eph 4 / Phil 2 / Rom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02494" y="5685282"/>
            <a:ext cx="312906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05050"/>
                </a:solidFill>
                <a:latin typeface="Arial"/>
              </a:rPr>
              <a:t>24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5770" y="1097280"/>
            <a:ext cx="5182894" cy="600164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>
            <a:pPr algn="l"/>
            <a:r>
              <a:rPr sz="3300" b="1">
                <a:solidFill>
                  <a:srgbClr val="193657"/>
                </a:solidFill>
                <a:latin typeface="Arial"/>
              </a:rPr>
              <a:t>One Vision. One Purpose.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7220" y="1930750"/>
            <a:ext cx="7955280" cy="3531870"/>
          </a:xfrm>
          <a:prstGeom prst="rect">
            <a:avLst/>
          </a:prstGeom>
          <a:noFill/>
        </p:spPr>
        <p:txBody>
          <a:bodyPr wrap="square" anchor="t">
            <a:normAutofit fontScale="92500" lnSpcReduction="20000"/>
          </a:bodyPr>
          <a:lstStyle/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Our shared purpose is simple: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endParaRPr sz="2700" dirty="0"/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Follow Jesus.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Love one another.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Build up the body.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Welcome outsiders.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Make Christ known</a:t>
            </a:r>
            <a:r>
              <a:rPr lang="en-AU" sz="2700" dirty="0"/>
              <a:t>…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endParaRPr lang="en-AU" sz="2700" dirty="0"/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lang="en-AU" sz="2700" b="1" dirty="0"/>
              <a:t>Make Disciples who are Disciple Makers</a:t>
            </a:r>
            <a:endParaRPr sz="2700" b="1" dirty="0"/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endParaRPr sz="2700" dirty="0"/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That is enough to keep us </a:t>
            </a:r>
            <a:r>
              <a:rPr lang="en-AU" sz="2700" dirty="0"/>
              <a:t>busy &amp; </a:t>
            </a:r>
            <a:r>
              <a:rPr sz="2700" dirty="0"/>
              <a:t>moving together.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0031" y="5685282"/>
            <a:ext cx="761747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>
                <a:solidFill>
                  <a:srgbClr val="505050"/>
                </a:solidFill>
                <a:latin typeface="Arial"/>
              </a:rPr>
              <a:t>14/07/2026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70877" y="5685282"/>
            <a:ext cx="3996608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>
                <a:solidFill>
                  <a:srgbClr val="505050"/>
                </a:solidFill>
                <a:latin typeface="Arial"/>
              </a:rPr>
              <a:t>Love One Another | Unity — Love Fights for Unity | Eph 4 / Phil 2 / Rom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02494" y="5685282"/>
            <a:ext cx="312906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05050"/>
                </a:solidFill>
                <a:latin typeface="Arial"/>
              </a:rPr>
              <a:t>25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5770" y="1097280"/>
            <a:ext cx="2635337" cy="600164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>
            <a:pPr algn="l"/>
            <a:r>
              <a:rPr sz="3300" b="1">
                <a:solidFill>
                  <a:srgbClr val="193657"/>
                </a:solidFill>
                <a:latin typeface="Arial"/>
              </a:rPr>
              <a:t>Romans 14:1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7220" y="1920240"/>
            <a:ext cx="7955280" cy="3531870"/>
          </a:xfrm>
          <a:prstGeom prst="rect">
            <a:avLst/>
          </a:prstGeom>
          <a:noFill/>
        </p:spPr>
        <p:txBody>
          <a:bodyPr wrap="square" anchor="t">
            <a:normAutofit lnSpcReduction="10000"/>
          </a:bodyPr>
          <a:lstStyle/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r>
              <a:rPr lang="en-AU" sz="2400" dirty="0"/>
              <a:t>“</a:t>
            </a:r>
            <a:r>
              <a:rPr sz="2400" dirty="0"/>
              <a:t>As for the one who is weak in faith, welcome him,</a:t>
            </a:r>
          </a:p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r>
              <a:rPr sz="2400" dirty="0"/>
              <a:t>but not to quarrel over opinions.</a:t>
            </a:r>
            <a:r>
              <a:rPr lang="en-AU" sz="2400" dirty="0"/>
              <a:t>"</a:t>
            </a:r>
            <a:endParaRPr sz="2400" dirty="0"/>
          </a:p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endParaRPr sz="2400" dirty="0"/>
          </a:p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r>
              <a:rPr sz="2400" dirty="0"/>
              <a:t>Not every disagreement is a Gospel issue.</a:t>
            </a:r>
          </a:p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endParaRPr sz="2400" dirty="0"/>
          </a:p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r>
              <a:rPr sz="2400" dirty="0"/>
              <a:t>Some things are </a:t>
            </a:r>
            <a:r>
              <a:rPr lang="en-AU" sz="2400" b="1" dirty="0"/>
              <a:t>core </a:t>
            </a:r>
            <a:r>
              <a:rPr sz="2400" b="1" dirty="0"/>
              <a:t>doctrine</a:t>
            </a:r>
            <a:r>
              <a:rPr sz="2400" dirty="0"/>
              <a:t>.</a:t>
            </a:r>
            <a:r>
              <a:rPr lang="en-AU" sz="2400" dirty="0"/>
              <a:t> (Non-negotiable beliefs)</a:t>
            </a:r>
            <a:endParaRPr sz="2400" dirty="0"/>
          </a:p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r>
              <a:rPr sz="2400" dirty="0"/>
              <a:t>Some things are </a:t>
            </a:r>
            <a:r>
              <a:rPr sz="2400" b="1" dirty="0"/>
              <a:t>wisdom</a:t>
            </a:r>
            <a:r>
              <a:rPr sz="2400" dirty="0"/>
              <a:t>.</a:t>
            </a:r>
            <a:endParaRPr lang="en-AU" sz="2400" dirty="0"/>
          </a:p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endParaRPr lang="en-AU" sz="2400" dirty="0"/>
          </a:p>
          <a:p>
            <a:pPr>
              <a:defRPr sz="3200">
                <a:solidFill>
                  <a:srgbClr val="1E1E1E"/>
                </a:solidFill>
                <a:latin typeface="Arial"/>
              </a:defRPr>
            </a:pPr>
            <a:r>
              <a:rPr lang="en-AU" sz="2400" dirty="0"/>
              <a:t>Some things are grey areas of beliefs you can live with</a:t>
            </a:r>
          </a:p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r>
              <a:rPr sz="2400" dirty="0"/>
              <a:t>Some things are </a:t>
            </a:r>
            <a:r>
              <a:rPr lang="en-AU" sz="2400" dirty="0"/>
              <a:t>just </a:t>
            </a:r>
            <a:r>
              <a:rPr sz="2400" dirty="0"/>
              <a:t>preference</a:t>
            </a:r>
            <a:r>
              <a:rPr lang="en-AU" sz="2400" dirty="0"/>
              <a:t>s</a:t>
            </a:r>
            <a:r>
              <a:rPr sz="2400" dirty="0"/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0031" y="5685282"/>
            <a:ext cx="761747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>
                <a:solidFill>
                  <a:srgbClr val="505050"/>
                </a:solidFill>
                <a:latin typeface="Arial"/>
              </a:rPr>
              <a:t>14/07/2026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70877" y="5685282"/>
            <a:ext cx="3996608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>
                <a:solidFill>
                  <a:srgbClr val="505050"/>
                </a:solidFill>
                <a:latin typeface="Arial"/>
              </a:rPr>
              <a:t>Love One Another | Unity — Love Fights for Unity | Eph 4 / Phil 2 / Rom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02494" y="5685282"/>
            <a:ext cx="312906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05050"/>
                </a:solidFill>
                <a:latin typeface="Arial"/>
              </a:rPr>
              <a:t>26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5771" y="1097280"/>
            <a:ext cx="2870979" cy="600164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>
            <a:pPr algn="l"/>
            <a:r>
              <a:rPr sz="3300" b="1">
                <a:solidFill>
                  <a:srgbClr val="193657"/>
                </a:solidFill>
                <a:latin typeface="Arial"/>
              </a:rPr>
              <a:t>Romans 14:19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7220" y="1920240"/>
            <a:ext cx="7955280" cy="353187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lang="en-AU" sz="2700" dirty="0"/>
              <a:t>“</a:t>
            </a:r>
            <a:r>
              <a:rPr sz="2700" dirty="0"/>
              <a:t>So then let us pursue what makes for peace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and for mutual upbuilding.</a:t>
            </a:r>
            <a:r>
              <a:rPr lang="en-AU" sz="2700" dirty="0"/>
              <a:t>"</a:t>
            </a:r>
            <a:endParaRPr sz="2700" dirty="0"/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endParaRPr sz="2700" dirty="0"/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Pursue peace.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Pursue building up.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endParaRPr sz="2700" dirty="0"/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Not winning arguments.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Not defending preferences.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0031" y="5685282"/>
            <a:ext cx="761747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>
                <a:solidFill>
                  <a:srgbClr val="505050"/>
                </a:solidFill>
                <a:latin typeface="Arial"/>
              </a:rPr>
              <a:t>14/07/2026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70877" y="5685282"/>
            <a:ext cx="3996608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>
                <a:solidFill>
                  <a:srgbClr val="505050"/>
                </a:solidFill>
                <a:latin typeface="Arial"/>
              </a:rPr>
              <a:t>Love One Another | Unity — Love Fights for Unity | Eph 4 / Phil 2 / Rom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02494" y="5685282"/>
            <a:ext cx="312906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05050"/>
                </a:solidFill>
                <a:latin typeface="Arial"/>
              </a:rPr>
              <a:t>27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5770" y="1097280"/>
            <a:ext cx="3177152" cy="600164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>
            <a:pPr algn="l"/>
            <a:r>
              <a:rPr sz="3300" b="1">
                <a:solidFill>
                  <a:srgbClr val="193657"/>
                </a:solidFill>
                <a:latin typeface="Arial"/>
              </a:rPr>
              <a:t>Message Series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7220" y="1920240"/>
            <a:ext cx="7955280" cy="353187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r>
              <a:rPr sz="2400" dirty="0"/>
              <a:t>“…By this everyone will know that you are my disciples,</a:t>
            </a:r>
          </a:p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r>
              <a:rPr sz="2400" dirty="0"/>
              <a:t>if you love one another.”  John 13:35</a:t>
            </a:r>
          </a:p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endParaRPr sz="2400" dirty="0"/>
          </a:p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r>
              <a:rPr sz="2400" dirty="0"/>
              <a:t>OVERALL QUESTION:</a:t>
            </a:r>
          </a:p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r>
              <a:rPr sz="2400" dirty="0"/>
              <a:t>What does love LOOK like from the outside?</a:t>
            </a:r>
          </a:p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r>
              <a:rPr sz="2400" dirty="0"/>
              <a:t>How will someone see that you love one another?</a:t>
            </a:r>
          </a:p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endParaRPr sz="2400" dirty="0"/>
          </a:p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r>
              <a:rPr sz="2400" dirty="0"/>
              <a:t>👉 Get your journal out or your phone to take notes!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0031" y="5685282"/>
            <a:ext cx="761747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>
                <a:solidFill>
                  <a:srgbClr val="505050"/>
                </a:solidFill>
                <a:latin typeface="Arial"/>
              </a:rPr>
              <a:t>14/07/2026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70877" y="5685282"/>
            <a:ext cx="3996608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>
                <a:solidFill>
                  <a:srgbClr val="505050"/>
                </a:solidFill>
                <a:latin typeface="Arial"/>
              </a:rPr>
              <a:t>Love One Another | Unity — Love Fights for Unity | Eph 4 / Phil 2 / Rom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66614" y="5685282"/>
            <a:ext cx="248786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05050"/>
                </a:solidFill>
                <a:latin typeface="Arial"/>
              </a:rPr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EBE1A-107E-0AF2-19C3-AD05A4C70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3902"/>
            <a:ext cx="7886700" cy="769991"/>
          </a:xfrm>
        </p:spPr>
        <p:txBody>
          <a:bodyPr/>
          <a:lstStyle/>
          <a:p>
            <a:pPr algn="ctr"/>
            <a:r>
              <a:rPr lang="en-AU" b="1" dirty="0">
                <a:solidFill>
                  <a:srgbClr val="193657"/>
                </a:solidFill>
                <a:latin typeface="Arial"/>
              </a:rPr>
              <a:t>Two-sided Coin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65240E-D9A5-A24E-171B-7CC86E6A2D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15310" y="921744"/>
            <a:ext cx="4199540" cy="3692293"/>
          </a:xfrm>
        </p:spPr>
        <p:txBody>
          <a:bodyPr/>
          <a:lstStyle/>
          <a:p>
            <a:pPr>
              <a:defRPr sz="3600">
                <a:solidFill>
                  <a:srgbClr val="1E1E1E"/>
                </a:solidFill>
                <a:latin typeface="Arial"/>
              </a:defRPr>
            </a:pPr>
            <a:r>
              <a:rPr lang="en-US" dirty="0"/>
              <a:t>HEADS — My Nature</a:t>
            </a:r>
          </a:p>
          <a:p>
            <a:pPr>
              <a:defRPr sz="3600">
                <a:solidFill>
                  <a:srgbClr val="1E1E1E"/>
                </a:solidFill>
                <a:latin typeface="Arial"/>
              </a:defRPr>
            </a:pPr>
            <a:r>
              <a:rPr lang="en-US" dirty="0"/>
              <a:t>My way</a:t>
            </a:r>
          </a:p>
          <a:p>
            <a:pPr>
              <a:defRPr sz="3600">
                <a:solidFill>
                  <a:srgbClr val="1E1E1E"/>
                </a:solidFill>
                <a:latin typeface="Arial"/>
              </a:defRPr>
            </a:pPr>
            <a:r>
              <a:rPr lang="en-US" dirty="0"/>
              <a:t>My comfort </a:t>
            </a:r>
          </a:p>
          <a:p>
            <a:pPr>
              <a:defRPr sz="3600">
                <a:solidFill>
                  <a:srgbClr val="1E1E1E"/>
                </a:solidFill>
                <a:latin typeface="Arial"/>
              </a:defRPr>
            </a:pPr>
            <a:r>
              <a:rPr lang="en-US" dirty="0"/>
              <a:t>My preference</a:t>
            </a:r>
          </a:p>
          <a:p>
            <a:pPr>
              <a:defRPr sz="3600">
                <a:solidFill>
                  <a:srgbClr val="1E1E1E"/>
                </a:solidFill>
                <a:latin typeface="Arial"/>
              </a:defRPr>
            </a:pPr>
            <a:r>
              <a:rPr lang="en-US" dirty="0"/>
              <a:t>My control</a:t>
            </a:r>
          </a:p>
          <a:p>
            <a:endParaRPr lang="en-AU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5D2020-4013-AB73-0FC4-A66D54240D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921748"/>
            <a:ext cx="4199540" cy="3692293"/>
          </a:xfrm>
        </p:spPr>
        <p:txBody>
          <a:bodyPr/>
          <a:lstStyle/>
          <a:p>
            <a:pPr>
              <a:defRPr sz="3600">
                <a:solidFill>
                  <a:srgbClr val="1E1E1E"/>
                </a:solidFill>
                <a:latin typeface="Arial"/>
              </a:defRPr>
            </a:pPr>
            <a:r>
              <a:rPr lang="en-US" dirty="0"/>
              <a:t>TAILS — What Jesus Wants</a:t>
            </a:r>
          </a:p>
          <a:p>
            <a:pPr>
              <a:defRPr sz="3600">
                <a:solidFill>
                  <a:srgbClr val="1E1E1E"/>
                </a:solidFill>
                <a:latin typeface="Arial"/>
              </a:defRPr>
            </a:pPr>
            <a:r>
              <a:rPr lang="en-US" dirty="0"/>
              <a:t>One body </a:t>
            </a:r>
          </a:p>
          <a:p>
            <a:pPr>
              <a:defRPr sz="3600">
                <a:solidFill>
                  <a:srgbClr val="1E1E1E"/>
                </a:solidFill>
                <a:latin typeface="Arial"/>
              </a:defRPr>
            </a:pPr>
            <a:r>
              <a:rPr lang="en-US" dirty="0"/>
              <a:t>One Lord </a:t>
            </a:r>
          </a:p>
          <a:p>
            <a:pPr>
              <a:defRPr sz="3600">
                <a:solidFill>
                  <a:srgbClr val="1E1E1E"/>
                </a:solidFill>
                <a:latin typeface="Arial"/>
              </a:defRPr>
            </a:pPr>
            <a:r>
              <a:rPr lang="en-US" dirty="0"/>
              <a:t>One purpose </a:t>
            </a:r>
          </a:p>
          <a:p>
            <a:pPr>
              <a:defRPr sz="3600">
                <a:solidFill>
                  <a:srgbClr val="1E1E1E"/>
                </a:solidFill>
                <a:latin typeface="Arial"/>
              </a:defRPr>
            </a:pPr>
            <a:r>
              <a:rPr lang="en-US" dirty="0"/>
              <a:t>One another</a:t>
            </a:r>
          </a:p>
          <a:p>
            <a:endParaRPr lang="en-A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5B4380-D9AC-22B1-652D-F4627BCE7999}"/>
              </a:ext>
            </a:extLst>
          </p:cNvPr>
          <p:cNvSpPr txBox="1"/>
          <p:nvPr/>
        </p:nvSpPr>
        <p:spPr>
          <a:xfrm>
            <a:off x="409903" y="5023945"/>
            <a:ext cx="81875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 sz="3600">
                <a:solidFill>
                  <a:srgbClr val="1E1E1E"/>
                </a:solidFill>
                <a:latin typeface="Arial"/>
              </a:defRPr>
            </a:pPr>
            <a:r>
              <a:rPr lang="en-US" dirty="0"/>
              <a:t>Only one side looks like Jesus.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069C865-CA8E-2295-784E-0E722913A053}"/>
              </a:ext>
            </a:extLst>
          </p:cNvPr>
          <p:cNvSpPr txBox="1"/>
          <p:nvPr/>
        </p:nvSpPr>
        <p:spPr>
          <a:xfrm>
            <a:off x="240031" y="6105693"/>
            <a:ext cx="761747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>
                <a:solidFill>
                  <a:srgbClr val="505050"/>
                </a:solidFill>
                <a:latin typeface="Arial"/>
              </a:rPr>
              <a:t>14/07/2026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96FDBBC-F87D-F08E-7F7F-585684ADB44C}"/>
              </a:ext>
            </a:extLst>
          </p:cNvPr>
          <p:cNvSpPr txBox="1"/>
          <p:nvPr/>
        </p:nvSpPr>
        <p:spPr>
          <a:xfrm>
            <a:off x="2870877" y="6105693"/>
            <a:ext cx="3996608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>
                <a:solidFill>
                  <a:srgbClr val="505050"/>
                </a:solidFill>
                <a:latin typeface="Arial"/>
              </a:rPr>
              <a:t>Love One Another | Unity — Love Fights for Unity | Eph 4 / Phil 2 / Rom 14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EBE77B2-4641-470B-4B45-2260EA46BB77}"/>
              </a:ext>
            </a:extLst>
          </p:cNvPr>
          <p:cNvSpPr txBox="1"/>
          <p:nvPr/>
        </p:nvSpPr>
        <p:spPr>
          <a:xfrm>
            <a:off x="8602494" y="6105693"/>
            <a:ext cx="312906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05050"/>
                </a:solidFill>
                <a:latin typeface="Arial"/>
              </a:rPr>
              <a:t>28</a:t>
            </a:r>
          </a:p>
        </p:txBody>
      </p:sp>
    </p:spTree>
    <p:extLst>
      <p:ext uri="{BB962C8B-B14F-4D97-AF65-F5344CB8AC3E}">
        <p14:creationId xmlns:p14="http://schemas.microsoft.com/office/powerpoint/2010/main" val="1706952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5771" y="1097280"/>
            <a:ext cx="4487767" cy="600164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>
            <a:pPr algn="l"/>
            <a:r>
              <a:rPr sz="3300" b="1">
                <a:solidFill>
                  <a:srgbClr val="193657"/>
                </a:solidFill>
                <a:latin typeface="Arial"/>
              </a:rPr>
              <a:t>Avoid the Two Ditches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7220" y="1920240"/>
            <a:ext cx="7955280" cy="353187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/>
              <a:t>Left Side — ❌ False Peace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endParaRPr sz="2700"/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/>
              <a:t>Avoid every disagreement.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/>
              <a:t>Pretend everything is fine.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/>
              <a:t>Never confront sin.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/>
              <a:t>Keep everyone smiling.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endParaRPr sz="2700"/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/>
              <a:t>That is not biblical unity.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0031" y="5685282"/>
            <a:ext cx="761747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>
                <a:solidFill>
                  <a:srgbClr val="505050"/>
                </a:solidFill>
                <a:latin typeface="Arial"/>
              </a:rPr>
              <a:t>14/07/2026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70877" y="5685282"/>
            <a:ext cx="3996608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>
                <a:solidFill>
                  <a:srgbClr val="505050"/>
                </a:solidFill>
                <a:latin typeface="Arial"/>
              </a:rPr>
              <a:t>Love One Another | Unity — Love Fights for Unity | Eph 4 / Phil 2 / Rom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02494" y="5685282"/>
            <a:ext cx="312906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05050"/>
                </a:solidFill>
                <a:latin typeface="Arial"/>
              </a:rPr>
              <a:t>29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5771" y="1097280"/>
            <a:ext cx="4487767" cy="600164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>
            <a:pPr algn="l"/>
            <a:r>
              <a:rPr sz="3300" b="1">
                <a:solidFill>
                  <a:srgbClr val="193657"/>
                </a:solidFill>
                <a:latin typeface="Arial"/>
              </a:rPr>
              <a:t>Avoid the Two Ditches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7220" y="1920240"/>
            <a:ext cx="7955280" cy="3531870"/>
          </a:xfrm>
          <a:prstGeom prst="rect">
            <a:avLst/>
          </a:prstGeom>
          <a:noFill/>
        </p:spPr>
        <p:txBody>
          <a:bodyPr wrap="square" anchor="t">
            <a:normAutofit lnSpcReduction="10000"/>
          </a:bodyPr>
          <a:lstStyle/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/>
              <a:t>Right Side — ❌ Fight Over Everything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endParaRPr sz="2700"/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/>
              <a:t>Major on minors.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/>
              <a:t>Make preferences into doctrine.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/>
              <a:t>Always correct.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/>
              <a:t>Always complain.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/>
              <a:t>Always divide.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endParaRPr sz="2700"/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/>
              <a:t>That is not biblical courage.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0031" y="5685282"/>
            <a:ext cx="761747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>
                <a:solidFill>
                  <a:srgbClr val="505050"/>
                </a:solidFill>
                <a:latin typeface="Arial"/>
              </a:rPr>
              <a:t>14/07/2026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70877" y="5685282"/>
            <a:ext cx="3996608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>
                <a:solidFill>
                  <a:srgbClr val="505050"/>
                </a:solidFill>
                <a:latin typeface="Arial"/>
              </a:rPr>
              <a:t>Love One Another | Unity — Love Fights for Unity | Eph 4 / Phil 2 / Rom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02494" y="5685282"/>
            <a:ext cx="312906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05050"/>
                </a:solidFill>
                <a:latin typeface="Arial"/>
              </a:rPr>
              <a:t>30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5770" y="1097280"/>
            <a:ext cx="3781484" cy="600164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>
            <a:pPr algn="l"/>
            <a:r>
              <a:rPr sz="3300" b="1">
                <a:solidFill>
                  <a:srgbClr val="193657"/>
                </a:solidFill>
                <a:latin typeface="Arial"/>
              </a:rPr>
              <a:t>Middle of the Road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7220" y="1920240"/>
            <a:ext cx="7955280" cy="353187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✅ Biblical Unity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endParaRPr sz="2700" dirty="0"/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Truth without cruelty.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Love without compromise.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Humility without weakness.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Conviction without division.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endParaRPr sz="2700" dirty="0"/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b="1" dirty="0"/>
              <a:t>Unity fights for what matters most</a:t>
            </a:r>
            <a:r>
              <a:rPr sz="2700" dirty="0"/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0031" y="5685282"/>
            <a:ext cx="761747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>
                <a:solidFill>
                  <a:srgbClr val="505050"/>
                </a:solidFill>
                <a:latin typeface="Arial"/>
              </a:rPr>
              <a:t>14/07/2026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70877" y="5685282"/>
            <a:ext cx="3996608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>
                <a:solidFill>
                  <a:srgbClr val="505050"/>
                </a:solidFill>
                <a:latin typeface="Arial"/>
              </a:rPr>
              <a:t>Love One Another | Unity — Love Fights for Unity | Eph 4 / Phil 2 / Rom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02494" y="5685282"/>
            <a:ext cx="312906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05050"/>
                </a:solidFill>
                <a:latin typeface="Arial"/>
              </a:rPr>
              <a:t>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5770" y="1097280"/>
            <a:ext cx="4839466" cy="600164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>
            <a:pPr algn="l"/>
            <a:r>
              <a:rPr sz="3300" b="1">
                <a:solidFill>
                  <a:srgbClr val="193657"/>
                </a:solidFill>
                <a:latin typeface="Arial"/>
              </a:rPr>
              <a:t>What Unity Sounds Like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7220" y="1920240"/>
            <a:ext cx="7955280" cy="353187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r>
              <a:rPr sz="2400"/>
              <a:t>“I can live with that.”</a:t>
            </a:r>
          </a:p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r>
              <a:rPr sz="2400"/>
              <a:t>“That is not my preference, but I can support it.”</a:t>
            </a:r>
          </a:p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r>
              <a:rPr sz="2400"/>
              <a:t>“How can I help?”</a:t>
            </a:r>
          </a:p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r>
              <a:rPr sz="2400"/>
              <a:t>“What will build up the body?”</a:t>
            </a:r>
          </a:p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r>
              <a:rPr sz="2400"/>
              <a:t>“What helps us follow Jesus together?”</a:t>
            </a:r>
          </a:p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endParaRPr sz="2400"/>
          </a:p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r>
              <a:rPr sz="2400"/>
              <a:t>Unity speaks with humility.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0031" y="5685282"/>
            <a:ext cx="761747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>
                <a:solidFill>
                  <a:srgbClr val="505050"/>
                </a:solidFill>
                <a:latin typeface="Arial"/>
              </a:rPr>
              <a:t>14/07/2026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70877" y="5685282"/>
            <a:ext cx="3996608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>
                <a:solidFill>
                  <a:srgbClr val="505050"/>
                </a:solidFill>
                <a:latin typeface="Arial"/>
              </a:rPr>
              <a:t>Love One Another | Unity — Love Fights for Unity | Eph 4 / Phil 2 / Rom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02494" y="5685282"/>
            <a:ext cx="312906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05050"/>
                </a:solidFill>
                <a:latin typeface="Arial"/>
              </a:rPr>
              <a:t>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5770" y="1097280"/>
            <a:ext cx="3476914" cy="600164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>
            <a:pPr algn="l"/>
            <a:r>
              <a:rPr sz="3300" b="1">
                <a:solidFill>
                  <a:srgbClr val="193657"/>
                </a:solidFill>
                <a:latin typeface="Arial"/>
              </a:rPr>
              <a:t>What Kills Unity?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7220" y="1920240"/>
            <a:ext cx="7955280" cy="353187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Gossip.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Suspicion.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Unforgiveness.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Preference wars.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Control.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Pride.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Refusing to move forward together</a:t>
            </a:r>
            <a:r>
              <a:rPr lang="en-AU" sz="2700" dirty="0"/>
              <a:t> as a group</a:t>
            </a:r>
            <a:r>
              <a:rPr sz="2700" dirty="0"/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0031" y="5685282"/>
            <a:ext cx="761747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>
                <a:solidFill>
                  <a:srgbClr val="505050"/>
                </a:solidFill>
                <a:latin typeface="Arial"/>
              </a:rPr>
              <a:t>14/07/2026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70877" y="5685282"/>
            <a:ext cx="3996608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>
                <a:solidFill>
                  <a:srgbClr val="505050"/>
                </a:solidFill>
                <a:latin typeface="Arial"/>
              </a:rPr>
              <a:t>Love One Another | Unity — Love Fights for Unity | Eph 4 / Phil 2 / Rom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02494" y="5685282"/>
            <a:ext cx="312906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05050"/>
                </a:solidFill>
                <a:latin typeface="Arial"/>
              </a:rPr>
              <a:t>33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5771" y="1097280"/>
            <a:ext cx="4278415" cy="600164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>
            <a:pPr algn="l"/>
            <a:r>
              <a:rPr sz="3300" b="1">
                <a:solidFill>
                  <a:srgbClr val="193657"/>
                </a:solidFill>
                <a:latin typeface="Arial"/>
              </a:rPr>
              <a:t>What Protects Unity?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7220" y="1920240"/>
            <a:ext cx="7955280" cy="353187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Humility.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Gentleness.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Patience.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Bearing with one another.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Forgiveness.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Going direct.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Choosing the body over </a:t>
            </a:r>
            <a:r>
              <a:rPr lang="en-AU" sz="2700" dirty="0"/>
              <a:t>your</a:t>
            </a:r>
            <a:r>
              <a:rPr sz="2700" dirty="0"/>
              <a:t>self.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0031" y="5685282"/>
            <a:ext cx="761747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>
                <a:solidFill>
                  <a:srgbClr val="505050"/>
                </a:solidFill>
                <a:latin typeface="Arial"/>
              </a:rPr>
              <a:t>14/07/2026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70877" y="5685282"/>
            <a:ext cx="3996608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>
                <a:solidFill>
                  <a:srgbClr val="505050"/>
                </a:solidFill>
                <a:latin typeface="Arial"/>
              </a:rPr>
              <a:t>Love One Another | Unity — Love Fights for Unity | Eph 4 / Phil 2 / Rom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02494" y="5685282"/>
            <a:ext cx="312906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05050"/>
                </a:solidFill>
                <a:latin typeface="Arial"/>
              </a:rPr>
              <a:t>34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5770" y="1097280"/>
            <a:ext cx="3858429" cy="600164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>
            <a:pPr algn="l"/>
            <a:r>
              <a:rPr sz="3300" b="1">
                <a:solidFill>
                  <a:srgbClr val="193657"/>
                </a:solidFill>
                <a:latin typeface="Arial"/>
              </a:rPr>
              <a:t>Practical Examples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7220" y="1920240"/>
            <a:ext cx="7955280" cy="353187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Music style.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Seats and routines.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Building decisions.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Service structure.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Who gets noticed.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Who gets their way.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b="1" i="1" dirty="0"/>
              <a:t>How we respond to change</a:t>
            </a:r>
            <a:r>
              <a:rPr sz="2700" dirty="0"/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0031" y="5685282"/>
            <a:ext cx="761747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>
                <a:solidFill>
                  <a:srgbClr val="505050"/>
                </a:solidFill>
                <a:latin typeface="Arial"/>
              </a:rPr>
              <a:t>14/07/2026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70877" y="5685282"/>
            <a:ext cx="3996608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>
                <a:solidFill>
                  <a:srgbClr val="505050"/>
                </a:solidFill>
                <a:latin typeface="Arial"/>
              </a:rPr>
              <a:t>Love One Another | Unity — Love Fights for Unity | Eph 4 / Phil 2 / Rom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02494" y="5685282"/>
            <a:ext cx="312906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05050"/>
                </a:solidFill>
                <a:latin typeface="Arial"/>
              </a:rPr>
              <a:t>35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5770" y="1097280"/>
            <a:ext cx="2701060" cy="600164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>
            <a:pPr algn="l"/>
            <a:r>
              <a:rPr sz="3300" b="1">
                <a:solidFill>
                  <a:srgbClr val="193657"/>
                </a:solidFill>
                <a:latin typeface="Arial"/>
              </a:rPr>
              <a:t>The Question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7220" y="1920240"/>
            <a:ext cx="7955280" cy="353187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Is this worth damaging unity over?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endParaRPr sz="2700" dirty="0"/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Is this doctrine?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Is this wisdom?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Or is this preference?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endParaRPr sz="2700" dirty="0"/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b="1" i="1" dirty="0"/>
              <a:t>Mature love values people above preferences.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0031" y="5685282"/>
            <a:ext cx="761747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>
                <a:solidFill>
                  <a:srgbClr val="505050"/>
                </a:solidFill>
                <a:latin typeface="Arial"/>
              </a:rPr>
              <a:t>14/07/2026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70877" y="5685282"/>
            <a:ext cx="3996608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>
                <a:solidFill>
                  <a:srgbClr val="505050"/>
                </a:solidFill>
                <a:latin typeface="Arial"/>
              </a:rPr>
              <a:t>Love One Another | Unity — Love Fights for Unity | Eph 4 / Phil 2 / Rom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02494" y="5685282"/>
            <a:ext cx="312906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05050"/>
                </a:solidFill>
                <a:latin typeface="Arial"/>
              </a:rPr>
              <a:t>36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5771" y="1097280"/>
            <a:ext cx="2869375" cy="600164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>
            <a:pPr algn="l"/>
            <a:r>
              <a:rPr sz="3300" b="1">
                <a:solidFill>
                  <a:srgbClr val="193657"/>
                </a:solidFill>
                <a:latin typeface="Arial"/>
              </a:rPr>
              <a:t>No Spectators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7220" y="1920240"/>
            <a:ext cx="7955280" cy="353187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/>
              <a:t>Unity is not just the pastor’s job.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/>
              <a:t>Unity is not just the deacons’ job.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/>
              <a:t>Unity is not just for mature Christians.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endParaRPr sz="2700"/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/>
              <a:t>Every disciple either protects unity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/>
              <a:t>or weakens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0031" y="5685282"/>
            <a:ext cx="761747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>
                <a:solidFill>
                  <a:srgbClr val="505050"/>
                </a:solidFill>
                <a:latin typeface="Arial"/>
              </a:rPr>
              <a:t>14/07/2026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70877" y="5685282"/>
            <a:ext cx="3996608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>
                <a:solidFill>
                  <a:srgbClr val="505050"/>
                </a:solidFill>
                <a:latin typeface="Arial"/>
              </a:rPr>
              <a:t>Love One Another | Unity — Love Fights for Unity | Eph 4 / Phil 2 / Rom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02494" y="5685282"/>
            <a:ext cx="312906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05050"/>
                </a:solidFill>
                <a:latin typeface="Arial"/>
              </a:rPr>
              <a:t>37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5770" y="1097280"/>
            <a:ext cx="3798156" cy="600164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>
            <a:pPr algn="l"/>
            <a:r>
              <a:rPr sz="3300" b="1">
                <a:solidFill>
                  <a:srgbClr val="193657"/>
                </a:solidFill>
                <a:latin typeface="Arial"/>
              </a:rPr>
              <a:t>Turning the Corner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7220" y="1920240"/>
            <a:ext cx="7955280" cy="353187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/>
              <a:t>We have weeded and turned over the soil.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endParaRPr sz="2700"/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/>
              <a:t>Stopping destructive habits: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/>
              <a:t>speech • burdens • bitterness • gossip • pride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endParaRPr sz="2700"/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/>
              <a:t>Now we are growing something beautiful.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endParaRPr sz="2700"/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/>
              <a:t>Today: love protects what Christ has made.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0031" y="5685282"/>
            <a:ext cx="761747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>
                <a:solidFill>
                  <a:srgbClr val="505050"/>
                </a:solidFill>
                <a:latin typeface="Arial"/>
              </a:rPr>
              <a:t>14/07/2026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70877" y="5685282"/>
            <a:ext cx="3996608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>
                <a:solidFill>
                  <a:srgbClr val="505050"/>
                </a:solidFill>
                <a:latin typeface="Arial"/>
              </a:rPr>
              <a:t>Love One Another | Unity — Love Fights for Unity | Eph 4 / Phil 2 / Rom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66614" y="5685282"/>
            <a:ext cx="248786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05050"/>
                </a:solidFill>
                <a:latin typeface="Arial"/>
              </a:rPr>
              <a:t>4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5770" y="1097280"/>
            <a:ext cx="4347344" cy="600164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>
            <a:pPr algn="l"/>
            <a:r>
              <a:rPr sz="3300" b="1">
                <a:solidFill>
                  <a:srgbClr val="193657"/>
                </a:solidFill>
                <a:latin typeface="Arial"/>
              </a:rPr>
              <a:t>Diagnostic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7220" y="1920240"/>
            <a:ext cx="7955280" cy="353187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r>
              <a:rPr sz="2400"/>
              <a:t>Am I easy to offend?</a:t>
            </a:r>
          </a:p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r>
              <a:rPr sz="2400"/>
              <a:t>Do I insist on getting my own way?</a:t>
            </a:r>
          </a:p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r>
              <a:rPr sz="2400"/>
              <a:t>Can I disagree without dividing?</a:t>
            </a:r>
          </a:p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r>
              <a:rPr sz="2400"/>
              <a:t>Do my words protect unity?</a:t>
            </a:r>
          </a:p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r>
              <a:rPr sz="2400"/>
              <a:t>Am I moving with the body, or pulling against it?</a:t>
            </a:r>
          </a:p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r>
              <a:rPr sz="2400"/>
              <a:t>What preference might I need to lay down?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0031" y="5685282"/>
            <a:ext cx="761747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>
                <a:solidFill>
                  <a:srgbClr val="505050"/>
                </a:solidFill>
                <a:latin typeface="Arial"/>
              </a:rPr>
              <a:t>14/07/2026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70877" y="5685282"/>
            <a:ext cx="3996608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>
                <a:solidFill>
                  <a:srgbClr val="505050"/>
                </a:solidFill>
                <a:latin typeface="Arial"/>
              </a:rPr>
              <a:t>Love One Another | Unity — Love Fights for Unity | Eph 4 / Phil 2 / Rom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02494" y="5685282"/>
            <a:ext cx="312906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05050"/>
                </a:solidFill>
                <a:latin typeface="Arial"/>
              </a:rPr>
              <a:t>38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5771" y="1097280"/>
            <a:ext cx="1991571" cy="600164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>
            <a:pPr algn="l"/>
            <a:r>
              <a:rPr sz="3300" b="1">
                <a:solidFill>
                  <a:srgbClr val="193657"/>
                </a:solidFill>
                <a:latin typeface="Arial"/>
              </a:rPr>
              <a:t>Take Note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7220" y="1920240"/>
            <a:ext cx="7955280" cy="3531870"/>
          </a:xfrm>
          <a:prstGeom prst="rect">
            <a:avLst/>
          </a:prstGeom>
          <a:noFill/>
        </p:spPr>
        <p:txBody>
          <a:bodyPr wrap="square" anchor="t">
            <a:normAutofit lnSpcReduction="10000"/>
          </a:bodyPr>
          <a:lstStyle/>
          <a:p>
            <a:pPr algn="l">
              <a:defRPr sz="4000">
                <a:solidFill>
                  <a:srgbClr val="1E1E1E"/>
                </a:solidFill>
                <a:latin typeface="Arial"/>
              </a:defRPr>
            </a:pPr>
            <a:r>
              <a:rPr sz="3000"/>
              <a:t>📝 Love fights for unity.</a:t>
            </a:r>
          </a:p>
          <a:p>
            <a:pPr algn="l">
              <a:defRPr sz="4000">
                <a:solidFill>
                  <a:srgbClr val="1E1E1E"/>
                </a:solidFill>
                <a:latin typeface="Arial"/>
              </a:defRPr>
            </a:pPr>
            <a:endParaRPr sz="3000"/>
          </a:p>
          <a:p>
            <a:pPr algn="l">
              <a:defRPr sz="4000">
                <a:solidFill>
                  <a:srgbClr val="1E1E1E"/>
                </a:solidFill>
                <a:latin typeface="Arial"/>
              </a:defRPr>
            </a:pPr>
            <a:r>
              <a:rPr sz="3000"/>
              <a:t>📝 Mature love values people above preferences.</a:t>
            </a:r>
          </a:p>
          <a:p>
            <a:pPr algn="l">
              <a:defRPr sz="4000">
                <a:solidFill>
                  <a:srgbClr val="1E1E1E"/>
                </a:solidFill>
                <a:latin typeface="Arial"/>
              </a:defRPr>
            </a:pPr>
            <a:endParaRPr sz="3000"/>
          </a:p>
          <a:p>
            <a:pPr algn="l">
              <a:defRPr sz="4000">
                <a:solidFill>
                  <a:srgbClr val="1E1E1E"/>
                </a:solidFill>
                <a:latin typeface="Arial"/>
              </a:defRPr>
            </a:pPr>
            <a:r>
              <a:rPr sz="3000"/>
              <a:t>📝 Jesus made us one.</a:t>
            </a:r>
          </a:p>
          <a:p>
            <a:pPr algn="l">
              <a:defRPr sz="4000">
                <a:solidFill>
                  <a:srgbClr val="1E1E1E"/>
                </a:solidFill>
                <a:latin typeface="Arial"/>
              </a:defRPr>
            </a:pPr>
            <a:endParaRPr sz="3000"/>
          </a:p>
          <a:p>
            <a:pPr algn="l">
              <a:defRPr sz="4000">
                <a:solidFill>
                  <a:srgbClr val="1E1E1E"/>
                </a:solidFill>
                <a:latin typeface="Arial"/>
              </a:defRPr>
            </a:pPr>
            <a:r>
              <a:rPr sz="3000"/>
              <a:t>📝 Now let’s live like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0031" y="5685282"/>
            <a:ext cx="761747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>
                <a:solidFill>
                  <a:srgbClr val="505050"/>
                </a:solidFill>
                <a:latin typeface="Arial"/>
              </a:rPr>
              <a:t>14/07/2026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70877" y="5685282"/>
            <a:ext cx="3996608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>
                <a:solidFill>
                  <a:srgbClr val="505050"/>
                </a:solidFill>
                <a:latin typeface="Arial"/>
              </a:rPr>
              <a:t>Love One Another | Unity — Love Fights for Unity | Eph 4 / Phil 2 / Rom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02494" y="5685282"/>
            <a:ext cx="312906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05050"/>
                </a:solidFill>
                <a:latin typeface="Arial"/>
              </a:rPr>
              <a:t>39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5770" y="1097280"/>
            <a:ext cx="2794996" cy="600164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>
            <a:pPr algn="l"/>
            <a:r>
              <a:rPr sz="3300" b="1">
                <a:solidFill>
                  <a:srgbClr val="193657"/>
                </a:solidFill>
                <a:latin typeface="Arial"/>
              </a:rPr>
              <a:t>Call To Action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7220" y="1920240"/>
            <a:ext cx="7955280" cy="353187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r>
              <a:rPr sz="2400"/>
              <a:t>Protect unity this week.</a:t>
            </a:r>
          </a:p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endParaRPr sz="2400"/>
          </a:p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r>
              <a:rPr sz="2400"/>
              <a:t>Do one simple act:</a:t>
            </a:r>
          </a:p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r>
              <a:rPr sz="2400"/>
              <a:t>Refuse one divisive conversation.</a:t>
            </a:r>
          </a:p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r>
              <a:rPr sz="2400"/>
              <a:t>Lay down one preference.</a:t>
            </a:r>
          </a:p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r>
              <a:rPr sz="2400"/>
              <a:t>Encourage someone you disagree with.</a:t>
            </a:r>
          </a:p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r>
              <a:rPr sz="2400"/>
              <a:t>Pray for the unity of the church.</a:t>
            </a:r>
          </a:p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r>
              <a:rPr sz="2400"/>
              <a:t>Choose what builds up the body.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0031" y="5685282"/>
            <a:ext cx="761747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>
                <a:solidFill>
                  <a:srgbClr val="505050"/>
                </a:solidFill>
                <a:latin typeface="Arial"/>
              </a:rPr>
              <a:t>14/07/2026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70877" y="5685282"/>
            <a:ext cx="3996608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>
                <a:solidFill>
                  <a:srgbClr val="505050"/>
                </a:solidFill>
                <a:latin typeface="Arial"/>
              </a:rPr>
              <a:t>Love One Another | Unity — Love Fights for Unity | Eph 4 / Phil 2 / Rom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02494" y="5685282"/>
            <a:ext cx="312906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05050"/>
                </a:solidFill>
                <a:latin typeface="Arial"/>
              </a:rPr>
              <a:t>40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5770" y="1097280"/>
            <a:ext cx="4400564" cy="600164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>
            <a:pPr algn="l"/>
            <a:r>
              <a:rPr sz="3300" b="1">
                <a:solidFill>
                  <a:srgbClr val="193657"/>
                </a:solidFill>
                <a:latin typeface="Arial"/>
              </a:rPr>
              <a:t>Loving Accountability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7220" y="1920240"/>
            <a:ext cx="7955280" cy="353187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r>
              <a:rPr sz="2400"/>
              <a:t>Who are you going to share this message with</a:t>
            </a:r>
          </a:p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r>
              <a:rPr sz="2400"/>
              <a:t>that WAS NOT here today?</a:t>
            </a:r>
          </a:p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endParaRPr sz="2400"/>
          </a:p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r>
              <a:rPr sz="2400"/>
              <a:t>Who will ask if you did it?</a:t>
            </a:r>
          </a:p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endParaRPr sz="2400"/>
          </a:p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r>
              <a:rPr sz="2400"/>
              <a:t>Who will help you protect unity this week?</a:t>
            </a:r>
          </a:p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endParaRPr sz="2400"/>
          </a:p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r>
              <a:rPr sz="2400"/>
              <a:t>Where will you choose people above preference?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0031" y="5685282"/>
            <a:ext cx="761747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>
                <a:solidFill>
                  <a:srgbClr val="505050"/>
                </a:solidFill>
                <a:latin typeface="Arial"/>
              </a:rPr>
              <a:t>14/07/2026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70877" y="5685282"/>
            <a:ext cx="3996608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>
                <a:solidFill>
                  <a:srgbClr val="505050"/>
                </a:solidFill>
                <a:latin typeface="Arial"/>
              </a:rPr>
              <a:t>Love One Another | Unity — Love Fights for Unity | Eph 4 / Phil 2 / Rom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02494" y="5685282"/>
            <a:ext cx="312906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05050"/>
                </a:solidFill>
                <a:latin typeface="Arial"/>
              </a:rPr>
              <a:t>41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5770" y="1097280"/>
            <a:ext cx="2301912" cy="600164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>
            <a:pPr algn="l"/>
            <a:r>
              <a:rPr sz="3300" b="1">
                <a:solidFill>
                  <a:srgbClr val="193657"/>
                </a:solidFill>
                <a:latin typeface="Arial"/>
              </a:rPr>
              <a:t>Conclusion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7220" y="1920240"/>
            <a:ext cx="7955280" cy="3531870"/>
          </a:xfrm>
          <a:prstGeom prst="rect">
            <a:avLst/>
          </a:prstGeom>
          <a:noFill/>
        </p:spPr>
        <p:txBody>
          <a:bodyPr wrap="square" anchor="t">
            <a:normAutofit lnSpcReduction="10000"/>
          </a:bodyPr>
          <a:lstStyle/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r>
              <a:rPr sz="2400"/>
              <a:t>A disciple of Jesus:</a:t>
            </a:r>
          </a:p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endParaRPr sz="2400"/>
          </a:p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r>
              <a:rPr sz="2400"/>
              <a:t>Speaks life.</a:t>
            </a:r>
          </a:p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r>
              <a:rPr sz="2400"/>
              <a:t>Helps wisely.</a:t>
            </a:r>
          </a:p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r>
              <a:rPr sz="2400"/>
              <a:t>Forgives and restores where possible.</a:t>
            </a:r>
          </a:p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r>
              <a:rPr sz="2400"/>
              <a:t>Goes directly to the person.</a:t>
            </a:r>
          </a:p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r>
              <a:rPr sz="2400"/>
              <a:t>Goes low.</a:t>
            </a:r>
          </a:p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r>
              <a:rPr sz="2400"/>
              <a:t>Builds courage.</a:t>
            </a:r>
          </a:p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r>
              <a:rPr sz="2400"/>
              <a:t>Makes space.</a:t>
            </a:r>
          </a:p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r>
              <a:rPr sz="2400"/>
              <a:t>Fights for unity.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0031" y="5685282"/>
            <a:ext cx="761747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>
                <a:solidFill>
                  <a:srgbClr val="505050"/>
                </a:solidFill>
                <a:latin typeface="Arial"/>
              </a:rPr>
              <a:t>14/07/2026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70877" y="5685282"/>
            <a:ext cx="3996608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>
                <a:solidFill>
                  <a:srgbClr val="505050"/>
                </a:solidFill>
                <a:latin typeface="Arial"/>
              </a:rPr>
              <a:t>Love One Another | Unity — Love Fights for Unity | Eph 4 / Phil 2 / Rom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02494" y="5685282"/>
            <a:ext cx="312906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05050"/>
                </a:solidFill>
                <a:latin typeface="Arial"/>
              </a:rPr>
              <a:t>42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5770" y="1097280"/>
            <a:ext cx="2175660" cy="600164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>
            <a:pPr algn="l"/>
            <a:r>
              <a:rPr sz="3300" b="1">
                <a:solidFill>
                  <a:srgbClr val="193657"/>
                </a:solidFill>
                <a:latin typeface="Arial"/>
              </a:rPr>
              <a:t>Final Word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7220" y="1920240"/>
            <a:ext cx="7955280" cy="353187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 algn="l">
              <a:defRPr sz="4400">
                <a:solidFill>
                  <a:srgbClr val="1E1E1E"/>
                </a:solidFill>
                <a:latin typeface="Arial"/>
              </a:defRPr>
            </a:pPr>
            <a:r>
              <a:rPr sz="3300"/>
              <a:t>Jesus made us one.</a:t>
            </a:r>
          </a:p>
          <a:p>
            <a:pPr algn="l">
              <a:defRPr sz="4400">
                <a:solidFill>
                  <a:srgbClr val="1E1E1E"/>
                </a:solidFill>
                <a:latin typeface="Arial"/>
              </a:defRPr>
            </a:pPr>
            <a:endParaRPr sz="3300"/>
          </a:p>
          <a:p>
            <a:pPr algn="l">
              <a:defRPr sz="4400">
                <a:solidFill>
                  <a:srgbClr val="1E1E1E"/>
                </a:solidFill>
                <a:latin typeface="Arial"/>
              </a:defRPr>
            </a:pPr>
            <a:r>
              <a:rPr sz="3300"/>
              <a:t>Now let’s live like it.</a:t>
            </a:r>
          </a:p>
          <a:p>
            <a:pPr algn="l">
              <a:defRPr sz="4400">
                <a:solidFill>
                  <a:srgbClr val="1E1E1E"/>
                </a:solidFill>
                <a:latin typeface="Arial"/>
              </a:defRPr>
            </a:pPr>
            <a:endParaRPr sz="3300"/>
          </a:p>
          <a:p>
            <a:pPr algn="l">
              <a:defRPr sz="4400">
                <a:solidFill>
                  <a:srgbClr val="1E1E1E"/>
                </a:solidFill>
                <a:latin typeface="Arial"/>
              </a:defRPr>
            </a:pPr>
            <a:r>
              <a:rPr sz="3300"/>
              <a:t>Love fights for unity.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0031" y="5685282"/>
            <a:ext cx="761747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>
                <a:solidFill>
                  <a:srgbClr val="505050"/>
                </a:solidFill>
                <a:latin typeface="Arial"/>
              </a:rPr>
              <a:t>14/07/2026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70877" y="5685282"/>
            <a:ext cx="3996608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>
                <a:solidFill>
                  <a:srgbClr val="505050"/>
                </a:solidFill>
                <a:latin typeface="Arial"/>
              </a:rPr>
              <a:t>Love One Another | Unity — Love Fights for Unity | Eph 4 / Phil 2 / Rom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02494" y="5685282"/>
            <a:ext cx="312906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05050"/>
                </a:solidFill>
                <a:latin typeface="Arial"/>
              </a:rPr>
              <a:t>43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5771" y="1097280"/>
            <a:ext cx="2986395" cy="600164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>
            <a:pPr algn="l"/>
            <a:r>
              <a:rPr sz="3300" b="1">
                <a:solidFill>
                  <a:srgbClr val="193657"/>
                </a:solidFill>
                <a:latin typeface="Arial"/>
              </a:rPr>
              <a:t>Closing Prayer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7220" y="1920240"/>
            <a:ext cx="7955280" cy="353187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/>
              <a:t>Lord, teach us to love each other like You loved us.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endParaRPr sz="2700"/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/>
              <a:t>Help us value people above preferences.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/>
              <a:t>Help us protect the unity You have made.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/>
              <a:t>Give us one heart, one voice, and one purpose.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endParaRPr sz="2700"/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/>
              <a:t>reboot.meetgodathome.com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0031" y="5685282"/>
            <a:ext cx="761747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>
                <a:solidFill>
                  <a:srgbClr val="505050"/>
                </a:solidFill>
                <a:latin typeface="Arial"/>
              </a:rPr>
              <a:t>14/07/2026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70877" y="5685282"/>
            <a:ext cx="3996608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>
                <a:solidFill>
                  <a:srgbClr val="505050"/>
                </a:solidFill>
                <a:latin typeface="Arial"/>
              </a:rPr>
              <a:t>Love One Another | Unity — Love Fights for Unity | Eph 4 / Phil 2 / Rom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02494" y="5685282"/>
            <a:ext cx="312906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05050"/>
                </a:solidFill>
                <a:latin typeface="Arial"/>
              </a:rPr>
              <a:t>44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5770" y="1097280"/>
            <a:ext cx="3149901" cy="600164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>
            <a:pPr algn="l"/>
            <a:r>
              <a:rPr sz="3300" b="1">
                <a:solidFill>
                  <a:srgbClr val="193657"/>
                </a:solidFill>
                <a:latin typeface="Arial"/>
              </a:rPr>
              <a:t>Opening Prayer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7220" y="1920240"/>
            <a:ext cx="7955280" cy="353187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/>
              <a:t>Take us on a journey...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/>
              <a:t>Open our hearts.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/>
              <a:t>Stop us from being offended and start listening.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/>
              <a:t>Help us grow.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/>
              <a:t>Help us value Your Church above our preferences.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/>
              <a:t>Help us get comfortable with being uncomfortable.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0031" y="5685282"/>
            <a:ext cx="761747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>
                <a:solidFill>
                  <a:srgbClr val="505050"/>
                </a:solidFill>
                <a:latin typeface="Arial"/>
              </a:rPr>
              <a:t>14/07/2026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70877" y="5685282"/>
            <a:ext cx="3996608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>
                <a:solidFill>
                  <a:srgbClr val="505050"/>
                </a:solidFill>
                <a:latin typeface="Arial"/>
              </a:rPr>
              <a:t>Love One Another | Unity — Love Fights for Unity | Eph 4 / Phil 2 / Rom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66614" y="5685282"/>
            <a:ext cx="248786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05050"/>
                </a:solidFill>
                <a:latin typeface="Arial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5770" y="1097280"/>
            <a:ext cx="1458733" cy="600164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>
            <a:pPr algn="l"/>
            <a:r>
              <a:rPr sz="3300" b="1">
                <a:solidFill>
                  <a:srgbClr val="193657"/>
                </a:solidFill>
                <a:latin typeface="Arial"/>
              </a:rPr>
              <a:t>Review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7220" y="1920240"/>
            <a:ext cx="7955280" cy="353187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r>
              <a:rPr sz="2400" b="1" dirty="0"/>
              <a:t>Speaks life </a:t>
            </a:r>
            <a:r>
              <a:rPr sz="2400" dirty="0"/>
              <a:t>— not burning the church down</a:t>
            </a:r>
            <a:r>
              <a:rPr sz="1600" dirty="0"/>
              <a:t>. (Eph 4 / James 3)</a:t>
            </a:r>
          </a:p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r>
              <a:rPr sz="2400" b="1" dirty="0"/>
              <a:t>Helps wisely </a:t>
            </a:r>
            <a:r>
              <a:rPr sz="2400" dirty="0"/>
              <a:t>— burdens and loads. </a:t>
            </a:r>
            <a:r>
              <a:rPr sz="1600" dirty="0"/>
              <a:t>(Gal 6)</a:t>
            </a:r>
          </a:p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r>
              <a:rPr sz="2400" b="1" dirty="0"/>
              <a:t>Forgives and restores </a:t>
            </a:r>
            <a:r>
              <a:rPr sz="2400" dirty="0"/>
              <a:t>where possible. </a:t>
            </a:r>
            <a:r>
              <a:rPr sz="1600" dirty="0"/>
              <a:t>(Col 3 / Eph 4)</a:t>
            </a:r>
          </a:p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r>
              <a:rPr sz="2400" b="1" dirty="0"/>
              <a:t>Goes direct </a:t>
            </a:r>
            <a:r>
              <a:rPr sz="2400" dirty="0"/>
              <a:t>— talk to them, not about them. </a:t>
            </a:r>
            <a:r>
              <a:rPr sz="1600" dirty="0"/>
              <a:t>(Matt 5 &amp; 18)</a:t>
            </a:r>
          </a:p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r>
              <a:rPr sz="2400" b="1" dirty="0"/>
              <a:t>Goes low </a:t>
            </a:r>
            <a:r>
              <a:rPr sz="2400" dirty="0"/>
              <a:t>— takes the towel. </a:t>
            </a:r>
            <a:r>
              <a:rPr sz="1600" dirty="0"/>
              <a:t>(John 13)</a:t>
            </a:r>
          </a:p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r>
              <a:rPr sz="2400" b="1" dirty="0"/>
              <a:t>Builds courage </a:t>
            </a:r>
            <a:r>
              <a:rPr sz="2400" dirty="0"/>
              <a:t>in others. </a:t>
            </a:r>
            <a:r>
              <a:rPr sz="1600" dirty="0"/>
              <a:t>(1 Thess 5 / Heb 10)</a:t>
            </a:r>
          </a:p>
          <a:p>
            <a:pPr algn="l">
              <a:defRPr sz="3200">
                <a:solidFill>
                  <a:srgbClr val="1E1E1E"/>
                </a:solidFill>
                <a:latin typeface="Arial"/>
              </a:defRPr>
            </a:pPr>
            <a:r>
              <a:rPr sz="2400" b="1" dirty="0"/>
              <a:t>Makes space </a:t>
            </a:r>
            <a:r>
              <a:rPr sz="2400" dirty="0"/>
              <a:t>— hospitality. </a:t>
            </a:r>
            <a:r>
              <a:rPr sz="1600" dirty="0"/>
              <a:t>(Rom 12 / 1 Pet 4)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0031" y="5685282"/>
            <a:ext cx="761747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>
                <a:solidFill>
                  <a:srgbClr val="505050"/>
                </a:solidFill>
                <a:latin typeface="Arial"/>
              </a:rPr>
              <a:t>14/07/2026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70877" y="5685282"/>
            <a:ext cx="3996608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>
                <a:solidFill>
                  <a:srgbClr val="505050"/>
                </a:solidFill>
                <a:latin typeface="Arial"/>
              </a:rPr>
              <a:t>Love One Another | Unity — Love Fights for Unity | Eph 4 / Phil 2 / Rom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66614" y="5685282"/>
            <a:ext cx="248786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05050"/>
                </a:solidFill>
                <a:latin typeface="Arial"/>
              </a:rPr>
              <a:t>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5770" y="1097280"/>
            <a:ext cx="1967270" cy="600164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>
            <a:pPr algn="l"/>
            <a:r>
              <a:rPr sz="3300" b="1">
                <a:solidFill>
                  <a:srgbClr val="193657"/>
                </a:solidFill>
                <a:latin typeface="Arial"/>
              </a:rPr>
              <a:t>Last Time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7220" y="1920240"/>
            <a:ext cx="7955280" cy="3531870"/>
          </a:xfrm>
          <a:prstGeom prst="rect">
            <a:avLst/>
          </a:prstGeom>
          <a:noFill/>
        </p:spPr>
        <p:txBody>
          <a:bodyPr wrap="square" anchor="t">
            <a:normAutofit/>
          </a:bodyPr>
          <a:lstStyle/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📝 Mature love makes space.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📝 Hospitality is love with room for others.</a:t>
            </a:r>
            <a:endParaRPr lang="en-AU" sz="2700" dirty="0"/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lang="en-AU" sz="2700" dirty="0"/>
              <a:t>A letter to Share with you!! – Great Job.</a:t>
            </a:r>
            <a:endParaRPr sz="2700" dirty="0"/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endParaRPr sz="2700" dirty="0"/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Who did you tell about the message?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Who encouraged you to do the challenge?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Who did you make space for this week?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0031" y="5685282"/>
            <a:ext cx="761747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>
                <a:solidFill>
                  <a:srgbClr val="505050"/>
                </a:solidFill>
                <a:latin typeface="Arial"/>
              </a:rPr>
              <a:t>14/07/2026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70877" y="5685282"/>
            <a:ext cx="3996608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>
                <a:solidFill>
                  <a:srgbClr val="505050"/>
                </a:solidFill>
                <a:latin typeface="Arial"/>
              </a:rPr>
              <a:t>Love One Another | Unity — Love Fights for Unity | Eph 4 / Phil 2 / Rom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66614" y="5685282"/>
            <a:ext cx="248786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05050"/>
                </a:solidFill>
                <a:latin typeface="Arial"/>
              </a:rPr>
              <a:t>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5770" y="1097280"/>
            <a:ext cx="2284280" cy="600164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>
            <a:pPr algn="l"/>
            <a:r>
              <a:rPr sz="3300" b="1">
                <a:solidFill>
                  <a:srgbClr val="193657"/>
                </a:solidFill>
                <a:latin typeface="Arial"/>
              </a:rPr>
              <a:t>Ice Breaker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7220" y="1920240"/>
            <a:ext cx="7955280" cy="3531870"/>
          </a:xfrm>
          <a:prstGeom prst="rect">
            <a:avLst/>
          </a:prstGeom>
          <a:noFill/>
        </p:spPr>
        <p:txBody>
          <a:bodyPr wrap="square" anchor="t">
            <a:normAutofit fontScale="92500" lnSpcReduction="10000"/>
          </a:bodyPr>
          <a:lstStyle/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Have you ever seen people fight over something small...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and lose something precious?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endParaRPr sz="2700" dirty="0"/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A seat.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A song.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A routine.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A preference.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endParaRPr sz="2700" dirty="0"/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Was it worth the cost?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0031" y="5685282"/>
            <a:ext cx="761747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>
                <a:solidFill>
                  <a:srgbClr val="505050"/>
                </a:solidFill>
                <a:latin typeface="Arial"/>
              </a:rPr>
              <a:t>14/07/2026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70877" y="5685282"/>
            <a:ext cx="3996608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>
                <a:solidFill>
                  <a:srgbClr val="505050"/>
                </a:solidFill>
                <a:latin typeface="Arial"/>
              </a:rPr>
              <a:t>Love One Another | Unity — Love Fights for Unity | Eph 4 / Phil 2 / Rom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66614" y="5685282"/>
            <a:ext cx="248786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05050"/>
                </a:solidFill>
                <a:latin typeface="Arial"/>
              </a:rPr>
              <a:t>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5770" y="1097280"/>
            <a:ext cx="3312766" cy="600164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>
            <a:pPr algn="l"/>
            <a:r>
              <a:rPr sz="3300" b="1">
                <a:solidFill>
                  <a:srgbClr val="193657"/>
                </a:solidFill>
                <a:latin typeface="Arial"/>
              </a:rPr>
              <a:t>Today’s Big Idea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7220" y="1920240"/>
            <a:ext cx="7955280" cy="3531870"/>
          </a:xfrm>
          <a:prstGeom prst="rect">
            <a:avLst/>
          </a:prstGeom>
          <a:noFill/>
        </p:spPr>
        <p:txBody>
          <a:bodyPr wrap="square" anchor="t">
            <a:normAutofit lnSpcReduction="10000"/>
          </a:bodyPr>
          <a:lstStyle/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Love One Another #9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endParaRPr sz="2700" dirty="0"/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Unity is not automatic.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Unity is not accidental.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endParaRPr sz="2700" dirty="0"/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Christ creates unity.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dirty="0"/>
              <a:t>Mature love fights to protect it.</a:t>
            </a:r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endParaRPr sz="2700" dirty="0"/>
          </a:p>
          <a:p>
            <a:pPr algn="l">
              <a:defRPr sz="3600">
                <a:solidFill>
                  <a:srgbClr val="1E1E1E"/>
                </a:solidFill>
                <a:latin typeface="Arial"/>
              </a:defRPr>
            </a:pPr>
            <a:r>
              <a:rPr sz="2700" b="1" dirty="0"/>
              <a:t>Love fights for unity.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0031" y="5685282"/>
            <a:ext cx="761747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>
                <a:solidFill>
                  <a:srgbClr val="505050"/>
                </a:solidFill>
                <a:latin typeface="Arial"/>
              </a:rPr>
              <a:t>14/07/2026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70877" y="5685282"/>
            <a:ext cx="3996608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>
                <a:solidFill>
                  <a:srgbClr val="505050"/>
                </a:solidFill>
                <a:latin typeface="Arial"/>
              </a:rPr>
              <a:t>Love One Another | Unity — Love Fights for Unity | Eph 4 / Phil 2 / Rom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66614" y="5685282"/>
            <a:ext cx="248786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05050"/>
                </a:solidFill>
                <a:latin typeface="Arial"/>
              </a:rPr>
              <a:t>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160</TotalTime>
  <Words>2824</Words>
  <Application>Microsoft Office PowerPoint</Application>
  <PresentationFormat>On-screen Show (4:3)</PresentationFormat>
  <Paragraphs>523</Paragraphs>
  <Slides>46</Slides>
  <Notes>0</Notes>
  <HiddenSlides>3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Two-sided Coin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Erik Mckitrick</dc:creator>
  <cp:lastModifiedBy>Erik Mckitrick</cp:lastModifiedBy>
  <cp:revision>20</cp:revision>
  <dcterms:created xsi:type="dcterms:W3CDTF">2026-07-14T11:23:27Z</dcterms:created>
  <dcterms:modified xsi:type="dcterms:W3CDTF">2026-08-01T21:58:34Z</dcterms:modified>
</cp:coreProperties>
</file>