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256" r:id="rId2"/>
    <p:sldId id="257" r:id="rId3"/>
    <p:sldId id="258" r:id="rId4"/>
    <p:sldId id="259" r:id="rId5"/>
    <p:sldId id="260" r:id="rId6"/>
    <p:sldId id="261" r:id="rId7"/>
    <p:sldId id="262" r:id="rId8"/>
    <p:sldId id="304" r:id="rId9"/>
    <p:sldId id="264" r:id="rId10"/>
    <p:sldId id="265" r:id="rId11"/>
    <p:sldId id="266" r:id="rId12"/>
    <p:sldId id="267" r:id="rId13"/>
    <p:sldId id="268" r:id="rId14"/>
    <p:sldId id="269" r:id="rId15"/>
    <p:sldId id="270" r:id="rId16"/>
    <p:sldId id="271" r:id="rId17"/>
    <p:sldId id="272" r:id="rId18"/>
    <p:sldId id="273" r:id="rId19"/>
    <p:sldId id="306" r:id="rId20"/>
    <p:sldId id="305" r:id="rId21"/>
    <p:sldId id="274" r:id="rId22"/>
    <p:sldId id="307"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showGuides="1">
      <p:cViewPr varScale="1">
        <p:scale>
          <a:sx n="91" d="100"/>
          <a:sy n="91" d="100"/>
        </p:scale>
        <p:origin x="792" y="84"/>
      </p:cViewPr>
      <p:guideLst>
        <p:guide orient="horz" pos="2160"/>
        <p:guide pos="3840"/>
      </p:guideLst>
    </p:cSldViewPr>
  </p:slideViewPr>
  <p:notesTextViewPr>
    <p:cViewPr>
      <p:scale>
        <a:sx n="1" d="1"/>
        <a:sy n="1" d="1"/>
      </p:scale>
      <p:origin x="0" y="0"/>
    </p:cViewPr>
  </p:notesTextViewPr>
  <p:sorterViewPr>
    <p:cViewPr>
      <p:scale>
        <a:sx n="100" d="100"/>
        <a:sy n="100" d="100"/>
      </p:scale>
      <p:origin x="0" y="-187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640379-71AD-4AEC-9102-0038C46634C3}" type="datetimeFigureOut">
              <a:rPr lang="en-AU" smtClean="0"/>
              <a:t>11/07/2026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75D050-86A2-4DE0-B1BC-16AAC9E487AD}" type="slidenum">
              <a:rPr lang="en-AU" smtClean="0"/>
              <a:t>‹#›</a:t>
            </a:fld>
            <a:endParaRPr lang="en-AU"/>
          </a:p>
        </p:txBody>
      </p:sp>
    </p:spTree>
    <p:extLst>
      <p:ext uri="{BB962C8B-B14F-4D97-AF65-F5344CB8AC3E}">
        <p14:creationId xmlns:p14="http://schemas.microsoft.com/office/powerpoint/2010/main" val="16769599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9602F-5E72-DD04-AD86-E89DC0EC24E6}"/>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en-AU" dirty="0"/>
          </a:p>
        </p:txBody>
      </p:sp>
      <p:sp>
        <p:nvSpPr>
          <p:cNvPr id="3" name="Subtitle 2">
            <a:extLst>
              <a:ext uri="{FF2B5EF4-FFF2-40B4-BE49-F238E27FC236}">
                <a16:creationId xmlns:a16="http://schemas.microsoft.com/office/drawing/2014/main" id="{EE5AAC67-8EAE-5A0D-2360-02FEA7B052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AU" dirty="0"/>
          </a:p>
        </p:txBody>
      </p:sp>
      <p:sp>
        <p:nvSpPr>
          <p:cNvPr id="4" name="Date Placeholder 3">
            <a:extLst>
              <a:ext uri="{FF2B5EF4-FFF2-40B4-BE49-F238E27FC236}">
                <a16:creationId xmlns:a16="http://schemas.microsoft.com/office/drawing/2014/main" id="{AEF9FA80-24FB-7EA7-5D82-25FE065618AA}"/>
              </a:ext>
            </a:extLst>
          </p:cNvPr>
          <p:cNvSpPr>
            <a:spLocks noGrp="1"/>
          </p:cNvSpPr>
          <p:nvPr>
            <p:ph type="dt" sz="half" idx="10"/>
          </p:nvPr>
        </p:nvSpPr>
        <p:spPr/>
        <p:txBody>
          <a:bodyPr/>
          <a:lstStyle/>
          <a:p>
            <a:fld id="{2679C171-B95F-47E3-9ADF-C61E0E712136}" type="datetimeFigureOut">
              <a:rPr lang="en-AU" smtClean="0"/>
              <a:t>11/07/2026</a:t>
            </a:fld>
            <a:endParaRPr lang="en-AU"/>
          </a:p>
        </p:txBody>
      </p:sp>
      <p:sp>
        <p:nvSpPr>
          <p:cNvPr id="5" name="Footer Placeholder 4">
            <a:extLst>
              <a:ext uri="{FF2B5EF4-FFF2-40B4-BE49-F238E27FC236}">
                <a16:creationId xmlns:a16="http://schemas.microsoft.com/office/drawing/2014/main" id="{A1CB286C-323B-EE9E-03FA-21658E76E3F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7FB56B2-2D35-E482-0408-40E19D3F0200}"/>
              </a:ext>
            </a:extLst>
          </p:cNvPr>
          <p:cNvSpPr>
            <a:spLocks noGrp="1"/>
          </p:cNvSpPr>
          <p:nvPr>
            <p:ph type="sldNum" sz="quarter" idx="12"/>
          </p:nvPr>
        </p:nvSpPr>
        <p:spPr/>
        <p:txBody>
          <a:bodyPr/>
          <a:lstStyle/>
          <a:p>
            <a:fld id="{F11925E4-DA09-4D3F-A15C-5045BB3929A9}" type="slidenum">
              <a:rPr lang="en-AU" smtClean="0"/>
              <a:t>‹#›</a:t>
            </a:fld>
            <a:endParaRPr lang="en-AU"/>
          </a:p>
        </p:txBody>
      </p:sp>
    </p:spTree>
    <p:extLst>
      <p:ext uri="{BB962C8B-B14F-4D97-AF65-F5344CB8AC3E}">
        <p14:creationId xmlns:p14="http://schemas.microsoft.com/office/powerpoint/2010/main" val="339463290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061E4-7B9F-680C-AFAF-9809788BCBBA}"/>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4339DE19-A4AA-3340-623E-D17D9E0DCF1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8140202-0F6F-AC36-73A3-3C866373D10B}"/>
              </a:ext>
            </a:extLst>
          </p:cNvPr>
          <p:cNvSpPr>
            <a:spLocks noGrp="1"/>
          </p:cNvSpPr>
          <p:nvPr>
            <p:ph type="dt" sz="half" idx="10"/>
          </p:nvPr>
        </p:nvSpPr>
        <p:spPr/>
        <p:txBody>
          <a:bodyPr/>
          <a:lstStyle/>
          <a:p>
            <a:fld id="{2679C171-B95F-47E3-9ADF-C61E0E712136}" type="datetimeFigureOut">
              <a:rPr lang="en-AU" smtClean="0"/>
              <a:t>11/07/2026</a:t>
            </a:fld>
            <a:endParaRPr lang="en-AU"/>
          </a:p>
        </p:txBody>
      </p:sp>
      <p:sp>
        <p:nvSpPr>
          <p:cNvPr id="5" name="Footer Placeholder 4">
            <a:extLst>
              <a:ext uri="{FF2B5EF4-FFF2-40B4-BE49-F238E27FC236}">
                <a16:creationId xmlns:a16="http://schemas.microsoft.com/office/drawing/2014/main" id="{354F597D-335F-3E5F-FB83-FC39390F4A3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141A31C-F3D1-B019-4703-90CCD3CBEEDE}"/>
              </a:ext>
            </a:extLst>
          </p:cNvPr>
          <p:cNvSpPr>
            <a:spLocks noGrp="1"/>
          </p:cNvSpPr>
          <p:nvPr>
            <p:ph type="sldNum" sz="quarter" idx="12"/>
          </p:nvPr>
        </p:nvSpPr>
        <p:spPr/>
        <p:txBody>
          <a:bodyPr/>
          <a:lstStyle/>
          <a:p>
            <a:fld id="{F11925E4-DA09-4D3F-A15C-5045BB3929A9}" type="slidenum">
              <a:rPr lang="en-AU" smtClean="0"/>
              <a:t>‹#›</a:t>
            </a:fld>
            <a:endParaRPr lang="en-AU"/>
          </a:p>
        </p:txBody>
      </p:sp>
    </p:spTree>
    <p:extLst>
      <p:ext uri="{BB962C8B-B14F-4D97-AF65-F5344CB8AC3E}">
        <p14:creationId xmlns:p14="http://schemas.microsoft.com/office/powerpoint/2010/main" val="2556684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910C203-47CD-9B56-B077-17A5AE00E3E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7BA3F41A-24AB-C764-BA41-7127A507198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F96606ED-B874-A2F4-44CC-B02AA1C2C210}"/>
              </a:ext>
            </a:extLst>
          </p:cNvPr>
          <p:cNvSpPr>
            <a:spLocks noGrp="1"/>
          </p:cNvSpPr>
          <p:nvPr>
            <p:ph type="dt" sz="half" idx="10"/>
          </p:nvPr>
        </p:nvSpPr>
        <p:spPr/>
        <p:txBody>
          <a:bodyPr/>
          <a:lstStyle/>
          <a:p>
            <a:fld id="{2679C171-B95F-47E3-9ADF-C61E0E712136}" type="datetimeFigureOut">
              <a:rPr lang="en-AU" smtClean="0"/>
              <a:t>11/07/2026</a:t>
            </a:fld>
            <a:endParaRPr lang="en-AU"/>
          </a:p>
        </p:txBody>
      </p:sp>
      <p:sp>
        <p:nvSpPr>
          <p:cNvPr id="5" name="Footer Placeholder 4">
            <a:extLst>
              <a:ext uri="{FF2B5EF4-FFF2-40B4-BE49-F238E27FC236}">
                <a16:creationId xmlns:a16="http://schemas.microsoft.com/office/drawing/2014/main" id="{818D2876-7D7A-B8B6-059A-9B59C59D294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B0E9131-2AA7-56B2-8D6E-3A660F882440}"/>
              </a:ext>
            </a:extLst>
          </p:cNvPr>
          <p:cNvSpPr>
            <a:spLocks noGrp="1"/>
          </p:cNvSpPr>
          <p:nvPr>
            <p:ph type="sldNum" sz="quarter" idx="12"/>
          </p:nvPr>
        </p:nvSpPr>
        <p:spPr/>
        <p:txBody>
          <a:bodyPr/>
          <a:lstStyle/>
          <a:p>
            <a:fld id="{F11925E4-DA09-4D3F-A15C-5045BB3929A9}" type="slidenum">
              <a:rPr lang="en-AU" smtClean="0"/>
              <a:t>‹#›</a:t>
            </a:fld>
            <a:endParaRPr lang="en-AU"/>
          </a:p>
        </p:txBody>
      </p:sp>
    </p:spTree>
    <p:extLst>
      <p:ext uri="{BB962C8B-B14F-4D97-AF65-F5344CB8AC3E}">
        <p14:creationId xmlns:p14="http://schemas.microsoft.com/office/powerpoint/2010/main" val="3284644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83264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FFDE3-B145-2831-3719-C798160C976B}"/>
              </a:ext>
            </a:extLst>
          </p:cNvPr>
          <p:cNvSpPr>
            <a:spLocks noGrp="1"/>
          </p:cNvSpPr>
          <p:nvPr>
            <p:ph type="title"/>
          </p:nvPr>
        </p:nvSpPr>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63B53888-A95B-576B-2D83-813D02E79D73}"/>
              </a:ext>
            </a:extLst>
          </p:cNvPr>
          <p:cNvSpPr>
            <a:spLocks noGrp="1"/>
          </p:cNvSpPr>
          <p:nvPr>
            <p:ph idx="1"/>
          </p:nvPr>
        </p:nvSpPr>
        <p:spPr/>
        <p:txBody>
          <a:bodyPr/>
          <a:lstStyle>
            <a:lvl1pPr>
              <a:defRPr sz="3600"/>
            </a:lvl1pPr>
            <a:lvl2pPr>
              <a:defRPr sz="3200"/>
            </a:lvl2pPr>
            <a:lvl3pPr>
              <a:defRPr sz="2800"/>
            </a:lvl3pPr>
            <a:lvl4pPr>
              <a:defRPr sz="2400"/>
            </a:lvl4pPr>
            <a:lvl5pPr>
              <a:defRPr sz="20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BB58A84F-49B2-FCB0-DE76-CFE1F0F62D28}"/>
              </a:ext>
            </a:extLst>
          </p:cNvPr>
          <p:cNvSpPr>
            <a:spLocks noGrp="1"/>
          </p:cNvSpPr>
          <p:nvPr>
            <p:ph type="dt" sz="half" idx="10"/>
          </p:nvPr>
        </p:nvSpPr>
        <p:spPr/>
        <p:txBody>
          <a:bodyPr/>
          <a:lstStyle/>
          <a:p>
            <a:fld id="{2679C171-B95F-47E3-9ADF-C61E0E712136}" type="datetimeFigureOut">
              <a:rPr lang="en-AU" smtClean="0"/>
              <a:t>11/07/2026</a:t>
            </a:fld>
            <a:endParaRPr lang="en-AU"/>
          </a:p>
        </p:txBody>
      </p:sp>
      <p:sp>
        <p:nvSpPr>
          <p:cNvPr id="5" name="Footer Placeholder 4">
            <a:extLst>
              <a:ext uri="{FF2B5EF4-FFF2-40B4-BE49-F238E27FC236}">
                <a16:creationId xmlns:a16="http://schemas.microsoft.com/office/drawing/2014/main" id="{BB6DCC33-DDF9-9101-C0F3-AB0E933D4FD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83D719C8-7655-AB04-0E37-E6118DC765CC}"/>
              </a:ext>
            </a:extLst>
          </p:cNvPr>
          <p:cNvSpPr>
            <a:spLocks noGrp="1"/>
          </p:cNvSpPr>
          <p:nvPr>
            <p:ph type="sldNum" sz="quarter" idx="12"/>
          </p:nvPr>
        </p:nvSpPr>
        <p:spPr/>
        <p:txBody>
          <a:bodyPr/>
          <a:lstStyle>
            <a:lvl1pPr>
              <a:defRPr sz="1800"/>
            </a:lvl1pPr>
          </a:lstStyle>
          <a:p>
            <a:fld id="{F11925E4-DA09-4D3F-A15C-5045BB3929A9}" type="slidenum">
              <a:rPr lang="en-AU" smtClean="0"/>
              <a:pPr/>
              <a:t>‹#›</a:t>
            </a:fld>
            <a:endParaRPr lang="en-AU" sz="1800" dirty="0"/>
          </a:p>
        </p:txBody>
      </p:sp>
    </p:spTree>
    <p:extLst>
      <p:ext uri="{BB962C8B-B14F-4D97-AF65-F5344CB8AC3E}">
        <p14:creationId xmlns:p14="http://schemas.microsoft.com/office/powerpoint/2010/main" val="16268045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775B1-E303-B8D7-48A3-855A16A3E9F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016A4782-D49A-1F74-F9D1-D6E87A0D27E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035FC2-AFEB-7669-3F00-EE6E19909224}"/>
              </a:ext>
            </a:extLst>
          </p:cNvPr>
          <p:cNvSpPr>
            <a:spLocks noGrp="1"/>
          </p:cNvSpPr>
          <p:nvPr>
            <p:ph type="dt" sz="half" idx="10"/>
          </p:nvPr>
        </p:nvSpPr>
        <p:spPr/>
        <p:txBody>
          <a:bodyPr/>
          <a:lstStyle/>
          <a:p>
            <a:fld id="{2679C171-B95F-47E3-9ADF-C61E0E712136}" type="datetimeFigureOut">
              <a:rPr lang="en-AU" smtClean="0"/>
              <a:t>11/07/2026</a:t>
            </a:fld>
            <a:endParaRPr lang="en-AU"/>
          </a:p>
        </p:txBody>
      </p:sp>
      <p:sp>
        <p:nvSpPr>
          <p:cNvPr id="5" name="Footer Placeholder 4">
            <a:extLst>
              <a:ext uri="{FF2B5EF4-FFF2-40B4-BE49-F238E27FC236}">
                <a16:creationId xmlns:a16="http://schemas.microsoft.com/office/drawing/2014/main" id="{A11C5898-084F-ED0D-5FE0-00641F7BBA52}"/>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2B99F37-35B8-39F6-EC53-560F8571C298}"/>
              </a:ext>
            </a:extLst>
          </p:cNvPr>
          <p:cNvSpPr>
            <a:spLocks noGrp="1"/>
          </p:cNvSpPr>
          <p:nvPr>
            <p:ph type="sldNum" sz="quarter" idx="12"/>
          </p:nvPr>
        </p:nvSpPr>
        <p:spPr/>
        <p:txBody>
          <a:bodyPr/>
          <a:lstStyle/>
          <a:p>
            <a:fld id="{F11925E4-DA09-4D3F-A15C-5045BB3929A9}" type="slidenum">
              <a:rPr lang="en-AU" smtClean="0"/>
              <a:t>‹#›</a:t>
            </a:fld>
            <a:endParaRPr lang="en-AU"/>
          </a:p>
        </p:txBody>
      </p:sp>
    </p:spTree>
    <p:extLst>
      <p:ext uri="{BB962C8B-B14F-4D97-AF65-F5344CB8AC3E}">
        <p14:creationId xmlns:p14="http://schemas.microsoft.com/office/powerpoint/2010/main" val="3127377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3190B-EC21-9430-ED62-379D617891D0}"/>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E5983C3B-5647-D39B-EBF7-56C07275E71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0CF48F81-FEED-0BF1-4413-E4C84FB51DF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DBA82C79-19AF-410A-37EC-46A5D5D9FA98}"/>
              </a:ext>
            </a:extLst>
          </p:cNvPr>
          <p:cNvSpPr>
            <a:spLocks noGrp="1"/>
          </p:cNvSpPr>
          <p:nvPr>
            <p:ph type="dt" sz="half" idx="10"/>
          </p:nvPr>
        </p:nvSpPr>
        <p:spPr/>
        <p:txBody>
          <a:bodyPr/>
          <a:lstStyle/>
          <a:p>
            <a:fld id="{2679C171-B95F-47E3-9ADF-C61E0E712136}" type="datetimeFigureOut">
              <a:rPr lang="en-AU" smtClean="0"/>
              <a:t>11/07/2026</a:t>
            </a:fld>
            <a:endParaRPr lang="en-AU"/>
          </a:p>
        </p:txBody>
      </p:sp>
      <p:sp>
        <p:nvSpPr>
          <p:cNvPr id="6" name="Footer Placeholder 5">
            <a:extLst>
              <a:ext uri="{FF2B5EF4-FFF2-40B4-BE49-F238E27FC236}">
                <a16:creationId xmlns:a16="http://schemas.microsoft.com/office/drawing/2014/main" id="{7C042399-F38D-D078-7D36-CDE5BC704306}"/>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046FCCB5-607A-712E-D9EF-F5A929ED8A8F}"/>
              </a:ext>
            </a:extLst>
          </p:cNvPr>
          <p:cNvSpPr>
            <a:spLocks noGrp="1"/>
          </p:cNvSpPr>
          <p:nvPr>
            <p:ph type="sldNum" sz="quarter" idx="12"/>
          </p:nvPr>
        </p:nvSpPr>
        <p:spPr/>
        <p:txBody>
          <a:bodyPr/>
          <a:lstStyle/>
          <a:p>
            <a:fld id="{F11925E4-DA09-4D3F-A15C-5045BB3929A9}" type="slidenum">
              <a:rPr lang="en-AU" smtClean="0"/>
              <a:t>‹#›</a:t>
            </a:fld>
            <a:endParaRPr lang="en-AU"/>
          </a:p>
        </p:txBody>
      </p:sp>
    </p:spTree>
    <p:extLst>
      <p:ext uri="{BB962C8B-B14F-4D97-AF65-F5344CB8AC3E}">
        <p14:creationId xmlns:p14="http://schemas.microsoft.com/office/powerpoint/2010/main" val="2427024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792D3-5185-3665-1F92-495652F05EE5}"/>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DAB3E42-20FB-5BEA-C6A3-E3B6B8CD6E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297F8B2-8B7D-49DA-0362-71C31FEF6C0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53537417-516E-CD8F-9FF6-B0BB691337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9CFE667-5AD2-E7AC-A745-B76473A66FE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C0E99895-6C33-763F-279A-B7DFA27188BF}"/>
              </a:ext>
            </a:extLst>
          </p:cNvPr>
          <p:cNvSpPr>
            <a:spLocks noGrp="1"/>
          </p:cNvSpPr>
          <p:nvPr>
            <p:ph type="dt" sz="half" idx="10"/>
          </p:nvPr>
        </p:nvSpPr>
        <p:spPr/>
        <p:txBody>
          <a:bodyPr/>
          <a:lstStyle/>
          <a:p>
            <a:fld id="{2679C171-B95F-47E3-9ADF-C61E0E712136}" type="datetimeFigureOut">
              <a:rPr lang="en-AU" smtClean="0"/>
              <a:t>11/07/2026</a:t>
            </a:fld>
            <a:endParaRPr lang="en-AU"/>
          </a:p>
        </p:txBody>
      </p:sp>
      <p:sp>
        <p:nvSpPr>
          <p:cNvPr id="8" name="Footer Placeholder 7">
            <a:extLst>
              <a:ext uri="{FF2B5EF4-FFF2-40B4-BE49-F238E27FC236}">
                <a16:creationId xmlns:a16="http://schemas.microsoft.com/office/drawing/2014/main" id="{C8BE75BA-44E4-90EA-2D03-AECA38C52B33}"/>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13513246-CF26-12BC-091E-720A25039094}"/>
              </a:ext>
            </a:extLst>
          </p:cNvPr>
          <p:cNvSpPr>
            <a:spLocks noGrp="1"/>
          </p:cNvSpPr>
          <p:nvPr>
            <p:ph type="sldNum" sz="quarter" idx="12"/>
          </p:nvPr>
        </p:nvSpPr>
        <p:spPr/>
        <p:txBody>
          <a:bodyPr/>
          <a:lstStyle/>
          <a:p>
            <a:fld id="{F11925E4-DA09-4D3F-A15C-5045BB3929A9}" type="slidenum">
              <a:rPr lang="en-AU" smtClean="0"/>
              <a:t>‹#›</a:t>
            </a:fld>
            <a:endParaRPr lang="en-AU"/>
          </a:p>
        </p:txBody>
      </p:sp>
    </p:spTree>
    <p:extLst>
      <p:ext uri="{BB962C8B-B14F-4D97-AF65-F5344CB8AC3E}">
        <p14:creationId xmlns:p14="http://schemas.microsoft.com/office/powerpoint/2010/main" val="28722756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89545-22CB-28B5-376A-389CA698760C}"/>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93129C46-9698-9EFB-095D-FA565D634F5F}"/>
              </a:ext>
            </a:extLst>
          </p:cNvPr>
          <p:cNvSpPr>
            <a:spLocks noGrp="1"/>
          </p:cNvSpPr>
          <p:nvPr>
            <p:ph type="dt" sz="half" idx="10"/>
          </p:nvPr>
        </p:nvSpPr>
        <p:spPr/>
        <p:txBody>
          <a:bodyPr/>
          <a:lstStyle/>
          <a:p>
            <a:fld id="{2679C171-B95F-47E3-9ADF-C61E0E712136}" type="datetimeFigureOut">
              <a:rPr lang="en-AU" smtClean="0"/>
              <a:t>11/07/2026</a:t>
            </a:fld>
            <a:endParaRPr lang="en-AU"/>
          </a:p>
        </p:txBody>
      </p:sp>
      <p:sp>
        <p:nvSpPr>
          <p:cNvPr id="4" name="Footer Placeholder 3">
            <a:extLst>
              <a:ext uri="{FF2B5EF4-FFF2-40B4-BE49-F238E27FC236}">
                <a16:creationId xmlns:a16="http://schemas.microsoft.com/office/drawing/2014/main" id="{89599EB9-FCDC-3BC9-827C-9CAEAAF773D9}"/>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EE992368-7A2F-D0E9-9B72-907831EAAFF5}"/>
              </a:ext>
            </a:extLst>
          </p:cNvPr>
          <p:cNvSpPr>
            <a:spLocks noGrp="1"/>
          </p:cNvSpPr>
          <p:nvPr>
            <p:ph type="sldNum" sz="quarter" idx="12"/>
          </p:nvPr>
        </p:nvSpPr>
        <p:spPr/>
        <p:txBody>
          <a:bodyPr/>
          <a:lstStyle/>
          <a:p>
            <a:fld id="{F11925E4-DA09-4D3F-A15C-5045BB3929A9}" type="slidenum">
              <a:rPr lang="en-AU" smtClean="0"/>
              <a:t>‹#›</a:t>
            </a:fld>
            <a:endParaRPr lang="en-AU"/>
          </a:p>
        </p:txBody>
      </p:sp>
    </p:spTree>
    <p:extLst>
      <p:ext uri="{BB962C8B-B14F-4D97-AF65-F5344CB8AC3E}">
        <p14:creationId xmlns:p14="http://schemas.microsoft.com/office/powerpoint/2010/main" val="4075074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2FA313-F369-1CB5-87E4-3961172B464A}"/>
              </a:ext>
            </a:extLst>
          </p:cNvPr>
          <p:cNvSpPr>
            <a:spLocks noGrp="1"/>
          </p:cNvSpPr>
          <p:nvPr>
            <p:ph type="dt" sz="half" idx="10"/>
          </p:nvPr>
        </p:nvSpPr>
        <p:spPr/>
        <p:txBody>
          <a:bodyPr/>
          <a:lstStyle/>
          <a:p>
            <a:fld id="{2679C171-B95F-47E3-9ADF-C61E0E712136}" type="datetimeFigureOut">
              <a:rPr lang="en-AU" smtClean="0"/>
              <a:t>11/07/2026</a:t>
            </a:fld>
            <a:endParaRPr lang="en-AU"/>
          </a:p>
        </p:txBody>
      </p:sp>
      <p:sp>
        <p:nvSpPr>
          <p:cNvPr id="3" name="Footer Placeholder 2">
            <a:extLst>
              <a:ext uri="{FF2B5EF4-FFF2-40B4-BE49-F238E27FC236}">
                <a16:creationId xmlns:a16="http://schemas.microsoft.com/office/drawing/2014/main" id="{921F8ECF-7D13-2811-C807-ADA4A86B3807}"/>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00F546DD-5052-2573-7CB5-6646927EEDC2}"/>
              </a:ext>
            </a:extLst>
          </p:cNvPr>
          <p:cNvSpPr>
            <a:spLocks noGrp="1"/>
          </p:cNvSpPr>
          <p:nvPr>
            <p:ph type="sldNum" sz="quarter" idx="12"/>
          </p:nvPr>
        </p:nvSpPr>
        <p:spPr/>
        <p:txBody>
          <a:bodyPr/>
          <a:lstStyle/>
          <a:p>
            <a:fld id="{F11925E4-DA09-4D3F-A15C-5045BB3929A9}" type="slidenum">
              <a:rPr lang="en-AU" smtClean="0"/>
              <a:t>‹#›</a:t>
            </a:fld>
            <a:endParaRPr lang="en-AU"/>
          </a:p>
        </p:txBody>
      </p:sp>
    </p:spTree>
    <p:extLst>
      <p:ext uri="{BB962C8B-B14F-4D97-AF65-F5344CB8AC3E}">
        <p14:creationId xmlns:p14="http://schemas.microsoft.com/office/powerpoint/2010/main" val="2065109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1F9B5-9E68-2A1E-3FA0-04276255D7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BC4D3774-258C-555D-833A-1C64FEB8B9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0BA22EDC-A8E8-94D8-10CF-49D9E548C4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BCC103-6553-C89C-858B-EF6E9710A83B}"/>
              </a:ext>
            </a:extLst>
          </p:cNvPr>
          <p:cNvSpPr>
            <a:spLocks noGrp="1"/>
          </p:cNvSpPr>
          <p:nvPr>
            <p:ph type="dt" sz="half" idx="10"/>
          </p:nvPr>
        </p:nvSpPr>
        <p:spPr/>
        <p:txBody>
          <a:bodyPr/>
          <a:lstStyle/>
          <a:p>
            <a:fld id="{2679C171-B95F-47E3-9ADF-C61E0E712136}" type="datetimeFigureOut">
              <a:rPr lang="en-AU" smtClean="0"/>
              <a:t>11/07/2026</a:t>
            </a:fld>
            <a:endParaRPr lang="en-AU"/>
          </a:p>
        </p:txBody>
      </p:sp>
      <p:sp>
        <p:nvSpPr>
          <p:cNvPr id="6" name="Footer Placeholder 5">
            <a:extLst>
              <a:ext uri="{FF2B5EF4-FFF2-40B4-BE49-F238E27FC236}">
                <a16:creationId xmlns:a16="http://schemas.microsoft.com/office/drawing/2014/main" id="{5DB24A01-2837-6797-D088-82A6DFA4F48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4EEFF245-EB7B-82B7-8808-B9A22EB91E2C}"/>
              </a:ext>
            </a:extLst>
          </p:cNvPr>
          <p:cNvSpPr>
            <a:spLocks noGrp="1"/>
          </p:cNvSpPr>
          <p:nvPr>
            <p:ph type="sldNum" sz="quarter" idx="12"/>
          </p:nvPr>
        </p:nvSpPr>
        <p:spPr/>
        <p:txBody>
          <a:bodyPr/>
          <a:lstStyle/>
          <a:p>
            <a:fld id="{F11925E4-DA09-4D3F-A15C-5045BB3929A9}" type="slidenum">
              <a:rPr lang="en-AU" smtClean="0"/>
              <a:t>‹#›</a:t>
            </a:fld>
            <a:endParaRPr lang="en-AU"/>
          </a:p>
        </p:txBody>
      </p:sp>
    </p:spTree>
    <p:extLst>
      <p:ext uri="{BB962C8B-B14F-4D97-AF65-F5344CB8AC3E}">
        <p14:creationId xmlns:p14="http://schemas.microsoft.com/office/powerpoint/2010/main" val="385673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D2CA1-16C5-0246-7915-FDF84D32F4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D0542711-A57C-3AF7-E9AB-485D49ABE1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BF0BA87-4CFA-69B6-3CDC-35FC9A85C1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3F879D-3F7F-FDEB-6F9C-901F2941D162}"/>
              </a:ext>
            </a:extLst>
          </p:cNvPr>
          <p:cNvSpPr>
            <a:spLocks noGrp="1"/>
          </p:cNvSpPr>
          <p:nvPr>
            <p:ph type="dt" sz="half" idx="10"/>
          </p:nvPr>
        </p:nvSpPr>
        <p:spPr/>
        <p:txBody>
          <a:bodyPr/>
          <a:lstStyle/>
          <a:p>
            <a:fld id="{2679C171-B95F-47E3-9ADF-C61E0E712136}" type="datetimeFigureOut">
              <a:rPr lang="en-AU" smtClean="0"/>
              <a:t>11/07/2026</a:t>
            </a:fld>
            <a:endParaRPr lang="en-AU"/>
          </a:p>
        </p:txBody>
      </p:sp>
      <p:sp>
        <p:nvSpPr>
          <p:cNvPr id="6" name="Footer Placeholder 5">
            <a:extLst>
              <a:ext uri="{FF2B5EF4-FFF2-40B4-BE49-F238E27FC236}">
                <a16:creationId xmlns:a16="http://schemas.microsoft.com/office/drawing/2014/main" id="{456B415A-612D-35F0-81C8-3E0ADA6B1A4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9DDD8DC5-8233-4244-3E01-6BC6EF3DB0B0}"/>
              </a:ext>
            </a:extLst>
          </p:cNvPr>
          <p:cNvSpPr>
            <a:spLocks noGrp="1"/>
          </p:cNvSpPr>
          <p:nvPr>
            <p:ph type="sldNum" sz="quarter" idx="12"/>
          </p:nvPr>
        </p:nvSpPr>
        <p:spPr/>
        <p:txBody>
          <a:bodyPr/>
          <a:lstStyle/>
          <a:p>
            <a:fld id="{F11925E4-DA09-4D3F-A15C-5045BB3929A9}" type="slidenum">
              <a:rPr lang="en-AU" smtClean="0"/>
              <a:t>‹#›</a:t>
            </a:fld>
            <a:endParaRPr lang="en-AU"/>
          </a:p>
        </p:txBody>
      </p:sp>
    </p:spTree>
    <p:extLst>
      <p:ext uri="{BB962C8B-B14F-4D97-AF65-F5344CB8AC3E}">
        <p14:creationId xmlns:p14="http://schemas.microsoft.com/office/powerpoint/2010/main" val="2147206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11C86A-0907-2B18-2750-7B5713242B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F2A8CA6C-CD06-6B66-1FBE-AC76A29B58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7CEEC3E-D580-169B-0565-B59304EB73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79C171-B95F-47E3-9ADF-C61E0E712136}" type="datetimeFigureOut">
              <a:rPr lang="en-AU" smtClean="0"/>
              <a:t>11/07/2026</a:t>
            </a:fld>
            <a:endParaRPr lang="en-AU"/>
          </a:p>
        </p:txBody>
      </p:sp>
      <p:sp>
        <p:nvSpPr>
          <p:cNvPr id="5" name="Footer Placeholder 4">
            <a:extLst>
              <a:ext uri="{FF2B5EF4-FFF2-40B4-BE49-F238E27FC236}">
                <a16:creationId xmlns:a16="http://schemas.microsoft.com/office/drawing/2014/main" id="{9048D4D0-ED97-E02D-52EC-42EB84D825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22C5D4DE-7B5D-4A63-A5AB-A06E97B30E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1925E4-DA09-4D3F-A15C-5045BB3929A9}" type="slidenum">
              <a:rPr lang="en-AU" smtClean="0"/>
              <a:t>‹#›</a:t>
            </a:fld>
            <a:endParaRPr lang="en-AU"/>
          </a:p>
        </p:txBody>
      </p:sp>
    </p:spTree>
    <p:extLst>
      <p:ext uri="{BB962C8B-B14F-4D97-AF65-F5344CB8AC3E}">
        <p14:creationId xmlns:p14="http://schemas.microsoft.com/office/powerpoint/2010/main" val="40841612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7243C-08CE-F543-6485-54BF3E0029C6}"/>
              </a:ext>
            </a:extLst>
          </p:cNvPr>
          <p:cNvSpPr>
            <a:spLocks noGrp="1"/>
          </p:cNvSpPr>
          <p:nvPr>
            <p:ph type="ctrTitle"/>
          </p:nvPr>
        </p:nvSpPr>
        <p:spPr>
          <a:xfrm>
            <a:off x="1524000" y="73583"/>
            <a:ext cx="9144000" cy="1197692"/>
          </a:xfrm>
        </p:spPr>
        <p:txBody>
          <a:bodyPr/>
          <a:lstStyle/>
          <a:p>
            <a:r>
              <a:rPr lang="en-AU" b="1" dirty="0"/>
              <a:t># 8 Love Makes Space</a:t>
            </a:r>
          </a:p>
        </p:txBody>
      </p:sp>
      <p:sp>
        <p:nvSpPr>
          <p:cNvPr id="3" name="Subtitle 2">
            <a:extLst>
              <a:ext uri="{FF2B5EF4-FFF2-40B4-BE49-F238E27FC236}">
                <a16:creationId xmlns:a16="http://schemas.microsoft.com/office/drawing/2014/main" id="{ACC8CDCE-4831-9BEB-4440-9FAA5A2E0D24}"/>
              </a:ext>
            </a:extLst>
          </p:cNvPr>
          <p:cNvSpPr>
            <a:spLocks noGrp="1"/>
          </p:cNvSpPr>
          <p:nvPr>
            <p:ph type="subTitle" idx="1"/>
          </p:nvPr>
        </p:nvSpPr>
        <p:spPr>
          <a:xfrm>
            <a:off x="1524000" y="2824272"/>
            <a:ext cx="9144000" cy="1655762"/>
          </a:xfrm>
        </p:spPr>
        <p:txBody>
          <a:bodyPr>
            <a:normAutofit/>
          </a:bodyPr>
          <a:lstStyle/>
          <a:p>
            <a:r>
              <a:rPr lang="en-US" sz="3600" b="1" dirty="0">
                <a:solidFill>
                  <a:srgbClr val="111111"/>
                </a:solidFill>
                <a:latin typeface="Arial" pitchFamily="34" charset="0"/>
                <a:ea typeface="Arial" pitchFamily="34" charset="-122"/>
                <a:cs typeface="Arial" pitchFamily="34" charset="-120"/>
              </a:rPr>
              <a:t>By this everyone will know that you are my disciples, if you love one another</a:t>
            </a:r>
            <a:endParaRPr lang="en-AU" sz="3600" dirty="0"/>
          </a:p>
        </p:txBody>
      </p:sp>
    </p:spTree>
    <p:extLst>
      <p:ext uri="{BB962C8B-B14F-4D97-AF65-F5344CB8AC3E}">
        <p14:creationId xmlns:p14="http://schemas.microsoft.com/office/powerpoint/2010/main" val="10544290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9</a:t>
            </a:r>
            <a:endParaRPr lang="en-US" sz="800" dirty="0"/>
          </a:p>
        </p:txBody>
      </p:sp>
      <p:sp>
        <p:nvSpPr>
          <p:cNvPr id="5" name="Text 3"/>
          <p:cNvSpPr/>
          <p:nvPr/>
        </p:nvSpPr>
        <p:spPr>
          <a:xfrm>
            <a:off x="2154936" y="365760"/>
            <a:ext cx="7882128" cy="777240"/>
          </a:xfrm>
          <a:prstGeom prst="rect">
            <a:avLst/>
          </a:prstGeom>
          <a:noFill/>
          <a:ln/>
        </p:spPr>
        <p:txBody>
          <a:bodyPr wrap="square" lIns="381" tIns="381" rIns="381" bIns="381" rtlCol="0" anchor="ctr">
            <a:normAutofit fontScale="92500" lnSpcReduction="20000"/>
          </a:bodyPr>
          <a:lstStyle/>
          <a:p>
            <a:pPr algn="ctr"/>
            <a:r>
              <a:rPr lang="en-US" sz="3500" b="1" dirty="0">
                <a:solidFill>
                  <a:srgbClr val="111111"/>
                </a:solidFill>
                <a:latin typeface="Arial" pitchFamily="34" charset="0"/>
                <a:ea typeface="Arial" pitchFamily="34" charset="-122"/>
                <a:cs typeface="Arial" pitchFamily="34" charset="-120"/>
              </a:rPr>
              <a:t>Today's</a:t>
            </a:r>
            <a:r>
              <a:rPr lang="en-US" sz="3000" b="1" dirty="0">
                <a:solidFill>
                  <a:srgbClr val="111111"/>
                </a:solidFill>
                <a:latin typeface="Arial" pitchFamily="34" charset="0"/>
                <a:ea typeface="Arial" pitchFamily="34" charset="-122"/>
                <a:cs typeface="Arial" pitchFamily="34" charset="-120"/>
              </a:rPr>
              <a:t> Big Idea</a:t>
            </a:r>
            <a:endParaRPr lang="en-US" sz="3000" dirty="0"/>
          </a:p>
          <a:p>
            <a:pPr algn="ctr"/>
            <a:r>
              <a:rPr lang="en-US" sz="3000" b="1" dirty="0">
                <a:solidFill>
                  <a:srgbClr val="111111"/>
                </a:solidFill>
                <a:latin typeface="Arial" pitchFamily="34" charset="0"/>
                <a:ea typeface="Arial" pitchFamily="34" charset="-122"/>
                <a:cs typeface="Arial" pitchFamily="34" charset="-120"/>
              </a:rPr>
              <a:t>Love One Another #8</a:t>
            </a:r>
            <a:endParaRPr lang="en-US" sz="3000" dirty="0"/>
          </a:p>
        </p:txBody>
      </p:sp>
      <p:sp>
        <p:nvSpPr>
          <p:cNvPr id="6" name="Text 4"/>
          <p:cNvSpPr/>
          <p:nvPr/>
        </p:nvSpPr>
        <p:spPr>
          <a:xfrm>
            <a:off x="2154936" y="1325880"/>
            <a:ext cx="7882128" cy="4800600"/>
          </a:xfrm>
          <a:prstGeom prst="rect">
            <a:avLst/>
          </a:prstGeom>
          <a:noFill/>
          <a:ln/>
        </p:spPr>
        <p:txBody>
          <a:bodyPr wrap="square" lIns="635" tIns="635" rIns="635" bIns="635" rtlCol="0" anchor="ctr">
            <a:normAutofit/>
          </a:bodyPr>
          <a:lstStyle/>
          <a:p>
            <a:pPr algn="ctr"/>
            <a:r>
              <a:rPr lang="en-US" sz="3200" dirty="0">
                <a:solidFill>
                  <a:srgbClr val="111111"/>
                </a:solidFill>
                <a:latin typeface="Arial" panose="020B0604020202020204" pitchFamily="34" charset="0"/>
                <a:ea typeface="Arial" pitchFamily="34" charset="-122"/>
                <a:cs typeface="Arial" panose="020B0604020202020204" pitchFamily="34" charset="0"/>
              </a:rPr>
              <a:t>Many people are lonely, unseen, or outside the circle.</a:t>
            </a:r>
            <a:endParaRPr lang="en-US" sz="3200" dirty="0">
              <a:latin typeface="Arial" panose="020B0604020202020204" pitchFamily="34" charset="0"/>
              <a:cs typeface="Arial" panose="020B0604020202020204" pitchFamily="34" charset="0"/>
            </a:endParaRPr>
          </a:p>
          <a:p>
            <a:pPr algn="ct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Hospitality is mature love</a:t>
            </a: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intentionally making room.</a:t>
            </a:r>
            <a:endParaRPr lang="en-US" sz="3200" dirty="0">
              <a:latin typeface="Arial" panose="020B0604020202020204" pitchFamily="34" charset="0"/>
              <a:cs typeface="Arial" panose="020B0604020202020204" pitchFamily="34" charset="0"/>
            </a:endParaRPr>
          </a:p>
          <a:p>
            <a:pPr algn="ct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Romans 12:13 / 1 Peter 4:9–10</a:t>
            </a:r>
            <a:endParaRPr lang="en-US" sz="32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allAtOnce"/>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10</a:t>
            </a:r>
            <a:endParaRPr lang="en-US" sz="800" dirty="0"/>
          </a:p>
        </p:txBody>
      </p:sp>
      <p:sp>
        <p:nvSpPr>
          <p:cNvPr id="5" name="Text 3"/>
          <p:cNvSpPr/>
          <p:nvPr/>
        </p:nvSpPr>
        <p:spPr>
          <a:xfrm>
            <a:off x="2154936" y="365760"/>
            <a:ext cx="7882128" cy="777240"/>
          </a:xfrm>
          <a:prstGeom prst="rect">
            <a:avLst/>
          </a:prstGeom>
          <a:noFill/>
          <a:ln/>
        </p:spPr>
        <p:txBody>
          <a:bodyPr wrap="square" lIns="381" tIns="381" rIns="381" bIns="381" rtlCol="0" anchor="ctr">
            <a:normAutofit/>
          </a:bodyPr>
          <a:lstStyle/>
          <a:p>
            <a:pPr algn="ctr"/>
            <a:r>
              <a:rPr lang="en-US" sz="3600" b="1" dirty="0">
                <a:solidFill>
                  <a:srgbClr val="111111"/>
                </a:solidFill>
                <a:latin typeface="Arial" pitchFamily="34" charset="0"/>
                <a:ea typeface="Arial" pitchFamily="34" charset="-122"/>
                <a:cs typeface="Arial" pitchFamily="34" charset="-120"/>
              </a:rPr>
              <a:t>Romans 12:13</a:t>
            </a:r>
            <a:endParaRPr lang="en-US" sz="3600" dirty="0"/>
          </a:p>
        </p:txBody>
      </p:sp>
      <p:sp>
        <p:nvSpPr>
          <p:cNvPr id="6" name="Text 4"/>
          <p:cNvSpPr/>
          <p:nvPr/>
        </p:nvSpPr>
        <p:spPr>
          <a:xfrm>
            <a:off x="2154936" y="1325880"/>
            <a:ext cx="7882128" cy="4800600"/>
          </a:xfrm>
          <a:prstGeom prst="rect">
            <a:avLst/>
          </a:prstGeom>
          <a:noFill/>
          <a:ln/>
        </p:spPr>
        <p:txBody>
          <a:bodyPr wrap="square" lIns="635" tIns="635" rIns="635" bIns="635" rtlCol="0" anchor="t">
            <a:noAutofit/>
          </a:bodyPr>
          <a:lstStyle/>
          <a:p>
            <a:r>
              <a:rPr lang="en-US" sz="3200" i="1" baseline="30000" dirty="0">
                <a:solidFill>
                  <a:srgbClr val="111111"/>
                </a:solidFill>
                <a:latin typeface="Arial" panose="020B0604020202020204" pitchFamily="34" charset="0"/>
                <a:ea typeface="Arial" pitchFamily="34" charset="-122"/>
                <a:cs typeface="Arial" panose="020B0604020202020204" pitchFamily="34" charset="0"/>
              </a:rPr>
              <a:t>13</a:t>
            </a:r>
            <a:r>
              <a:rPr lang="en-US" sz="3200" i="1" dirty="0">
                <a:solidFill>
                  <a:srgbClr val="111111"/>
                </a:solidFill>
                <a:latin typeface="Arial" panose="020B0604020202020204" pitchFamily="34" charset="0"/>
                <a:ea typeface="Arial" pitchFamily="34" charset="-122"/>
                <a:cs typeface="Arial" panose="020B0604020202020204" pitchFamily="34" charset="0"/>
              </a:rPr>
              <a:t> Contribute to the needs of the saints</a:t>
            </a:r>
            <a:endParaRPr lang="en-US" sz="3200" i="1" dirty="0">
              <a:latin typeface="Arial" panose="020B0604020202020204" pitchFamily="34" charset="0"/>
              <a:cs typeface="Arial" panose="020B0604020202020204" pitchFamily="34" charset="0"/>
            </a:endParaRPr>
          </a:p>
          <a:p>
            <a:r>
              <a:rPr lang="en-US" sz="3200" i="1" dirty="0">
                <a:solidFill>
                  <a:srgbClr val="111111"/>
                </a:solidFill>
                <a:latin typeface="Arial" panose="020B0604020202020204" pitchFamily="34" charset="0"/>
                <a:ea typeface="Arial" pitchFamily="34" charset="-122"/>
                <a:cs typeface="Arial" panose="020B0604020202020204" pitchFamily="34" charset="0"/>
              </a:rPr>
              <a:t>and seek to show hospitality.</a:t>
            </a:r>
            <a:endParaRPr lang="en-US" sz="3200" i="1" dirty="0">
              <a:latin typeface="Arial" panose="020B0604020202020204" pitchFamily="34" charset="0"/>
              <a:cs typeface="Arial" panose="020B0604020202020204" pitchFamily="34" charset="0"/>
            </a:endParaRPr>
          </a:p>
          <a:p>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Mature Love says:</a:t>
            </a:r>
            <a:endParaRPr lang="en-US" sz="3200" dirty="0">
              <a:latin typeface="Arial" panose="020B0604020202020204" pitchFamily="34" charset="0"/>
              <a:cs typeface="Arial" panose="020B0604020202020204" pitchFamily="34" charset="0"/>
            </a:endParaRPr>
          </a:p>
          <a:p>
            <a:endParaRPr lang="en-US" sz="3200" dirty="0">
              <a:latin typeface="Arial" panose="020B0604020202020204" pitchFamily="34" charset="0"/>
              <a:cs typeface="Arial" panose="020B0604020202020204" pitchFamily="34" charset="0"/>
            </a:endParaRPr>
          </a:p>
          <a:p>
            <a:pPr marL="914400" lvl="1" indent="-457200">
              <a:buFont typeface="Arial" panose="020B0604020202020204" pitchFamily="34" charset="0"/>
              <a:buChar char="•"/>
            </a:pPr>
            <a:r>
              <a:rPr lang="en-US" sz="3200" dirty="0">
                <a:solidFill>
                  <a:srgbClr val="111111"/>
                </a:solidFill>
                <a:latin typeface="Arial" panose="020B0604020202020204" pitchFamily="34" charset="0"/>
                <a:ea typeface="Arial" pitchFamily="34" charset="-122"/>
                <a:cs typeface="Arial" panose="020B0604020202020204" pitchFamily="34" charset="0"/>
              </a:rPr>
              <a:t>“Come in.”</a:t>
            </a:r>
            <a:endParaRPr lang="en-US" sz="3200" dirty="0">
              <a:latin typeface="Arial" panose="020B0604020202020204" pitchFamily="34" charset="0"/>
              <a:cs typeface="Arial" panose="020B0604020202020204" pitchFamily="34" charset="0"/>
            </a:endParaRPr>
          </a:p>
          <a:p>
            <a:pPr marL="914400" lvl="1" indent="-457200">
              <a:buFont typeface="Arial" panose="020B0604020202020204" pitchFamily="34" charset="0"/>
              <a:buChar char="•"/>
            </a:pPr>
            <a:endParaRPr lang="en-US" sz="3200" dirty="0">
              <a:latin typeface="Arial" panose="020B0604020202020204" pitchFamily="34" charset="0"/>
              <a:cs typeface="Arial" panose="020B0604020202020204" pitchFamily="34" charset="0"/>
            </a:endParaRPr>
          </a:p>
          <a:p>
            <a:pPr marL="914400" lvl="1" indent="-457200">
              <a:buFont typeface="Arial" panose="020B0604020202020204" pitchFamily="34" charset="0"/>
              <a:buChar char="•"/>
            </a:pPr>
            <a:r>
              <a:rPr lang="en-US" sz="3200" dirty="0">
                <a:solidFill>
                  <a:srgbClr val="111111"/>
                </a:solidFill>
                <a:latin typeface="Arial" panose="020B0604020202020204" pitchFamily="34" charset="0"/>
                <a:ea typeface="Arial" pitchFamily="34" charset="-122"/>
                <a:cs typeface="Arial" panose="020B0604020202020204" pitchFamily="34" charset="0"/>
              </a:rPr>
              <a:t>“There is room for you.”</a:t>
            </a:r>
            <a:endParaRPr lang="en-US" sz="3200" dirty="0">
              <a:latin typeface="Arial" panose="020B0604020202020204" pitchFamily="34" charset="0"/>
              <a:cs typeface="Arial" panose="020B0604020202020204" pitchFamily="34" charset="0"/>
            </a:endParaRPr>
          </a:p>
          <a:p>
            <a:pPr marL="914400" lvl="1" indent="-457200">
              <a:buFont typeface="Arial" panose="020B0604020202020204" pitchFamily="34" charset="0"/>
              <a:buChar char="•"/>
            </a:pPr>
            <a:endParaRPr lang="en-US" sz="3200" dirty="0">
              <a:latin typeface="Arial" panose="020B0604020202020204" pitchFamily="34" charset="0"/>
              <a:cs typeface="Arial" panose="020B0604020202020204" pitchFamily="34" charset="0"/>
            </a:endParaRPr>
          </a:p>
          <a:p>
            <a:pPr marL="914400" lvl="1" indent="-457200">
              <a:buFont typeface="Arial" panose="020B0604020202020204" pitchFamily="34" charset="0"/>
              <a:buChar char="•"/>
            </a:pPr>
            <a:r>
              <a:rPr lang="en-US" sz="3200" dirty="0">
                <a:solidFill>
                  <a:srgbClr val="111111"/>
                </a:solidFill>
                <a:latin typeface="Arial" panose="020B0604020202020204" pitchFamily="34" charset="0"/>
                <a:ea typeface="Arial" pitchFamily="34" charset="-122"/>
                <a:cs typeface="Arial" panose="020B0604020202020204" pitchFamily="34" charset="0"/>
              </a:rPr>
              <a:t>“You are not invisible here.”</a:t>
            </a:r>
            <a:endParaRPr lang="en-US" sz="32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7" end="7"/>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11</a:t>
            </a:r>
            <a:endParaRPr lang="en-US" sz="800" dirty="0"/>
          </a:p>
        </p:txBody>
      </p:sp>
      <p:sp>
        <p:nvSpPr>
          <p:cNvPr id="5" name="Text 3"/>
          <p:cNvSpPr/>
          <p:nvPr/>
        </p:nvSpPr>
        <p:spPr>
          <a:xfrm>
            <a:off x="2154936" y="365760"/>
            <a:ext cx="7882128" cy="777240"/>
          </a:xfrm>
          <a:prstGeom prst="rect">
            <a:avLst/>
          </a:prstGeom>
          <a:noFill/>
          <a:ln/>
        </p:spPr>
        <p:txBody>
          <a:bodyPr wrap="square" lIns="381" tIns="381" rIns="381" bIns="381" rtlCol="0" anchor="ctr">
            <a:normAutofit/>
          </a:bodyPr>
          <a:lstStyle/>
          <a:p>
            <a:pPr algn="ctr"/>
            <a:r>
              <a:rPr lang="en-US" sz="3600" b="1" dirty="0">
                <a:solidFill>
                  <a:srgbClr val="111111"/>
                </a:solidFill>
                <a:latin typeface="Arial" pitchFamily="34" charset="0"/>
                <a:ea typeface="Arial" pitchFamily="34" charset="-122"/>
                <a:cs typeface="Arial" pitchFamily="34" charset="-120"/>
              </a:rPr>
              <a:t>What Does Hospitality Mean?</a:t>
            </a:r>
            <a:endParaRPr lang="en-US" sz="3600" dirty="0"/>
          </a:p>
        </p:txBody>
      </p:sp>
      <p:sp>
        <p:nvSpPr>
          <p:cNvPr id="6" name="Text 4"/>
          <p:cNvSpPr/>
          <p:nvPr/>
        </p:nvSpPr>
        <p:spPr>
          <a:xfrm>
            <a:off x="2154936" y="1325880"/>
            <a:ext cx="7882128" cy="4800600"/>
          </a:xfrm>
          <a:prstGeom prst="rect">
            <a:avLst/>
          </a:prstGeom>
          <a:noFill/>
          <a:ln/>
        </p:spPr>
        <p:txBody>
          <a:bodyPr wrap="square" lIns="635" tIns="635" rIns="635" bIns="635" rtlCol="0" anchor="t">
            <a:normAutofit lnSpcReduction="10000"/>
          </a:bodyPr>
          <a:lstStyle/>
          <a:p>
            <a:r>
              <a:rPr lang="en-US" sz="3000" dirty="0">
                <a:solidFill>
                  <a:srgbClr val="111111"/>
                </a:solidFill>
                <a:latin typeface="Arial" pitchFamily="34" charset="0"/>
                <a:ea typeface="Arial" pitchFamily="34" charset="-122"/>
                <a:cs typeface="Arial" pitchFamily="34" charset="-120"/>
              </a:rPr>
              <a:t>Biblical hospitality is not mainly:</a:t>
            </a:r>
            <a:endParaRPr lang="en-US" sz="3000" dirty="0"/>
          </a:p>
          <a:p>
            <a:endParaRPr lang="en-US" sz="3000" dirty="0"/>
          </a:p>
          <a:p>
            <a:r>
              <a:rPr lang="en-US" sz="3000" dirty="0">
                <a:solidFill>
                  <a:srgbClr val="111111"/>
                </a:solidFill>
                <a:latin typeface="Arial" pitchFamily="34" charset="0"/>
                <a:ea typeface="Arial" pitchFamily="34" charset="-122"/>
                <a:cs typeface="Arial" pitchFamily="34" charset="-120"/>
              </a:rPr>
              <a:t>Fancy meals</a:t>
            </a:r>
            <a:endParaRPr lang="en-US" sz="3000" dirty="0"/>
          </a:p>
          <a:p>
            <a:r>
              <a:rPr lang="en-US" sz="3000" dirty="0">
                <a:solidFill>
                  <a:srgbClr val="111111"/>
                </a:solidFill>
                <a:latin typeface="Arial" pitchFamily="34" charset="0"/>
                <a:ea typeface="Arial" pitchFamily="34" charset="-122"/>
                <a:cs typeface="Arial" pitchFamily="34" charset="-120"/>
              </a:rPr>
              <a:t>Perfect houses</a:t>
            </a:r>
            <a:endParaRPr lang="en-US" sz="3000" dirty="0"/>
          </a:p>
          <a:p>
            <a:r>
              <a:rPr lang="en-US" sz="3000" dirty="0">
                <a:solidFill>
                  <a:srgbClr val="111111"/>
                </a:solidFill>
                <a:latin typeface="Arial" pitchFamily="34" charset="0"/>
                <a:ea typeface="Arial" pitchFamily="34" charset="-122"/>
                <a:cs typeface="Arial" pitchFamily="34" charset="-120"/>
              </a:rPr>
              <a:t>Expensive entertaining</a:t>
            </a:r>
            <a:endParaRPr lang="en-US" sz="3000" dirty="0"/>
          </a:p>
          <a:p>
            <a:r>
              <a:rPr lang="en-US" sz="3000" dirty="0">
                <a:solidFill>
                  <a:srgbClr val="111111"/>
                </a:solidFill>
                <a:latin typeface="Arial" pitchFamily="34" charset="0"/>
                <a:ea typeface="Arial" pitchFamily="34" charset="-122"/>
                <a:cs typeface="Arial" pitchFamily="34" charset="-120"/>
              </a:rPr>
              <a:t>Showing off</a:t>
            </a:r>
            <a:endParaRPr lang="en-US" sz="3000" dirty="0"/>
          </a:p>
          <a:p>
            <a:endParaRPr lang="en-US" sz="3000" dirty="0"/>
          </a:p>
          <a:p>
            <a:r>
              <a:rPr lang="en-US" sz="3000" dirty="0">
                <a:solidFill>
                  <a:srgbClr val="111111"/>
                </a:solidFill>
                <a:latin typeface="Arial" pitchFamily="34" charset="0"/>
                <a:ea typeface="Arial" pitchFamily="34" charset="-122"/>
                <a:cs typeface="Arial" pitchFamily="34" charset="-120"/>
              </a:rPr>
              <a:t>The word means “</a:t>
            </a:r>
            <a:r>
              <a:rPr lang="en-US" sz="3000" i="1" dirty="0">
                <a:solidFill>
                  <a:srgbClr val="111111"/>
                </a:solidFill>
                <a:latin typeface="Arial" pitchFamily="34" charset="0"/>
                <a:ea typeface="Arial" pitchFamily="34" charset="-122"/>
                <a:cs typeface="Arial" pitchFamily="34" charset="-120"/>
              </a:rPr>
              <a:t>love of strangers”</a:t>
            </a:r>
            <a:r>
              <a:rPr lang="en-US" sz="3000" dirty="0">
                <a:solidFill>
                  <a:srgbClr val="111111"/>
                </a:solidFill>
                <a:latin typeface="Arial" pitchFamily="34" charset="0"/>
                <a:ea typeface="Arial" pitchFamily="34" charset="-122"/>
                <a:cs typeface="Arial" pitchFamily="34" charset="-120"/>
              </a:rPr>
              <a:t>.</a:t>
            </a:r>
            <a:endParaRPr lang="en-US" sz="3000" dirty="0"/>
          </a:p>
          <a:p>
            <a:endParaRPr lang="en-US" sz="3000" dirty="0"/>
          </a:p>
          <a:p>
            <a:r>
              <a:rPr lang="en-US" sz="3000" dirty="0">
                <a:solidFill>
                  <a:srgbClr val="111111"/>
                </a:solidFill>
                <a:latin typeface="Arial" pitchFamily="34" charset="0"/>
                <a:ea typeface="Arial" pitchFamily="34" charset="-122"/>
                <a:cs typeface="Arial" pitchFamily="34" charset="-120"/>
              </a:rPr>
              <a:t>Hospitality is love making space for an outsider.</a:t>
            </a:r>
            <a:endParaRPr lang="en-US" sz="3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12</a:t>
            </a:r>
            <a:endParaRPr lang="en-US" sz="800" dirty="0"/>
          </a:p>
        </p:txBody>
      </p:sp>
      <p:sp>
        <p:nvSpPr>
          <p:cNvPr id="5" name="Text 3"/>
          <p:cNvSpPr/>
          <p:nvPr/>
        </p:nvSpPr>
        <p:spPr>
          <a:xfrm>
            <a:off x="2154936" y="-2095"/>
            <a:ext cx="7882128" cy="777240"/>
          </a:xfrm>
          <a:prstGeom prst="rect">
            <a:avLst/>
          </a:prstGeom>
          <a:noFill/>
          <a:ln/>
        </p:spPr>
        <p:txBody>
          <a:bodyPr wrap="square" lIns="381" tIns="381" rIns="381" bIns="381" rtlCol="0" anchor="ctr">
            <a:normAutofit/>
          </a:bodyPr>
          <a:lstStyle/>
          <a:p>
            <a:pPr algn="ctr"/>
            <a:r>
              <a:rPr lang="en-US" sz="3600" b="1" dirty="0">
                <a:solidFill>
                  <a:srgbClr val="111111"/>
                </a:solidFill>
                <a:latin typeface="Arial" pitchFamily="34" charset="0"/>
                <a:ea typeface="Arial" pitchFamily="34" charset="-122"/>
                <a:cs typeface="Arial" pitchFamily="34" charset="-120"/>
              </a:rPr>
              <a:t>1 Peter 4:9–10</a:t>
            </a:r>
            <a:endParaRPr lang="en-US" sz="3600" dirty="0"/>
          </a:p>
        </p:txBody>
      </p:sp>
      <p:sp>
        <p:nvSpPr>
          <p:cNvPr id="6" name="Text 4"/>
          <p:cNvSpPr/>
          <p:nvPr/>
        </p:nvSpPr>
        <p:spPr>
          <a:xfrm>
            <a:off x="2154936" y="693683"/>
            <a:ext cx="7882128" cy="5432797"/>
          </a:xfrm>
          <a:prstGeom prst="rect">
            <a:avLst/>
          </a:prstGeom>
          <a:noFill/>
          <a:ln/>
        </p:spPr>
        <p:txBody>
          <a:bodyPr wrap="square" lIns="635" tIns="635" rIns="635" bIns="635" rtlCol="0" anchor="t">
            <a:noAutofit/>
          </a:bodyPr>
          <a:lstStyle/>
          <a:p>
            <a:r>
              <a:rPr lang="en-US" sz="3200" i="1" baseline="30000" dirty="0">
                <a:solidFill>
                  <a:srgbClr val="111111"/>
                </a:solidFill>
                <a:latin typeface="Arial" panose="020B0604020202020204" pitchFamily="34" charset="0"/>
                <a:ea typeface="Arial" pitchFamily="34" charset="-122"/>
                <a:cs typeface="Arial" panose="020B0604020202020204" pitchFamily="34" charset="0"/>
              </a:rPr>
              <a:t>9</a:t>
            </a:r>
            <a:r>
              <a:rPr lang="en-US" sz="3200" i="1" dirty="0">
                <a:solidFill>
                  <a:srgbClr val="111111"/>
                </a:solidFill>
                <a:latin typeface="Arial" panose="020B0604020202020204" pitchFamily="34" charset="0"/>
                <a:ea typeface="Arial" pitchFamily="34" charset="-122"/>
                <a:cs typeface="Arial" panose="020B0604020202020204" pitchFamily="34" charset="0"/>
              </a:rPr>
              <a:t> Offer hospitality to one another without grumbling.</a:t>
            </a:r>
            <a:endParaRPr lang="en-US" sz="3200" i="1" dirty="0">
              <a:latin typeface="Arial" panose="020B0604020202020204" pitchFamily="34" charset="0"/>
              <a:cs typeface="Arial" panose="020B0604020202020204" pitchFamily="34" charset="0"/>
            </a:endParaRPr>
          </a:p>
          <a:p>
            <a:r>
              <a:rPr lang="en-US" sz="3200" i="1" baseline="30000" dirty="0">
                <a:solidFill>
                  <a:srgbClr val="111111"/>
                </a:solidFill>
                <a:latin typeface="Arial" panose="020B0604020202020204" pitchFamily="34" charset="0"/>
                <a:ea typeface="Arial" pitchFamily="34" charset="-122"/>
                <a:cs typeface="Arial" panose="020B0604020202020204" pitchFamily="34" charset="0"/>
              </a:rPr>
              <a:t>10</a:t>
            </a:r>
            <a:r>
              <a:rPr lang="en-US" sz="3200" i="1" dirty="0">
                <a:solidFill>
                  <a:srgbClr val="111111"/>
                </a:solidFill>
                <a:latin typeface="Arial" panose="020B0604020202020204" pitchFamily="34" charset="0"/>
                <a:ea typeface="Arial" pitchFamily="34" charset="-122"/>
                <a:cs typeface="Arial" panose="020B0604020202020204" pitchFamily="34" charset="0"/>
              </a:rPr>
              <a:t> As each has received a gift, use it to serve one another, as good stewards of God’s varied grace.</a:t>
            </a:r>
            <a:endParaRPr lang="en-US" sz="3200" i="1" dirty="0">
              <a:latin typeface="Arial" panose="020B0604020202020204" pitchFamily="34" charset="0"/>
              <a:cs typeface="Arial" panose="020B0604020202020204" pitchFamily="34" charset="0"/>
            </a:endParaRPr>
          </a:p>
          <a:p>
            <a:endParaRPr lang="en-US" sz="3200" i="1"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200" dirty="0">
                <a:solidFill>
                  <a:srgbClr val="111111"/>
                </a:solidFill>
                <a:latin typeface="Arial" panose="020B0604020202020204" pitchFamily="34" charset="0"/>
                <a:ea typeface="Arial" pitchFamily="34" charset="-122"/>
                <a:cs typeface="Arial" panose="020B0604020202020204" pitchFamily="34" charset="0"/>
              </a:rPr>
              <a:t>Hospitality is grace with a door handle.</a:t>
            </a:r>
          </a:p>
          <a:p>
            <a:pPr marL="457200" indent="-457200">
              <a:buFont typeface="Arial" panose="020B0604020202020204" pitchFamily="34" charset="0"/>
              <a:buChar char="•"/>
            </a:pPr>
            <a:endParaRPr lang="en-US" sz="3200" dirty="0">
              <a:solidFill>
                <a:srgbClr val="111111"/>
              </a:solidFill>
              <a:latin typeface="Arial" panose="020B0604020202020204" pitchFamily="34" charset="0"/>
              <a:ea typeface="Arial" pitchFamily="34" charset="-122"/>
              <a:cs typeface="Arial" panose="020B0604020202020204" pitchFamily="34" charset="0"/>
            </a:endParaRPr>
          </a:p>
          <a:p>
            <a:pPr marL="457200" indent="-457200">
              <a:buFont typeface="Arial" panose="020B0604020202020204" pitchFamily="34" charset="0"/>
              <a:buChar char="•"/>
            </a:pPr>
            <a:r>
              <a:rPr lang="en-AU" sz="3200" dirty="0">
                <a:latin typeface="Arial" panose="020B0604020202020204" pitchFamily="34" charset="0"/>
                <a:cs typeface="Arial" panose="020B0604020202020204" pitchFamily="34" charset="0"/>
              </a:rPr>
              <a:t>Notice Peter adds “without grumbling.” God is not only interested in the open door. He is interested in the open heart.</a:t>
            </a:r>
            <a:endParaRPr lang="en-US" sz="32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13</a:t>
            </a:r>
            <a:endParaRPr lang="en-US" sz="800" dirty="0"/>
          </a:p>
        </p:txBody>
      </p:sp>
      <p:sp>
        <p:nvSpPr>
          <p:cNvPr id="5" name="Text 3"/>
          <p:cNvSpPr/>
          <p:nvPr/>
        </p:nvSpPr>
        <p:spPr>
          <a:xfrm>
            <a:off x="2154936" y="365760"/>
            <a:ext cx="7882128" cy="777240"/>
          </a:xfrm>
          <a:prstGeom prst="rect">
            <a:avLst/>
          </a:prstGeom>
          <a:noFill/>
          <a:ln/>
        </p:spPr>
        <p:txBody>
          <a:bodyPr wrap="square" lIns="381" tIns="381" rIns="381" bIns="381" rtlCol="0" anchor="ctr">
            <a:normAutofit/>
          </a:bodyPr>
          <a:lstStyle/>
          <a:p>
            <a:pPr algn="ctr"/>
            <a:r>
              <a:rPr lang="en-US" sz="3600" b="1" dirty="0">
                <a:solidFill>
                  <a:srgbClr val="111111"/>
                </a:solidFill>
                <a:latin typeface="Arial" pitchFamily="34" charset="0"/>
                <a:ea typeface="Arial" pitchFamily="34" charset="-122"/>
                <a:cs typeface="Arial" pitchFamily="34" charset="-120"/>
              </a:rPr>
              <a:t>Without Grumbling</a:t>
            </a:r>
            <a:endParaRPr lang="en-US" sz="3600" dirty="0"/>
          </a:p>
        </p:txBody>
      </p:sp>
      <p:sp>
        <p:nvSpPr>
          <p:cNvPr id="6" name="Text 4"/>
          <p:cNvSpPr/>
          <p:nvPr/>
        </p:nvSpPr>
        <p:spPr>
          <a:xfrm>
            <a:off x="2154936" y="1325880"/>
            <a:ext cx="7882128" cy="4800600"/>
          </a:xfrm>
          <a:prstGeom prst="rect">
            <a:avLst/>
          </a:prstGeom>
          <a:noFill/>
          <a:ln/>
        </p:spPr>
        <p:txBody>
          <a:bodyPr wrap="square" lIns="635" tIns="635" rIns="635" bIns="635" rtlCol="0" anchor="ctr">
            <a:normAutofit lnSpcReduction="10000"/>
          </a:bodyPr>
          <a:lstStyle/>
          <a:p>
            <a:pPr algn="ctr"/>
            <a:r>
              <a:rPr lang="en-US" sz="3000" dirty="0">
                <a:solidFill>
                  <a:srgbClr val="111111"/>
                </a:solidFill>
                <a:latin typeface="Arial" pitchFamily="34" charset="0"/>
                <a:ea typeface="Arial" pitchFamily="34" charset="-122"/>
                <a:cs typeface="Arial" pitchFamily="34" charset="-120"/>
              </a:rPr>
              <a:t>Hospitality is not:</a:t>
            </a:r>
            <a:endParaRPr lang="en-US" sz="3000" dirty="0"/>
          </a:p>
          <a:p>
            <a:pPr algn="ctr"/>
            <a:endParaRPr lang="en-US" sz="3000" dirty="0"/>
          </a:p>
          <a:p>
            <a:pPr algn="ctr"/>
            <a:r>
              <a:rPr lang="en-US" sz="3000" dirty="0">
                <a:solidFill>
                  <a:srgbClr val="111111"/>
                </a:solidFill>
                <a:latin typeface="Arial" pitchFamily="34" charset="0"/>
                <a:ea typeface="Arial" pitchFamily="34" charset="-122"/>
                <a:cs typeface="Arial" pitchFamily="34" charset="-120"/>
              </a:rPr>
              <a:t>“I suppose we have to.”</a:t>
            </a:r>
            <a:endParaRPr lang="en-US" sz="3000" dirty="0"/>
          </a:p>
          <a:p>
            <a:pPr algn="ctr"/>
            <a:endParaRPr lang="en-US" sz="3000" dirty="0"/>
          </a:p>
          <a:p>
            <a:pPr algn="ctr"/>
            <a:r>
              <a:rPr lang="en-US" sz="3000" dirty="0">
                <a:solidFill>
                  <a:srgbClr val="111111"/>
                </a:solidFill>
                <a:latin typeface="Arial" pitchFamily="34" charset="0"/>
                <a:ea typeface="Arial" pitchFamily="34" charset="-122"/>
                <a:cs typeface="Arial" pitchFamily="34" charset="-120"/>
              </a:rPr>
              <a:t>“Fine, but I hope they leave early.”</a:t>
            </a:r>
            <a:endParaRPr lang="en-US" sz="3000" dirty="0"/>
          </a:p>
          <a:p>
            <a:pPr algn="ctr"/>
            <a:endParaRPr lang="en-US" sz="3000" dirty="0"/>
          </a:p>
          <a:p>
            <a:pPr algn="ctr"/>
            <a:r>
              <a:rPr lang="en-US" sz="3000" dirty="0">
                <a:solidFill>
                  <a:srgbClr val="111111"/>
                </a:solidFill>
                <a:latin typeface="Arial" pitchFamily="34" charset="0"/>
                <a:ea typeface="Arial" pitchFamily="34" charset="-122"/>
                <a:cs typeface="Arial" pitchFamily="34" charset="-120"/>
              </a:rPr>
              <a:t>“Why do I always have to do this?”</a:t>
            </a:r>
            <a:endParaRPr lang="en-US" sz="3000" dirty="0"/>
          </a:p>
          <a:p>
            <a:pPr algn="ctr"/>
            <a:endParaRPr lang="en-US" sz="3000" dirty="0"/>
          </a:p>
          <a:p>
            <a:pPr algn="ctr"/>
            <a:r>
              <a:rPr lang="en-US" sz="3000" dirty="0">
                <a:solidFill>
                  <a:srgbClr val="111111"/>
                </a:solidFill>
                <a:latin typeface="Arial" pitchFamily="34" charset="0"/>
                <a:ea typeface="Arial" pitchFamily="34" charset="-122"/>
                <a:cs typeface="Arial" pitchFamily="34" charset="-120"/>
              </a:rPr>
              <a:t>Love does not just open the door.</a:t>
            </a:r>
            <a:endParaRPr lang="en-US" sz="3000" dirty="0"/>
          </a:p>
          <a:p>
            <a:pPr algn="ctr"/>
            <a:endParaRPr lang="en-US" sz="3000" dirty="0"/>
          </a:p>
          <a:p>
            <a:pPr algn="ctr"/>
            <a:r>
              <a:rPr lang="en-US" sz="3600" b="1" dirty="0">
                <a:solidFill>
                  <a:srgbClr val="111111"/>
                </a:solidFill>
                <a:latin typeface="Arial" pitchFamily="34" charset="0"/>
                <a:ea typeface="Arial" pitchFamily="34" charset="-122"/>
                <a:cs typeface="Arial" pitchFamily="34" charset="-120"/>
              </a:rPr>
              <a:t>Love opens the heart</a:t>
            </a:r>
            <a:r>
              <a:rPr lang="en-US" sz="3000" dirty="0">
                <a:solidFill>
                  <a:srgbClr val="111111"/>
                </a:solidFill>
                <a:latin typeface="Arial" pitchFamily="34" charset="0"/>
                <a:ea typeface="Arial" pitchFamily="34" charset="-122"/>
                <a:cs typeface="Arial" pitchFamily="34" charset="-120"/>
              </a:rPr>
              <a:t>.</a:t>
            </a:r>
            <a:endParaRPr lang="en-US" sz="3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14</a:t>
            </a:r>
            <a:endParaRPr lang="en-US" sz="800" dirty="0"/>
          </a:p>
        </p:txBody>
      </p:sp>
      <p:sp>
        <p:nvSpPr>
          <p:cNvPr id="5" name="Text 3"/>
          <p:cNvSpPr/>
          <p:nvPr/>
        </p:nvSpPr>
        <p:spPr>
          <a:xfrm>
            <a:off x="2154936" y="320040"/>
            <a:ext cx="7882128" cy="594360"/>
          </a:xfrm>
          <a:prstGeom prst="rect">
            <a:avLst/>
          </a:prstGeom>
          <a:noFill/>
          <a:ln/>
        </p:spPr>
        <p:txBody>
          <a:bodyPr wrap="square" lIns="381" tIns="381" rIns="381" bIns="381" rtlCol="0" anchor="ctr">
            <a:normAutofit/>
          </a:bodyPr>
          <a:lstStyle/>
          <a:p>
            <a:pPr algn="ctr"/>
            <a:r>
              <a:rPr lang="en-US" sz="3600" b="1" dirty="0">
                <a:solidFill>
                  <a:srgbClr val="111111"/>
                </a:solidFill>
                <a:latin typeface="Arial" pitchFamily="34" charset="0"/>
                <a:ea typeface="Arial" pitchFamily="34" charset="-122"/>
                <a:cs typeface="Arial" pitchFamily="34" charset="-120"/>
              </a:rPr>
              <a:t>Hospitality vs Entertaining</a:t>
            </a:r>
            <a:endParaRPr lang="en-US" sz="3600" dirty="0"/>
          </a:p>
        </p:txBody>
      </p:sp>
      <p:sp>
        <p:nvSpPr>
          <p:cNvPr id="6" name="Text 4"/>
          <p:cNvSpPr/>
          <p:nvPr/>
        </p:nvSpPr>
        <p:spPr>
          <a:xfrm>
            <a:off x="1792550" y="1097280"/>
            <a:ext cx="3749040" cy="411480"/>
          </a:xfrm>
          <a:prstGeom prst="rect">
            <a:avLst/>
          </a:prstGeom>
          <a:noFill/>
          <a:ln/>
        </p:spPr>
        <p:txBody>
          <a:bodyPr wrap="square" lIns="254" tIns="254" rIns="254" bIns="254" rtlCol="0" anchor="ctr">
            <a:normAutofit fontScale="92500" lnSpcReduction="20000"/>
          </a:bodyPr>
          <a:lstStyle/>
          <a:p>
            <a:pPr algn="ctr"/>
            <a:r>
              <a:rPr lang="en-US" sz="3200" b="1" dirty="0">
                <a:solidFill>
                  <a:srgbClr val="C00000"/>
                </a:solidFill>
                <a:latin typeface="Arial" panose="020B0604020202020204" pitchFamily="34" charset="0"/>
                <a:ea typeface="Arial" pitchFamily="34" charset="-122"/>
                <a:cs typeface="Arial" panose="020B0604020202020204" pitchFamily="34" charset="0"/>
              </a:rPr>
              <a:t>❌ Entertaining</a:t>
            </a:r>
            <a:endParaRPr lang="en-US" sz="3200" dirty="0">
              <a:latin typeface="Arial" panose="020B0604020202020204" pitchFamily="34" charset="0"/>
              <a:cs typeface="Arial" panose="020B0604020202020204" pitchFamily="34" charset="0"/>
            </a:endParaRPr>
          </a:p>
        </p:txBody>
      </p:sp>
      <p:sp>
        <p:nvSpPr>
          <p:cNvPr id="7" name="Text 5"/>
          <p:cNvSpPr/>
          <p:nvPr/>
        </p:nvSpPr>
        <p:spPr>
          <a:xfrm>
            <a:off x="6548460" y="1097280"/>
            <a:ext cx="3749040" cy="411480"/>
          </a:xfrm>
          <a:prstGeom prst="rect">
            <a:avLst/>
          </a:prstGeom>
          <a:noFill/>
          <a:ln/>
        </p:spPr>
        <p:txBody>
          <a:bodyPr wrap="square" lIns="254" tIns="254" rIns="254" bIns="254" rtlCol="0" anchor="ctr">
            <a:normAutofit fontScale="92500" lnSpcReduction="20000"/>
          </a:bodyPr>
          <a:lstStyle/>
          <a:p>
            <a:pPr algn="ctr"/>
            <a:r>
              <a:rPr lang="en-US" sz="3200" b="1" dirty="0">
                <a:solidFill>
                  <a:srgbClr val="548235"/>
                </a:solidFill>
                <a:latin typeface="Arial" panose="020B0604020202020204" pitchFamily="34" charset="0"/>
                <a:ea typeface="Arial" pitchFamily="34" charset="-122"/>
                <a:cs typeface="Arial" panose="020B0604020202020204" pitchFamily="34" charset="0"/>
              </a:rPr>
              <a:t>✅ Hospitality</a:t>
            </a:r>
            <a:endParaRPr lang="en-US" sz="3200" dirty="0">
              <a:latin typeface="Arial" panose="020B0604020202020204" pitchFamily="34" charset="0"/>
              <a:cs typeface="Arial" panose="020B0604020202020204" pitchFamily="34" charset="0"/>
            </a:endParaRPr>
          </a:p>
        </p:txBody>
      </p:sp>
      <p:sp>
        <p:nvSpPr>
          <p:cNvPr id="8" name="Text 6"/>
          <p:cNvSpPr/>
          <p:nvPr/>
        </p:nvSpPr>
        <p:spPr>
          <a:xfrm>
            <a:off x="1792550" y="1691640"/>
            <a:ext cx="3749040" cy="4343400"/>
          </a:xfrm>
          <a:prstGeom prst="rect">
            <a:avLst/>
          </a:prstGeom>
          <a:noFill/>
          <a:ln/>
        </p:spPr>
        <p:txBody>
          <a:bodyPr wrap="square" lIns="508" tIns="508" rIns="508" bIns="508" rtlCol="0" anchor="ctr">
            <a:normAutofit/>
          </a:bodyPr>
          <a:lstStyle/>
          <a:p>
            <a:pPr algn="ctr"/>
            <a:r>
              <a:rPr lang="en-US" sz="3200" dirty="0">
                <a:solidFill>
                  <a:srgbClr val="111111"/>
                </a:solidFill>
                <a:latin typeface="Arial" panose="020B0604020202020204" pitchFamily="34" charset="0"/>
                <a:ea typeface="Arial" pitchFamily="34" charset="-122"/>
                <a:cs typeface="Arial" panose="020B0604020202020204" pitchFamily="34" charset="0"/>
              </a:rPr>
              <a:t>Tries to impress</a:t>
            </a:r>
            <a:endParaRPr lang="en-US" sz="3200" dirty="0">
              <a:latin typeface="Arial" panose="020B0604020202020204" pitchFamily="34" charset="0"/>
              <a:cs typeface="Arial" panose="020B0604020202020204" pitchFamily="34" charset="0"/>
            </a:endParaRPr>
          </a:p>
          <a:p>
            <a:pPr algn="ct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Needs everything perfect</a:t>
            </a:r>
            <a:endParaRPr lang="en-US" sz="3200" dirty="0">
              <a:latin typeface="Arial" panose="020B0604020202020204" pitchFamily="34" charset="0"/>
              <a:cs typeface="Arial" panose="020B0604020202020204" pitchFamily="34" charset="0"/>
            </a:endParaRPr>
          </a:p>
          <a:p>
            <a:pPr algn="ct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Focuses on the host</a:t>
            </a:r>
            <a:endParaRPr lang="en-US" sz="3200" dirty="0">
              <a:latin typeface="Arial" panose="020B0604020202020204" pitchFamily="34" charset="0"/>
              <a:cs typeface="Arial" panose="020B0604020202020204" pitchFamily="34" charset="0"/>
            </a:endParaRPr>
          </a:p>
          <a:p>
            <a:pPr algn="ct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Says: “Look at me.”</a:t>
            </a:r>
            <a:endParaRPr lang="en-US" sz="3200" dirty="0">
              <a:latin typeface="Arial" panose="020B0604020202020204" pitchFamily="34" charset="0"/>
              <a:cs typeface="Arial" panose="020B0604020202020204" pitchFamily="34" charset="0"/>
            </a:endParaRPr>
          </a:p>
        </p:txBody>
      </p:sp>
      <p:sp>
        <p:nvSpPr>
          <p:cNvPr id="9" name="Text 7"/>
          <p:cNvSpPr/>
          <p:nvPr/>
        </p:nvSpPr>
        <p:spPr>
          <a:xfrm>
            <a:off x="6548460" y="1691640"/>
            <a:ext cx="3749040" cy="4343400"/>
          </a:xfrm>
          <a:prstGeom prst="rect">
            <a:avLst/>
          </a:prstGeom>
          <a:noFill/>
          <a:ln/>
        </p:spPr>
        <p:txBody>
          <a:bodyPr wrap="square" lIns="508" tIns="508" rIns="508" bIns="508" rtlCol="0" anchor="ctr">
            <a:normAutofit/>
          </a:bodyPr>
          <a:lstStyle/>
          <a:p>
            <a:pPr algn="ctr"/>
            <a:r>
              <a:rPr lang="en-US" sz="3200" dirty="0">
                <a:solidFill>
                  <a:srgbClr val="111111"/>
                </a:solidFill>
                <a:latin typeface="Arial" panose="020B0604020202020204" pitchFamily="34" charset="0"/>
                <a:ea typeface="Arial" pitchFamily="34" charset="-122"/>
                <a:cs typeface="Arial" panose="020B0604020202020204" pitchFamily="34" charset="0"/>
              </a:rPr>
              <a:t>Tries to welcome</a:t>
            </a:r>
            <a:endParaRPr lang="en-US" sz="3200" dirty="0">
              <a:latin typeface="Arial" panose="020B0604020202020204" pitchFamily="34" charset="0"/>
              <a:cs typeface="Arial" panose="020B0604020202020204" pitchFamily="34" charset="0"/>
            </a:endParaRPr>
          </a:p>
          <a:p>
            <a:pPr algn="ct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Uses what it has</a:t>
            </a:r>
            <a:endParaRPr lang="en-US" sz="3200" dirty="0">
              <a:latin typeface="Arial" panose="020B0604020202020204" pitchFamily="34" charset="0"/>
              <a:cs typeface="Arial" panose="020B0604020202020204" pitchFamily="34" charset="0"/>
            </a:endParaRPr>
          </a:p>
          <a:p>
            <a:pPr algn="ct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Focuses on the guest</a:t>
            </a:r>
            <a:endParaRPr lang="en-US" sz="3200" dirty="0">
              <a:latin typeface="Arial" panose="020B0604020202020204" pitchFamily="34" charset="0"/>
              <a:cs typeface="Arial" panose="020B0604020202020204" pitchFamily="34" charset="0"/>
            </a:endParaRPr>
          </a:p>
          <a:p>
            <a:pPr algn="ct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Says: “You matter.”</a:t>
            </a:r>
            <a:endParaRPr lang="en-US" sz="32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9"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15</a:t>
            </a:r>
            <a:endParaRPr lang="en-US" sz="800" dirty="0"/>
          </a:p>
        </p:txBody>
      </p:sp>
      <p:sp>
        <p:nvSpPr>
          <p:cNvPr id="5" name="Text 3"/>
          <p:cNvSpPr/>
          <p:nvPr/>
        </p:nvSpPr>
        <p:spPr>
          <a:xfrm>
            <a:off x="2154936" y="320040"/>
            <a:ext cx="7882128" cy="594360"/>
          </a:xfrm>
          <a:prstGeom prst="rect">
            <a:avLst/>
          </a:prstGeom>
          <a:noFill/>
          <a:ln/>
        </p:spPr>
        <p:txBody>
          <a:bodyPr wrap="square" lIns="381" tIns="381" rIns="381" bIns="381" rtlCol="0" anchor="ctr">
            <a:normAutofit/>
          </a:bodyPr>
          <a:lstStyle/>
          <a:p>
            <a:pPr algn="ctr"/>
            <a:r>
              <a:rPr lang="en-US" sz="3600" b="1" dirty="0">
                <a:solidFill>
                  <a:srgbClr val="111111"/>
                </a:solidFill>
                <a:latin typeface="Arial" pitchFamily="34" charset="0"/>
                <a:ea typeface="Arial" pitchFamily="34" charset="-122"/>
                <a:cs typeface="Arial" pitchFamily="34" charset="-120"/>
              </a:rPr>
              <a:t>Two Related Words</a:t>
            </a:r>
            <a:endParaRPr lang="en-US" sz="3600" dirty="0"/>
          </a:p>
        </p:txBody>
      </p:sp>
      <p:sp>
        <p:nvSpPr>
          <p:cNvPr id="6" name="Text 4"/>
          <p:cNvSpPr/>
          <p:nvPr/>
        </p:nvSpPr>
        <p:spPr>
          <a:xfrm>
            <a:off x="1824080" y="1097280"/>
            <a:ext cx="3749040" cy="411480"/>
          </a:xfrm>
          <a:prstGeom prst="rect">
            <a:avLst/>
          </a:prstGeom>
          <a:noFill/>
          <a:ln/>
        </p:spPr>
        <p:txBody>
          <a:bodyPr wrap="square" lIns="254" tIns="254" rIns="254" bIns="254" rtlCol="0" anchor="ctr">
            <a:normAutofit fontScale="92500" lnSpcReduction="20000"/>
          </a:bodyPr>
          <a:lstStyle/>
          <a:p>
            <a:pPr algn="ctr"/>
            <a:r>
              <a:rPr lang="en-US" sz="3200" b="1" dirty="0">
                <a:solidFill>
                  <a:srgbClr val="1F4E79"/>
                </a:solidFill>
                <a:latin typeface="Arial" panose="020B0604020202020204" pitchFamily="34" charset="0"/>
                <a:ea typeface="Arial" pitchFamily="34" charset="-122"/>
                <a:cs typeface="Arial" panose="020B0604020202020204" pitchFamily="34" charset="0"/>
              </a:rPr>
              <a:t>Hospitality</a:t>
            </a:r>
            <a:endParaRPr lang="en-US" sz="3200" dirty="0">
              <a:latin typeface="Arial" panose="020B0604020202020204" pitchFamily="34" charset="0"/>
              <a:cs typeface="Arial" panose="020B0604020202020204" pitchFamily="34" charset="0"/>
            </a:endParaRPr>
          </a:p>
        </p:txBody>
      </p:sp>
      <p:sp>
        <p:nvSpPr>
          <p:cNvPr id="7" name="Text 5"/>
          <p:cNvSpPr/>
          <p:nvPr/>
        </p:nvSpPr>
        <p:spPr>
          <a:xfrm>
            <a:off x="6548460" y="1097280"/>
            <a:ext cx="3749040" cy="411480"/>
          </a:xfrm>
          <a:prstGeom prst="rect">
            <a:avLst/>
          </a:prstGeom>
          <a:noFill/>
          <a:ln/>
        </p:spPr>
        <p:txBody>
          <a:bodyPr wrap="square" lIns="254" tIns="254" rIns="254" bIns="254" rtlCol="0" anchor="ctr">
            <a:normAutofit fontScale="92500" lnSpcReduction="20000"/>
          </a:bodyPr>
          <a:lstStyle/>
          <a:p>
            <a:pPr algn="ctr"/>
            <a:r>
              <a:rPr lang="en-US" sz="3200" b="1" dirty="0">
                <a:solidFill>
                  <a:srgbClr val="548235"/>
                </a:solidFill>
                <a:latin typeface="Arial" panose="020B0604020202020204" pitchFamily="34" charset="0"/>
                <a:ea typeface="Arial" pitchFamily="34" charset="-122"/>
                <a:cs typeface="Arial" panose="020B0604020202020204" pitchFamily="34" charset="0"/>
              </a:rPr>
              <a:t>Fellowship</a:t>
            </a:r>
            <a:endParaRPr lang="en-US" sz="3200" dirty="0">
              <a:latin typeface="Arial" panose="020B0604020202020204" pitchFamily="34" charset="0"/>
              <a:cs typeface="Arial" panose="020B0604020202020204" pitchFamily="34" charset="0"/>
            </a:endParaRPr>
          </a:p>
        </p:txBody>
      </p:sp>
      <p:sp>
        <p:nvSpPr>
          <p:cNvPr id="8" name="Text 6"/>
          <p:cNvSpPr/>
          <p:nvPr/>
        </p:nvSpPr>
        <p:spPr>
          <a:xfrm>
            <a:off x="1824080" y="1691640"/>
            <a:ext cx="3749040" cy="4343400"/>
          </a:xfrm>
          <a:prstGeom prst="rect">
            <a:avLst/>
          </a:prstGeom>
          <a:noFill/>
          <a:ln/>
        </p:spPr>
        <p:txBody>
          <a:bodyPr wrap="square" lIns="508" tIns="508" rIns="508" bIns="508" rtlCol="0" anchor="ctr">
            <a:normAutofit lnSpcReduction="10000"/>
          </a:bodyPr>
          <a:lstStyle/>
          <a:p>
            <a:pPr algn="ctr"/>
            <a:r>
              <a:rPr lang="en-US" sz="3200" dirty="0">
                <a:solidFill>
                  <a:srgbClr val="111111"/>
                </a:solidFill>
                <a:latin typeface="Arial" panose="020B0604020202020204" pitchFamily="34" charset="0"/>
                <a:ea typeface="Arial" pitchFamily="34" charset="-122"/>
                <a:cs typeface="Arial" panose="020B0604020202020204" pitchFamily="34" charset="0"/>
              </a:rPr>
              <a:t>Love of strangers</a:t>
            </a:r>
            <a:endParaRPr lang="en-US" sz="3200" dirty="0">
              <a:latin typeface="Arial" panose="020B0604020202020204" pitchFamily="34" charset="0"/>
              <a:cs typeface="Arial" panose="020B0604020202020204" pitchFamily="34" charset="0"/>
            </a:endParaRPr>
          </a:p>
          <a:p>
            <a:pPr algn="ct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Opens the circle</a:t>
            </a:r>
            <a:endParaRPr lang="en-US" sz="3200" dirty="0">
              <a:latin typeface="Arial" panose="020B0604020202020204" pitchFamily="34" charset="0"/>
              <a:cs typeface="Arial" panose="020B0604020202020204" pitchFamily="34" charset="0"/>
            </a:endParaRPr>
          </a:p>
          <a:p>
            <a:pPr algn="ct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Often outward</a:t>
            </a: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and evangelistic</a:t>
            </a:r>
            <a:endParaRPr lang="en-US" sz="3200" dirty="0">
              <a:latin typeface="Arial" panose="020B0604020202020204" pitchFamily="34" charset="0"/>
              <a:cs typeface="Arial" panose="020B0604020202020204" pitchFamily="34" charset="0"/>
            </a:endParaRPr>
          </a:p>
          <a:p>
            <a:pPr algn="ct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Welcomes outsiders in</a:t>
            </a:r>
            <a:endParaRPr lang="en-US" sz="3200" dirty="0">
              <a:latin typeface="Arial" panose="020B0604020202020204" pitchFamily="34" charset="0"/>
              <a:cs typeface="Arial" panose="020B0604020202020204" pitchFamily="34" charset="0"/>
            </a:endParaRPr>
          </a:p>
        </p:txBody>
      </p:sp>
      <p:sp>
        <p:nvSpPr>
          <p:cNvPr id="9" name="Text 7"/>
          <p:cNvSpPr/>
          <p:nvPr/>
        </p:nvSpPr>
        <p:spPr>
          <a:xfrm>
            <a:off x="6548460" y="1691640"/>
            <a:ext cx="3749040" cy="4343400"/>
          </a:xfrm>
          <a:prstGeom prst="rect">
            <a:avLst/>
          </a:prstGeom>
          <a:noFill/>
          <a:ln/>
        </p:spPr>
        <p:txBody>
          <a:bodyPr wrap="square" lIns="508" tIns="508" rIns="508" bIns="508" rtlCol="0" anchor="ctr">
            <a:noAutofit/>
          </a:bodyPr>
          <a:lstStyle/>
          <a:p>
            <a:pPr algn="ctr"/>
            <a:r>
              <a:rPr lang="en-US" sz="3200" dirty="0">
                <a:solidFill>
                  <a:srgbClr val="111111"/>
                </a:solidFill>
                <a:latin typeface="Arial" panose="020B0604020202020204" pitchFamily="34" charset="0"/>
                <a:ea typeface="Arial" pitchFamily="34" charset="-122"/>
                <a:cs typeface="Arial" panose="020B0604020202020204" pitchFamily="34" charset="0"/>
              </a:rPr>
              <a:t>Shared life</a:t>
            </a:r>
            <a:endParaRPr lang="en-US" sz="3200" dirty="0">
              <a:latin typeface="Arial" panose="020B0604020202020204" pitchFamily="34" charset="0"/>
              <a:cs typeface="Arial" panose="020B0604020202020204" pitchFamily="34" charset="0"/>
            </a:endParaRPr>
          </a:p>
          <a:p>
            <a:pPr algn="ct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Deepens family</a:t>
            </a:r>
            <a:endParaRPr lang="en-US" sz="3200" dirty="0">
              <a:latin typeface="Arial" panose="020B0604020202020204" pitchFamily="34" charset="0"/>
              <a:cs typeface="Arial" panose="020B0604020202020204" pitchFamily="34" charset="0"/>
            </a:endParaRPr>
          </a:p>
          <a:p>
            <a:pPr algn="ct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Primarily inside</a:t>
            </a: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the body</a:t>
            </a:r>
            <a:endParaRPr lang="en-US" sz="3200" dirty="0">
              <a:latin typeface="Arial" panose="020B0604020202020204" pitchFamily="34" charset="0"/>
              <a:cs typeface="Arial" panose="020B0604020202020204" pitchFamily="34" charset="0"/>
            </a:endParaRPr>
          </a:p>
          <a:p>
            <a:pPr algn="ct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Strengthens believers</a:t>
            </a:r>
            <a:endParaRPr lang="en-US" sz="32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9">
                                            <p:txEl>
                                              <p:pRg st="4" end="4"/>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9"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16</a:t>
            </a:r>
            <a:endParaRPr lang="en-US" sz="800" dirty="0"/>
          </a:p>
        </p:txBody>
      </p:sp>
      <p:sp>
        <p:nvSpPr>
          <p:cNvPr id="5" name="Text 3"/>
          <p:cNvSpPr/>
          <p:nvPr/>
        </p:nvSpPr>
        <p:spPr>
          <a:xfrm>
            <a:off x="2154936" y="365760"/>
            <a:ext cx="7882128" cy="777240"/>
          </a:xfrm>
          <a:prstGeom prst="rect">
            <a:avLst/>
          </a:prstGeom>
          <a:noFill/>
          <a:ln/>
        </p:spPr>
        <p:txBody>
          <a:bodyPr wrap="square" lIns="381" tIns="381" rIns="381" bIns="381" rtlCol="0" anchor="ctr">
            <a:normAutofit/>
          </a:bodyPr>
          <a:lstStyle/>
          <a:p>
            <a:pPr algn="ctr"/>
            <a:r>
              <a:rPr lang="en-US" sz="3600" b="1" dirty="0">
                <a:solidFill>
                  <a:srgbClr val="111111"/>
                </a:solidFill>
                <a:latin typeface="Arial" pitchFamily="34" charset="0"/>
                <a:ea typeface="Arial" pitchFamily="34" charset="-122"/>
                <a:cs typeface="Arial" pitchFamily="34" charset="-120"/>
              </a:rPr>
              <a:t>Both Are Needed</a:t>
            </a:r>
            <a:endParaRPr lang="en-US" sz="3600" dirty="0"/>
          </a:p>
        </p:txBody>
      </p:sp>
      <p:sp>
        <p:nvSpPr>
          <p:cNvPr id="6" name="Text 4"/>
          <p:cNvSpPr/>
          <p:nvPr/>
        </p:nvSpPr>
        <p:spPr>
          <a:xfrm>
            <a:off x="2154936" y="1325880"/>
            <a:ext cx="7882128" cy="4800600"/>
          </a:xfrm>
          <a:prstGeom prst="rect">
            <a:avLst/>
          </a:prstGeom>
          <a:noFill/>
          <a:ln/>
        </p:spPr>
        <p:txBody>
          <a:bodyPr wrap="square" lIns="635" tIns="635" rIns="635" bIns="635" rtlCol="0" anchor="ctr">
            <a:noAutofit/>
          </a:bodyPr>
          <a:lstStyle/>
          <a:p>
            <a:pPr algn="ctr"/>
            <a:r>
              <a:rPr lang="en-US" sz="3200" dirty="0">
                <a:solidFill>
                  <a:srgbClr val="111111"/>
                </a:solidFill>
                <a:latin typeface="Arial" panose="020B0604020202020204" pitchFamily="34" charset="0"/>
                <a:ea typeface="Arial" pitchFamily="34" charset="-122"/>
                <a:cs typeface="Arial" panose="020B0604020202020204" pitchFamily="34" charset="0"/>
              </a:rPr>
              <a:t>Hospitality without fellowship can become </a:t>
            </a:r>
            <a:r>
              <a:rPr lang="en-US" sz="3200" b="1" dirty="0">
                <a:solidFill>
                  <a:srgbClr val="111111"/>
                </a:solidFill>
                <a:latin typeface="Arial" panose="020B0604020202020204" pitchFamily="34" charset="0"/>
                <a:ea typeface="Arial" pitchFamily="34" charset="-122"/>
                <a:cs typeface="Arial" panose="020B0604020202020204" pitchFamily="34" charset="0"/>
              </a:rPr>
              <a:t>shallow</a:t>
            </a:r>
            <a:r>
              <a:rPr lang="en-US" sz="3200" dirty="0">
                <a:solidFill>
                  <a:srgbClr val="111111"/>
                </a:solidFill>
                <a:latin typeface="Arial" panose="020B0604020202020204" pitchFamily="34" charset="0"/>
                <a:ea typeface="Arial" pitchFamily="34" charset="-122"/>
                <a:cs typeface="Arial" panose="020B0604020202020204" pitchFamily="34" charset="0"/>
              </a:rPr>
              <a:t>.</a:t>
            </a:r>
            <a:endParaRPr lang="en-US" sz="3200" dirty="0">
              <a:latin typeface="Arial" panose="020B0604020202020204" pitchFamily="34" charset="0"/>
              <a:cs typeface="Arial" panose="020B0604020202020204" pitchFamily="34" charset="0"/>
            </a:endParaRPr>
          </a:p>
          <a:p>
            <a:pPr algn="ct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Fellowship without hospitality becomes a </a:t>
            </a:r>
            <a:r>
              <a:rPr lang="en-US" sz="3200" b="1" dirty="0">
                <a:solidFill>
                  <a:srgbClr val="111111"/>
                </a:solidFill>
                <a:latin typeface="Arial" panose="020B0604020202020204" pitchFamily="34" charset="0"/>
                <a:ea typeface="Arial" pitchFamily="34" charset="-122"/>
                <a:cs typeface="Arial" panose="020B0604020202020204" pitchFamily="34" charset="0"/>
              </a:rPr>
              <a:t>closed circle.</a:t>
            </a:r>
            <a:endParaRPr lang="en-US" sz="3200" b="1" dirty="0">
              <a:latin typeface="Arial" panose="020B0604020202020204" pitchFamily="34" charset="0"/>
              <a:cs typeface="Arial" panose="020B0604020202020204" pitchFamily="34" charset="0"/>
            </a:endParaRPr>
          </a:p>
          <a:p>
            <a:pPr algn="ctr"/>
            <a:endParaRPr lang="en-US" sz="3200" dirty="0">
              <a:latin typeface="Arial" panose="020B0604020202020204" pitchFamily="34" charset="0"/>
              <a:cs typeface="Arial" panose="020B0604020202020204" pitchFamily="34" charset="0"/>
            </a:endParaRPr>
          </a:p>
          <a:p>
            <a:pPr algn="ctr"/>
            <a:r>
              <a:rPr lang="en-US" sz="3200" b="1" dirty="0">
                <a:solidFill>
                  <a:srgbClr val="111111"/>
                </a:solidFill>
                <a:latin typeface="Arial" panose="020B0604020202020204" pitchFamily="34" charset="0"/>
                <a:ea typeface="Arial" pitchFamily="34" charset="-122"/>
                <a:cs typeface="Arial" panose="020B0604020202020204" pitchFamily="34" charset="0"/>
              </a:rPr>
              <a:t>Healthy</a:t>
            </a:r>
            <a:r>
              <a:rPr lang="en-US" sz="3200" dirty="0">
                <a:solidFill>
                  <a:srgbClr val="111111"/>
                </a:solidFill>
                <a:latin typeface="Arial" panose="020B0604020202020204" pitchFamily="34" charset="0"/>
                <a:ea typeface="Arial" pitchFamily="34" charset="-122"/>
                <a:cs typeface="Arial" panose="020B0604020202020204" pitchFamily="34" charset="0"/>
              </a:rPr>
              <a:t> churches welcome outsiders</a:t>
            </a: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and strengthen insiders.</a:t>
            </a:r>
            <a:endParaRPr lang="en-US" sz="3200" dirty="0">
              <a:latin typeface="Arial" panose="020B0604020202020204" pitchFamily="34" charset="0"/>
              <a:cs typeface="Arial" panose="020B0604020202020204" pitchFamily="34" charset="0"/>
            </a:endParaRPr>
          </a:p>
          <a:p>
            <a:pPr algn="ctr"/>
            <a:endParaRPr lang="en-US" sz="3200" dirty="0">
              <a:latin typeface="Arial" panose="020B0604020202020204" pitchFamily="34" charset="0"/>
              <a:cs typeface="Arial" panose="020B0604020202020204" pitchFamily="34" charset="0"/>
            </a:endParaRPr>
          </a:p>
          <a:p>
            <a:pPr algn="ctr"/>
            <a:r>
              <a:rPr lang="en-US" sz="3600" b="1" dirty="0">
                <a:solidFill>
                  <a:srgbClr val="111111"/>
                </a:solidFill>
                <a:latin typeface="Arial" panose="020B0604020202020204" pitchFamily="34" charset="0"/>
                <a:ea typeface="Arial" pitchFamily="34" charset="-122"/>
                <a:cs typeface="Arial" panose="020B0604020202020204" pitchFamily="34" charset="0"/>
              </a:rPr>
              <a:t>Love makes space</a:t>
            </a:r>
            <a:r>
              <a:rPr lang="en-US" sz="3200" dirty="0">
                <a:solidFill>
                  <a:srgbClr val="111111"/>
                </a:solidFill>
                <a:latin typeface="Arial" panose="020B0604020202020204" pitchFamily="34" charset="0"/>
                <a:ea typeface="Arial" pitchFamily="34" charset="-122"/>
                <a:cs typeface="Arial" panose="020B0604020202020204" pitchFamily="34" charset="0"/>
              </a:rPr>
              <a:t>.</a:t>
            </a:r>
            <a:endParaRPr lang="en-US" sz="32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17</a:t>
            </a:r>
            <a:endParaRPr lang="en-US" sz="800" dirty="0"/>
          </a:p>
        </p:txBody>
      </p:sp>
      <p:sp>
        <p:nvSpPr>
          <p:cNvPr id="5" name="Text 3"/>
          <p:cNvSpPr/>
          <p:nvPr/>
        </p:nvSpPr>
        <p:spPr>
          <a:xfrm>
            <a:off x="2154936" y="-128223"/>
            <a:ext cx="7882128" cy="777240"/>
          </a:xfrm>
          <a:prstGeom prst="rect">
            <a:avLst/>
          </a:prstGeom>
          <a:noFill/>
          <a:ln/>
        </p:spPr>
        <p:txBody>
          <a:bodyPr wrap="square" lIns="381" tIns="381" rIns="381" bIns="381" rtlCol="0" anchor="ctr">
            <a:normAutofit/>
          </a:bodyPr>
          <a:lstStyle/>
          <a:p>
            <a:pPr algn="ctr"/>
            <a:r>
              <a:rPr lang="en-US" sz="3600" b="1" dirty="0">
                <a:solidFill>
                  <a:srgbClr val="111111"/>
                </a:solidFill>
                <a:latin typeface="Arial" pitchFamily="34" charset="0"/>
                <a:ea typeface="Arial" pitchFamily="34" charset="-122"/>
                <a:cs typeface="Arial" pitchFamily="34" charset="-120"/>
              </a:rPr>
              <a:t>Jesus Made Space</a:t>
            </a:r>
            <a:endParaRPr lang="en-US" sz="3600" dirty="0"/>
          </a:p>
        </p:txBody>
      </p:sp>
      <p:sp>
        <p:nvSpPr>
          <p:cNvPr id="6" name="Text 4"/>
          <p:cNvSpPr/>
          <p:nvPr/>
        </p:nvSpPr>
        <p:spPr>
          <a:xfrm>
            <a:off x="977462" y="800361"/>
            <a:ext cx="10237076" cy="4800600"/>
          </a:xfrm>
          <a:prstGeom prst="rect">
            <a:avLst/>
          </a:prstGeom>
          <a:noFill/>
          <a:ln/>
        </p:spPr>
        <p:txBody>
          <a:bodyPr wrap="square" lIns="635" tIns="635" rIns="635" bIns="635" rtlCol="0" anchor="t">
            <a:noAutofit/>
          </a:bodyPr>
          <a:lstStyle/>
          <a:p>
            <a:r>
              <a:rPr lang="en-US" sz="3200" dirty="0">
                <a:solidFill>
                  <a:srgbClr val="111111"/>
                </a:solidFill>
                <a:latin typeface="Arial" panose="020B0604020202020204" pitchFamily="34" charset="0"/>
                <a:ea typeface="Arial" pitchFamily="34" charset="-122"/>
                <a:cs typeface="Arial" panose="020B0604020202020204" pitchFamily="34" charset="0"/>
              </a:rPr>
              <a:t>Jesus ate with tax collectors and sinners. (Luke 5:29–32)</a:t>
            </a:r>
            <a:endParaRPr lang="en-US" sz="3200" dirty="0">
              <a:latin typeface="Arial" panose="020B0604020202020204" pitchFamily="34" charset="0"/>
              <a:cs typeface="Arial" panose="020B0604020202020204" pitchFamily="34" charset="0"/>
            </a:endParaRPr>
          </a:p>
          <a:p>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Jesus stopped for Zacchaeus. (Luke 19:5–10)</a:t>
            </a:r>
            <a:endParaRPr lang="en-US" sz="3200" dirty="0">
              <a:latin typeface="Arial" panose="020B0604020202020204" pitchFamily="34" charset="0"/>
              <a:cs typeface="Arial" panose="020B0604020202020204" pitchFamily="34" charset="0"/>
            </a:endParaRPr>
          </a:p>
          <a:p>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Jesus welcomed children. (Mark 10:13–16)</a:t>
            </a:r>
            <a:endParaRPr lang="en-US" sz="3200" dirty="0">
              <a:latin typeface="Arial" panose="020B0604020202020204" pitchFamily="34" charset="0"/>
              <a:cs typeface="Arial" panose="020B0604020202020204" pitchFamily="34" charset="0"/>
            </a:endParaRPr>
          </a:p>
          <a:p>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Jesus noticed people that others walked past.</a:t>
            </a:r>
            <a:endParaRPr lang="en-US" sz="3200" dirty="0">
              <a:latin typeface="Arial" panose="020B0604020202020204" pitchFamily="34" charset="0"/>
              <a:cs typeface="Arial" panose="020B0604020202020204" pitchFamily="34" charset="0"/>
            </a:endParaRPr>
          </a:p>
          <a:p>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Jesus made space for the outsider. (</a:t>
            </a:r>
            <a:r>
              <a:rPr lang="en-AU" sz="3200" dirty="0"/>
              <a:t>“a Gentile, a Syrophoenician by birth.” Mark 7)</a:t>
            </a:r>
            <a:endParaRPr lang="en-US" sz="32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1DE61-C23D-585A-8E6A-1BC294EE1D55}"/>
              </a:ext>
            </a:extLst>
          </p:cNvPr>
          <p:cNvSpPr>
            <a:spLocks noGrp="1"/>
          </p:cNvSpPr>
          <p:nvPr>
            <p:ph type="title"/>
          </p:nvPr>
        </p:nvSpPr>
        <p:spPr/>
        <p:txBody>
          <a:bodyPr>
            <a:normAutofit/>
          </a:bodyPr>
          <a:lstStyle/>
          <a:p>
            <a:pPr algn="ctr"/>
            <a:r>
              <a:rPr lang="en-AU" sz="4000" dirty="0">
                <a:latin typeface="Arial" panose="020B0604020202020204" pitchFamily="34" charset="0"/>
                <a:cs typeface="Arial" panose="020B0604020202020204" pitchFamily="34" charset="0"/>
              </a:rPr>
              <a:t>We Were All Strangers</a:t>
            </a:r>
          </a:p>
        </p:txBody>
      </p:sp>
      <p:sp>
        <p:nvSpPr>
          <p:cNvPr id="3" name="Content Placeholder 2">
            <a:extLst>
              <a:ext uri="{FF2B5EF4-FFF2-40B4-BE49-F238E27FC236}">
                <a16:creationId xmlns:a16="http://schemas.microsoft.com/office/drawing/2014/main" id="{C8C65003-37A5-3532-A433-6BF92B46FB06}"/>
              </a:ext>
            </a:extLst>
          </p:cNvPr>
          <p:cNvSpPr>
            <a:spLocks noGrp="1"/>
          </p:cNvSpPr>
          <p:nvPr>
            <p:ph idx="1"/>
          </p:nvPr>
        </p:nvSpPr>
        <p:spPr/>
        <p:txBody>
          <a:bodyPr>
            <a:normAutofit/>
          </a:bodyPr>
          <a:lstStyle/>
          <a:p>
            <a:r>
              <a:rPr lang="en-AU" dirty="0">
                <a:latin typeface="Arial" panose="020B0604020202020204" pitchFamily="34" charset="0"/>
                <a:cs typeface="Arial" panose="020B0604020202020204" pitchFamily="34" charset="0"/>
              </a:rPr>
              <a:t>Sin does not merely make us imperfect.</a:t>
            </a:r>
          </a:p>
          <a:p>
            <a:r>
              <a:rPr lang="en-AU" dirty="0">
                <a:latin typeface="Arial" panose="020B0604020202020204" pitchFamily="34" charset="0"/>
                <a:cs typeface="Arial" panose="020B0604020202020204" pitchFamily="34" charset="0"/>
              </a:rPr>
              <a:t>Sin separates us from God.</a:t>
            </a:r>
          </a:p>
          <a:p>
            <a:r>
              <a:rPr lang="en-AU" dirty="0">
                <a:latin typeface="Arial" panose="020B0604020202020204" pitchFamily="34" charset="0"/>
                <a:cs typeface="Arial" panose="020B0604020202020204" pitchFamily="34" charset="0"/>
              </a:rPr>
              <a:t>“your iniquities have made a separation</a:t>
            </a:r>
            <a:br>
              <a:rPr lang="en-AU" dirty="0">
                <a:latin typeface="Arial" panose="020B0604020202020204" pitchFamily="34" charset="0"/>
                <a:cs typeface="Arial" panose="020B0604020202020204" pitchFamily="34" charset="0"/>
              </a:rPr>
            </a:br>
            <a:r>
              <a:rPr lang="en-AU" dirty="0">
                <a:latin typeface="Arial" panose="020B0604020202020204" pitchFamily="34" charset="0"/>
                <a:cs typeface="Arial" panose="020B0604020202020204" pitchFamily="34" charset="0"/>
              </a:rPr>
              <a:t>    between you and your God,</a:t>
            </a:r>
            <a:br>
              <a:rPr lang="en-AU" dirty="0">
                <a:latin typeface="Arial" panose="020B0604020202020204" pitchFamily="34" charset="0"/>
                <a:cs typeface="Arial" panose="020B0604020202020204" pitchFamily="34" charset="0"/>
              </a:rPr>
            </a:br>
            <a:r>
              <a:rPr lang="en-AU" dirty="0">
                <a:latin typeface="Arial" panose="020B0604020202020204" pitchFamily="34" charset="0"/>
                <a:cs typeface="Arial" panose="020B0604020202020204" pitchFamily="34" charset="0"/>
              </a:rPr>
              <a:t>and your sins have hidden his face from you</a:t>
            </a:r>
            <a:br>
              <a:rPr lang="en-AU" dirty="0">
                <a:latin typeface="Arial" panose="020B0604020202020204" pitchFamily="34" charset="0"/>
                <a:cs typeface="Arial" panose="020B0604020202020204" pitchFamily="34" charset="0"/>
              </a:rPr>
            </a:br>
            <a:r>
              <a:rPr lang="en-AU" dirty="0">
                <a:latin typeface="Arial" panose="020B0604020202020204" pitchFamily="34" charset="0"/>
                <a:cs typeface="Arial" panose="020B0604020202020204" pitchFamily="34" charset="0"/>
              </a:rPr>
              <a:t>    so that he does not hear.” (Isa 59:2)</a:t>
            </a:r>
          </a:p>
        </p:txBody>
      </p:sp>
    </p:spTree>
    <p:extLst>
      <p:ext uri="{BB962C8B-B14F-4D97-AF65-F5344CB8AC3E}">
        <p14:creationId xmlns:p14="http://schemas.microsoft.com/office/powerpoint/2010/main" val="3883670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0"/>
          <p:cNvSpPr/>
          <p:nvPr/>
        </p:nvSpPr>
        <p:spPr>
          <a:xfrm>
            <a:off x="1524000" y="45720"/>
            <a:ext cx="9144000" cy="329184"/>
          </a:xfrm>
          <a:prstGeom prst="rect">
            <a:avLst/>
          </a:prstGeom>
          <a:noFill/>
          <a:ln/>
        </p:spPr>
        <p:txBody>
          <a:bodyPr wrap="square" lIns="254" tIns="254" rIns="254" bIns="254" rtlCol="0" anchor="ctr"/>
          <a:lstStyle/>
          <a:p>
            <a:pPr algn="ctr"/>
            <a:r>
              <a:rPr lang="en-US" sz="1600" b="1" dirty="0">
                <a:solidFill>
                  <a:srgbClr val="111111"/>
                </a:solidFill>
                <a:latin typeface="Arial" pitchFamily="34" charset="0"/>
                <a:ea typeface="Arial" pitchFamily="34" charset="-122"/>
                <a:cs typeface="Arial" pitchFamily="34" charset="-120"/>
              </a:rPr>
              <a:t>Every message in the Series will land the same way</a:t>
            </a:r>
            <a:endParaRPr lang="en-US" sz="1600" dirty="0"/>
          </a:p>
        </p:txBody>
      </p:sp>
      <p:sp>
        <p:nvSpPr>
          <p:cNvPr id="3" name="Text 1"/>
          <p:cNvSpPr/>
          <p:nvPr/>
        </p:nvSpPr>
        <p:spPr>
          <a:xfrm>
            <a:off x="977461" y="658368"/>
            <a:ext cx="10089931" cy="5257800"/>
          </a:xfrm>
          <a:prstGeom prst="rect">
            <a:avLst/>
          </a:prstGeom>
          <a:noFill/>
          <a:ln/>
        </p:spPr>
        <p:txBody>
          <a:bodyPr wrap="square" lIns="635" tIns="635" rIns="635" bIns="635" rtlCol="0" anchor="ctr">
            <a:noAutofit/>
          </a:bodyPr>
          <a:lstStyle/>
          <a:p>
            <a:pPr marL="457200" indent="-457200" algn="ctr">
              <a:buFont typeface="Arial" panose="020B0604020202020204" pitchFamily="34" charset="0"/>
              <a:buChar char="•"/>
            </a:pPr>
            <a:r>
              <a:rPr lang="en-US" sz="3200" b="1" dirty="0">
                <a:solidFill>
                  <a:srgbClr val="111111"/>
                </a:solidFill>
                <a:latin typeface="Arial" pitchFamily="34" charset="0"/>
                <a:ea typeface="Arial" pitchFamily="34" charset="-122"/>
                <a:cs typeface="Arial" pitchFamily="34" charset="-120"/>
              </a:rPr>
              <a:t>Get ready to GROW and live life fully</a:t>
            </a:r>
            <a:endParaRPr lang="en-US" sz="3200" dirty="0"/>
          </a:p>
          <a:p>
            <a:pPr marL="457200" indent="-457200" algn="ctr">
              <a:buFont typeface="Arial" panose="020B0604020202020204" pitchFamily="34" charset="0"/>
              <a:buChar char="•"/>
            </a:pPr>
            <a:r>
              <a:rPr lang="en-US" sz="3200" b="1" dirty="0">
                <a:solidFill>
                  <a:srgbClr val="111111"/>
                </a:solidFill>
                <a:latin typeface="Arial" pitchFamily="34" charset="0"/>
                <a:ea typeface="Arial" pitchFamily="34" charset="-122"/>
                <a:cs typeface="Arial" pitchFamily="34" charset="-120"/>
              </a:rPr>
              <a:t>There are no spectators in the Kingdom.</a:t>
            </a:r>
            <a:endParaRPr lang="en-US" sz="3200" dirty="0"/>
          </a:p>
          <a:p>
            <a:pPr marL="457200" indent="-457200" algn="ctr">
              <a:buFont typeface="Arial" panose="020B0604020202020204" pitchFamily="34" charset="0"/>
              <a:buChar char="•"/>
            </a:pPr>
            <a:r>
              <a:rPr lang="en-US" sz="3200" b="1" dirty="0">
                <a:solidFill>
                  <a:srgbClr val="111111"/>
                </a:solidFill>
                <a:latin typeface="Arial" pitchFamily="34" charset="0"/>
                <a:ea typeface="Arial" pitchFamily="34" charset="-122"/>
                <a:cs typeface="Arial" pitchFamily="34" charset="-120"/>
              </a:rPr>
              <a:t>Gospel Reference</a:t>
            </a:r>
            <a:endParaRPr lang="en-US" sz="3200" dirty="0"/>
          </a:p>
          <a:p>
            <a:pPr marL="457200" indent="-457200" algn="ctr">
              <a:buFont typeface="Arial" panose="020B0604020202020204" pitchFamily="34" charset="0"/>
              <a:buChar char="•"/>
            </a:pPr>
            <a:r>
              <a:rPr lang="en-US" sz="3200" b="1" dirty="0">
                <a:solidFill>
                  <a:srgbClr val="111111"/>
                </a:solidFill>
                <a:latin typeface="Arial" pitchFamily="34" charset="0"/>
                <a:ea typeface="Arial" pitchFamily="34" charset="-122"/>
                <a:cs typeface="Arial" pitchFamily="34" charset="-120"/>
              </a:rPr>
              <a:t>Practical Application</a:t>
            </a:r>
            <a:endParaRPr lang="en-US" sz="3200" dirty="0"/>
          </a:p>
          <a:p>
            <a:pPr marL="457200" indent="-457200" algn="ctr">
              <a:buFont typeface="Arial" panose="020B0604020202020204" pitchFamily="34" charset="0"/>
              <a:buChar char="•"/>
            </a:pPr>
            <a:r>
              <a:rPr lang="en-US" sz="3200" b="1" dirty="0">
                <a:solidFill>
                  <a:srgbClr val="111111"/>
                </a:solidFill>
                <a:latin typeface="Arial" pitchFamily="34" charset="0"/>
                <a:ea typeface="Arial" pitchFamily="34" charset="-122"/>
                <a:cs typeface="Arial" pitchFamily="34" charset="-120"/>
              </a:rPr>
              <a:t>Personal Accountability</a:t>
            </a:r>
            <a:endParaRPr lang="en-US" sz="3200" dirty="0"/>
          </a:p>
          <a:p>
            <a:pPr marL="457200" indent="-457200" algn="ctr">
              <a:buFont typeface="Arial" panose="020B0604020202020204" pitchFamily="34" charset="0"/>
              <a:buChar char="•"/>
            </a:pPr>
            <a:r>
              <a:rPr lang="en-US" sz="3200" b="1" dirty="0">
                <a:solidFill>
                  <a:srgbClr val="111111"/>
                </a:solidFill>
                <a:latin typeface="Arial" pitchFamily="34" charset="0"/>
                <a:ea typeface="Arial" pitchFamily="34" charset="-122"/>
                <a:cs typeface="Arial" pitchFamily="34" charset="-120"/>
              </a:rPr>
              <a:t>One action</a:t>
            </a:r>
            <a:endParaRPr lang="en-US" sz="3200" dirty="0"/>
          </a:p>
          <a:p>
            <a:pPr marL="457200" indent="-457200" algn="ctr">
              <a:buFont typeface="Arial" panose="020B0604020202020204" pitchFamily="34" charset="0"/>
              <a:buChar char="•"/>
            </a:pPr>
            <a:r>
              <a:rPr lang="en-US" sz="3200" b="1" dirty="0">
                <a:solidFill>
                  <a:srgbClr val="111111"/>
                </a:solidFill>
                <a:latin typeface="Arial" pitchFamily="34" charset="0"/>
                <a:ea typeface="Arial" pitchFamily="34" charset="-122"/>
                <a:cs typeface="Arial" pitchFamily="34" charset="-120"/>
              </a:rPr>
              <a:t>One person</a:t>
            </a:r>
            <a:endParaRPr lang="en-US" sz="3200" dirty="0"/>
          </a:p>
          <a:p>
            <a:pPr marL="457200" indent="-457200" algn="ctr">
              <a:buFont typeface="Arial" panose="020B0604020202020204" pitchFamily="34" charset="0"/>
              <a:buChar char="•"/>
            </a:pPr>
            <a:r>
              <a:rPr lang="en-US" sz="3200" b="1" dirty="0">
                <a:solidFill>
                  <a:srgbClr val="111111"/>
                </a:solidFill>
                <a:latin typeface="Arial" pitchFamily="34" charset="0"/>
                <a:ea typeface="Arial" pitchFamily="34" charset="-122"/>
                <a:cs typeface="Arial" pitchFamily="34" charset="-120"/>
              </a:rPr>
              <a:t>One follow-up</a:t>
            </a:r>
            <a:endParaRPr lang="en-US" sz="3200" dirty="0"/>
          </a:p>
          <a:p>
            <a:pPr marL="457200" indent="-457200" algn="ctr">
              <a:buFont typeface="Arial" panose="020B0604020202020204" pitchFamily="34" charset="0"/>
              <a:buChar char="•"/>
            </a:pPr>
            <a:r>
              <a:rPr lang="en-US" sz="3200" b="1" dirty="0">
                <a:solidFill>
                  <a:srgbClr val="111111"/>
                </a:solidFill>
                <a:latin typeface="Arial" pitchFamily="34" charset="0"/>
                <a:ea typeface="Arial" pitchFamily="34" charset="-122"/>
                <a:cs typeface="Arial" pitchFamily="34" charset="-120"/>
              </a:rPr>
              <a:t>All message slides can be found at:</a:t>
            </a:r>
            <a:endParaRPr lang="en-US" sz="3200" dirty="0"/>
          </a:p>
          <a:p>
            <a:pPr algn="ctr"/>
            <a:r>
              <a:rPr lang="en-US" sz="3200" b="1" dirty="0">
                <a:solidFill>
                  <a:srgbClr val="111111"/>
                </a:solidFill>
                <a:latin typeface="Arial" pitchFamily="34" charset="0"/>
                <a:ea typeface="Arial" pitchFamily="34" charset="-122"/>
                <a:cs typeface="Arial" pitchFamily="34" charset="-120"/>
              </a:rPr>
              <a:t>reboot.meetgodathome.com</a:t>
            </a:r>
          </a:p>
          <a:p>
            <a:pPr algn="ctr"/>
            <a:r>
              <a:rPr lang="en-US" sz="2400" b="1" dirty="0">
                <a:solidFill>
                  <a:srgbClr val="FF0000"/>
                </a:solidFill>
                <a:latin typeface="Arial" pitchFamily="34" charset="0"/>
                <a:cs typeface="Arial" pitchFamily="34" charset="-120"/>
              </a:rPr>
              <a:t>The Online Deck have hidden extra hidden slides as well</a:t>
            </a:r>
            <a:endParaRPr lang="en-US" sz="2400" dirty="0">
              <a:solidFill>
                <a:srgbClr val="FF0000"/>
              </a:solidFill>
            </a:endParaRPr>
          </a:p>
        </p:txBody>
      </p:sp>
      <p:sp>
        <p:nvSpPr>
          <p:cNvPr id="4" name="Text 2"/>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5" name="Text 3"/>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6" name="Text 4"/>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1</a:t>
            </a:r>
            <a:endParaRPr lang="en-US" sz="800" dirty="0"/>
          </a:p>
        </p:txBody>
      </p:sp>
      <p:pic>
        <p:nvPicPr>
          <p:cNvPr id="7" name="Picture 6">
            <a:extLst>
              <a:ext uri="{FF2B5EF4-FFF2-40B4-BE49-F238E27FC236}">
                <a16:creationId xmlns:a16="http://schemas.microsoft.com/office/drawing/2014/main" id="{8CBFD7BF-0CD3-3F87-7887-8AEA23A771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2370" y="1443166"/>
            <a:ext cx="543259" cy="112920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E6666-B638-CEAF-8295-8CAFE44BC058}"/>
              </a:ext>
            </a:extLst>
          </p:cNvPr>
          <p:cNvSpPr>
            <a:spLocks noGrp="1"/>
          </p:cNvSpPr>
          <p:nvPr>
            <p:ph type="title"/>
          </p:nvPr>
        </p:nvSpPr>
        <p:spPr/>
        <p:txBody>
          <a:bodyPr/>
          <a:lstStyle/>
          <a:p>
            <a:pPr algn="ctr"/>
            <a:r>
              <a:rPr lang="en-AU" dirty="0">
                <a:latin typeface="Arial" panose="020B0604020202020204" pitchFamily="34" charset="0"/>
                <a:cs typeface="Arial" panose="020B0604020202020204" pitchFamily="34" charset="0"/>
              </a:rPr>
              <a:t>We Were All Strangers</a:t>
            </a:r>
          </a:p>
        </p:txBody>
      </p:sp>
      <p:sp>
        <p:nvSpPr>
          <p:cNvPr id="3" name="Content Placeholder 2">
            <a:extLst>
              <a:ext uri="{FF2B5EF4-FFF2-40B4-BE49-F238E27FC236}">
                <a16:creationId xmlns:a16="http://schemas.microsoft.com/office/drawing/2014/main" id="{781874E2-6320-7C4F-90F3-1975A2C8FB38}"/>
              </a:ext>
            </a:extLst>
          </p:cNvPr>
          <p:cNvSpPr>
            <a:spLocks noGrp="1"/>
          </p:cNvSpPr>
          <p:nvPr>
            <p:ph idx="1"/>
          </p:nvPr>
        </p:nvSpPr>
        <p:spPr/>
        <p:txBody>
          <a:bodyPr>
            <a:normAutofit lnSpcReduction="10000"/>
          </a:bodyPr>
          <a:lstStyle/>
          <a:p>
            <a:r>
              <a:rPr lang="en-AU" b="1" baseline="30000" dirty="0">
                <a:latin typeface="Arial" panose="020B0604020202020204" pitchFamily="34" charset="0"/>
                <a:cs typeface="Arial" panose="020B0604020202020204" pitchFamily="34" charset="0"/>
              </a:rPr>
              <a:t>12 </a:t>
            </a:r>
            <a:r>
              <a:rPr lang="en-AU" dirty="0">
                <a:latin typeface="Arial" panose="020B0604020202020204" pitchFamily="34" charset="0"/>
                <a:cs typeface="Arial" panose="020B0604020202020204" pitchFamily="34" charset="0"/>
              </a:rPr>
              <a:t>remember that you were at that time separated from Christ, alienated from the commonwealth of Israel and strangers to the covenants of promise, having no hope and without God in the world. </a:t>
            </a:r>
            <a:r>
              <a:rPr lang="en-AU" b="1" baseline="30000" dirty="0">
                <a:latin typeface="Arial" panose="020B0604020202020204" pitchFamily="34" charset="0"/>
                <a:cs typeface="Arial" panose="020B0604020202020204" pitchFamily="34" charset="0"/>
              </a:rPr>
              <a:t>13 </a:t>
            </a:r>
            <a:r>
              <a:rPr lang="en-AU" dirty="0">
                <a:latin typeface="Arial" panose="020B0604020202020204" pitchFamily="34" charset="0"/>
                <a:cs typeface="Arial" panose="020B0604020202020204" pitchFamily="34" charset="0"/>
              </a:rPr>
              <a:t>But now in Christ Jesus you who once were far off have been brought near by the blood of Christ. </a:t>
            </a:r>
            <a:r>
              <a:rPr lang="en-AU" b="1" baseline="30000" dirty="0">
                <a:latin typeface="Arial" panose="020B0604020202020204" pitchFamily="34" charset="0"/>
                <a:cs typeface="Arial" panose="020B0604020202020204" pitchFamily="34" charset="0"/>
              </a:rPr>
              <a:t>14 </a:t>
            </a:r>
            <a:r>
              <a:rPr lang="en-AU" dirty="0">
                <a:latin typeface="Arial" panose="020B0604020202020204" pitchFamily="34" charset="0"/>
                <a:cs typeface="Arial" panose="020B0604020202020204" pitchFamily="34" charset="0"/>
              </a:rPr>
              <a:t>For he himself is our peace, who has made us both one and has broken down in his flesh the dividing wall of hostility. (Eph 2:12-14)</a:t>
            </a:r>
          </a:p>
        </p:txBody>
      </p:sp>
    </p:spTree>
    <p:extLst>
      <p:ext uri="{BB962C8B-B14F-4D97-AF65-F5344CB8AC3E}">
        <p14:creationId xmlns:p14="http://schemas.microsoft.com/office/powerpoint/2010/main" val="34751268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18</a:t>
            </a:r>
            <a:endParaRPr lang="en-US" sz="800" dirty="0"/>
          </a:p>
        </p:txBody>
      </p:sp>
      <p:sp>
        <p:nvSpPr>
          <p:cNvPr id="5" name="Text 3"/>
          <p:cNvSpPr/>
          <p:nvPr/>
        </p:nvSpPr>
        <p:spPr>
          <a:xfrm>
            <a:off x="2154936" y="145050"/>
            <a:ext cx="7882128" cy="777240"/>
          </a:xfrm>
          <a:prstGeom prst="rect">
            <a:avLst/>
          </a:prstGeom>
          <a:noFill/>
          <a:ln/>
        </p:spPr>
        <p:txBody>
          <a:bodyPr wrap="square" lIns="381" tIns="381" rIns="381" bIns="381" rtlCol="0" anchor="ctr">
            <a:normAutofit/>
          </a:bodyPr>
          <a:lstStyle/>
          <a:p>
            <a:pPr algn="ctr"/>
            <a:r>
              <a:rPr lang="en-US" sz="3600" b="1" dirty="0">
                <a:solidFill>
                  <a:srgbClr val="111111"/>
                </a:solidFill>
                <a:latin typeface="Arial" pitchFamily="34" charset="0"/>
                <a:ea typeface="Arial" pitchFamily="34" charset="-122"/>
                <a:cs typeface="Arial" pitchFamily="34" charset="-120"/>
              </a:rPr>
              <a:t>The Gospel</a:t>
            </a:r>
            <a:endParaRPr lang="en-US" sz="3600" dirty="0"/>
          </a:p>
        </p:txBody>
      </p:sp>
      <p:sp>
        <p:nvSpPr>
          <p:cNvPr id="6" name="Text 4"/>
          <p:cNvSpPr/>
          <p:nvPr/>
        </p:nvSpPr>
        <p:spPr>
          <a:xfrm>
            <a:off x="924910" y="1325880"/>
            <a:ext cx="9921766" cy="4800600"/>
          </a:xfrm>
          <a:prstGeom prst="rect">
            <a:avLst/>
          </a:prstGeom>
          <a:noFill/>
          <a:ln/>
        </p:spPr>
        <p:txBody>
          <a:bodyPr wrap="square" lIns="635" tIns="635" rIns="635" bIns="635" rtlCol="0" anchor="t">
            <a:noAutofit/>
          </a:bodyPr>
          <a:lstStyle/>
          <a:p>
            <a:r>
              <a:rPr lang="en-US" sz="3200" dirty="0">
                <a:solidFill>
                  <a:srgbClr val="111111"/>
                </a:solidFill>
                <a:latin typeface="Arial" panose="020B0604020202020204" pitchFamily="34" charset="0"/>
                <a:ea typeface="Arial" pitchFamily="34" charset="-122"/>
                <a:cs typeface="Arial" panose="020B0604020202020204" pitchFamily="34" charset="0"/>
              </a:rPr>
              <a:t>We were not naturally insiders.</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We were strangers.</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We were far off.</a:t>
            </a:r>
          </a:p>
          <a:p>
            <a:r>
              <a:rPr lang="en-US" sz="3200" dirty="0">
                <a:solidFill>
                  <a:srgbClr val="111111"/>
                </a:solidFill>
                <a:latin typeface="Arial" panose="020B0604020202020204" pitchFamily="34" charset="0"/>
                <a:ea typeface="Arial" pitchFamily="34" charset="-122"/>
                <a:cs typeface="Arial" panose="020B0604020202020204" pitchFamily="34" charset="0"/>
              </a:rPr>
              <a:t>God reached out to us.</a:t>
            </a:r>
          </a:p>
          <a:p>
            <a:r>
              <a:rPr lang="en-US" sz="3200" dirty="0">
                <a:solidFill>
                  <a:srgbClr val="111111"/>
                </a:solidFill>
                <a:latin typeface="Arial" panose="020B0604020202020204" pitchFamily="34" charset="0"/>
                <a:ea typeface="Arial" pitchFamily="34" charset="-122"/>
                <a:cs typeface="Arial" panose="020B0604020202020204" pitchFamily="34" charset="0"/>
              </a:rPr>
              <a:t>But through Christ’s sacrifice, God brought us near.</a:t>
            </a:r>
            <a:endParaRPr lang="en-US" sz="3200" dirty="0">
              <a:latin typeface="Arial" panose="020B0604020202020204" pitchFamily="34" charset="0"/>
              <a:cs typeface="Arial" panose="020B0604020202020204" pitchFamily="34" charset="0"/>
            </a:endParaRPr>
          </a:p>
          <a:p>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The Gospel is God making room for sinners (</a:t>
            </a:r>
            <a:r>
              <a:rPr lang="en-US" sz="3200" b="1" dirty="0">
                <a:solidFill>
                  <a:srgbClr val="111111"/>
                </a:solidFill>
                <a:latin typeface="Arial" panose="020B0604020202020204" pitchFamily="34" charset="0"/>
                <a:ea typeface="Arial" pitchFamily="34" charset="-122"/>
                <a:cs typeface="Arial" panose="020B0604020202020204" pitchFamily="34" charset="0"/>
              </a:rPr>
              <a:t>us</a:t>
            </a:r>
            <a:r>
              <a:rPr lang="en-US" sz="3200" dirty="0">
                <a:solidFill>
                  <a:srgbClr val="111111"/>
                </a:solidFill>
                <a:latin typeface="Arial" panose="020B0604020202020204" pitchFamily="34" charset="0"/>
                <a:ea typeface="Arial" pitchFamily="34" charset="-122"/>
                <a:cs typeface="Arial" panose="020B0604020202020204" pitchFamily="34" charset="0"/>
              </a:rPr>
              <a:t>).</a:t>
            </a:r>
            <a:endParaRPr lang="en-US" sz="320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C5B3C90D-C10D-1DF3-72F6-6D96EE03C2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42823" y="189779"/>
            <a:ext cx="543259" cy="112920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FA3D12-372C-21AC-39C8-D5FAC5CF93F3}"/>
              </a:ext>
            </a:extLst>
          </p:cNvPr>
          <p:cNvSpPr>
            <a:spLocks noGrp="1"/>
          </p:cNvSpPr>
          <p:nvPr>
            <p:ph idx="1"/>
          </p:nvPr>
        </p:nvSpPr>
        <p:spPr>
          <a:xfrm>
            <a:off x="838200" y="966952"/>
            <a:ext cx="10515600" cy="5210011"/>
          </a:xfrm>
        </p:spPr>
        <p:txBody>
          <a:bodyPr/>
          <a:lstStyle/>
          <a:p>
            <a:r>
              <a:rPr lang="en-AU" b="1" i="1" baseline="30000" dirty="0">
                <a:latin typeface="Arial" panose="020B0604020202020204" pitchFamily="34" charset="0"/>
                <a:cs typeface="Arial" panose="020B0604020202020204" pitchFamily="34" charset="0"/>
              </a:rPr>
              <a:t>23 </a:t>
            </a:r>
            <a:r>
              <a:rPr lang="en-AU" i="1" dirty="0">
                <a:latin typeface="Arial" panose="020B0604020202020204" pitchFamily="34" charset="0"/>
                <a:cs typeface="Arial" panose="020B0604020202020204" pitchFamily="34" charset="0"/>
              </a:rPr>
              <a:t>For the wages of sin is death, but the free gift of God is eternal life in Christ Jesus our Lord. (Rom 6:23)</a:t>
            </a:r>
          </a:p>
          <a:p>
            <a:r>
              <a:rPr lang="en-AU" dirty="0">
                <a:latin typeface="Arial" panose="020B0604020202020204" pitchFamily="34" charset="0"/>
                <a:cs typeface="Arial" panose="020B0604020202020204" pitchFamily="34" charset="0"/>
              </a:rPr>
              <a:t>The Cross opens the door!</a:t>
            </a:r>
          </a:p>
          <a:p>
            <a:r>
              <a:rPr lang="en-AU" dirty="0">
                <a:latin typeface="Arial" panose="020B0604020202020204" pitchFamily="34" charset="0"/>
                <a:cs typeface="Arial" panose="020B0604020202020204" pitchFamily="34" charset="0"/>
              </a:rPr>
              <a:t>(All you have to do is ask for it!  See me or someone afterwards if you want the free gift of forgiveness and eternal life)</a:t>
            </a:r>
          </a:p>
        </p:txBody>
      </p:sp>
      <p:pic>
        <p:nvPicPr>
          <p:cNvPr id="4" name="Picture 3">
            <a:extLst>
              <a:ext uri="{FF2B5EF4-FFF2-40B4-BE49-F238E27FC236}">
                <a16:creationId xmlns:a16="http://schemas.microsoft.com/office/drawing/2014/main" id="{E783C506-9176-15C0-3383-3D295C6699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29115" y="5047761"/>
            <a:ext cx="543259" cy="1129202"/>
          </a:xfrm>
          <a:prstGeom prst="rect">
            <a:avLst/>
          </a:prstGeom>
        </p:spPr>
      </p:pic>
    </p:spTree>
    <p:extLst>
      <p:ext uri="{BB962C8B-B14F-4D97-AF65-F5344CB8AC3E}">
        <p14:creationId xmlns:p14="http://schemas.microsoft.com/office/powerpoint/2010/main" val="3375960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19</a:t>
            </a:r>
            <a:endParaRPr lang="en-US" sz="800" dirty="0"/>
          </a:p>
        </p:txBody>
      </p:sp>
      <p:sp>
        <p:nvSpPr>
          <p:cNvPr id="5" name="Text 3"/>
          <p:cNvSpPr/>
          <p:nvPr/>
        </p:nvSpPr>
        <p:spPr>
          <a:xfrm>
            <a:off x="2154936" y="365760"/>
            <a:ext cx="7882128" cy="777240"/>
          </a:xfrm>
          <a:prstGeom prst="rect">
            <a:avLst/>
          </a:prstGeom>
          <a:noFill/>
          <a:ln/>
        </p:spPr>
        <p:txBody>
          <a:bodyPr wrap="square" lIns="381" tIns="381" rIns="381" bIns="381" rtlCol="0" anchor="ctr">
            <a:normAutofit/>
          </a:bodyPr>
          <a:lstStyle/>
          <a:p>
            <a:pPr algn="ctr"/>
            <a:r>
              <a:rPr lang="en-US" sz="3600" b="1" dirty="0">
                <a:solidFill>
                  <a:srgbClr val="111111"/>
                </a:solidFill>
                <a:latin typeface="Arial" pitchFamily="34" charset="0"/>
                <a:ea typeface="Arial" pitchFamily="34" charset="-122"/>
                <a:cs typeface="Arial" pitchFamily="34" charset="-120"/>
              </a:rPr>
              <a:t>Romans 15:7</a:t>
            </a:r>
            <a:endParaRPr lang="en-US" sz="3600" dirty="0"/>
          </a:p>
        </p:txBody>
      </p:sp>
      <p:sp>
        <p:nvSpPr>
          <p:cNvPr id="6" name="Text 4"/>
          <p:cNvSpPr/>
          <p:nvPr/>
        </p:nvSpPr>
        <p:spPr>
          <a:xfrm>
            <a:off x="2154936" y="1325880"/>
            <a:ext cx="7882128" cy="4800600"/>
          </a:xfrm>
          <a:prstGeom prst="rect">
            <a:avLst/>
          </a:prstGeom>
          <a:noFill/>
          <a:ln/>
        </p:spPr>
        <p:txBody>
          <a:bodyPr wrap="square" lIns="635" tIns="635" rIns="635" bIns="635" rtlCol="0" anchor="t">
            <a:normAutofit/>
          </a:bodyPr>
          <a:lstStyle/>
          <a:p>
            <a:r>
              <a:rPr lang="en-US" sz="3200" dirty="0">
                <a:solidFill>
                  <a:srgbClr val="111111"/>
                </a:solidFill>
                <a:latin typeface="Arial" pitchFamily="34" charset="0"/>
                <a:ea typeface="Arial" pitchFamily="34" charset="-122"/>
                <a:cs typeface="Arial" pitchFamily="34" charset="-120"/>
              </a:rPr>
              <a:t>“Therefore, welcome one another</a:t>
            </a:r>
            <a:endParaRPr lang="en-US" sz="3200" dirty="0"/>
          </a:p>
          <a:p>
            <a:r>
              <a:rPr lang="en-US" sz="3200" dirty="0">
                <a:solidFill>
                  <a:srgbClr val="111111"/>
                </a:solidFill>
                <a:latin typeface="Arial" pitchFamily="34" charset="0"/>
                <a:ea typeface="Arial" pitchFamily="34" charset="-122"/>
                <a:cs typeface="Arial" pitchFamily="34" charset="-120"/>
              </a:rPr>
              <a:t>as Christ has welcomed you,</a:t>
            </a:r>
            <a:endParaRPr lang="en-US" sz="3200" dirty="0"/>
          </a:p>
          <a:p>
            <a:r>
              <a:rPr lang="en-US" sz="3200" dirty="0">
                <a:solidFill>
                  <a:srgbClr val="111111"/>
                </a:solidFill>
                <a:latin typeface="Arial" pitchFamily="34" charset="0"/>
                <a:ea typeface="Arial" pitchFamily="34" charset="-122"/>
                <a:cs typeface="Arial" pitchFamily="34" charset="-120"/>
              </a:rPr>
              <a:t>for the glory of God.”</a:t>
            </a:r>
            <a:endParaRPr lang="en-US" sz="3200" dirty="0"/>
          </a:p>
          <a:p>
            <a:endParaRPr lang="en-US" sz="3200" dirty="0"/>
          </a:p>
          <a:p>
            <a:r>
              <a:rPr lang="en-US" sz="3200" dirty="0">
                <a:solidFill>
                  <a:srgbClr val="111111"/>
                </a:solidFill>
                <a:latin typeface="Arial" pitchFamily="34" charset="0"/>
                <a:ea typeface="Arial" pitchFamily="34" charset="-122"/>
                <a:cs typeface="Arial" pitchFamily="34" charset="-120"/>
              </a:rPr>
              <a:t>Christian hospitality is not just kindness.</a:t>
            </a:r>
            <a:endParaRPr lang="en-US" sz="3200" dirty="0"/>
          </a:p>
          <a:p>
            <a:endParaRPr lang="en-US" sz="3200" dirty="0"/>
          </a:p>
          <a:p>
            <a:r>
              <a:rPr lang="en-US" sz="3200" dirty="0">
                <a:solidFill>
                  <a:srgbClr val="111111"/>
                </a:solidFill>
                <a:latin typeface="Arial" pitchFamily="34" charset="0"/>
                <a:ea typeface="Arial" pitchFamily="34" charset="-122"/>
                <a:cs typeface="Arial" pitchFamily="34" charset="-120"/>
              </a:rPr>
              <a:t>It is a picture of the Gospel.</a:t>
            </a: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20</a:t>
            </a:r>
            <a:endParaRPr lang="en-US" sz="800" dirty="0"/>
          </a:p>
        </p:txBody>
      </p:sp>
      <p:sp>
        <p:nvSpPr>
          <p:cNvPr id="5" name="Text 3"/>
          <p:cNvSpPr/>
          <p:nvPr/>
        </p:nvSpPr>
        <p:spPr>
          <a:xfrm>
            <a:off x="2154936" y="365760"/>
            <a:ext cx="7882128" cy="777240"/>
          </a:xfrm>
          <a:prstGeom prst="rect">
            <a:avLst/>
          </a:prstGeom>
          <a:noFill/>
          <a:ln/>
        </p:spPr>
        <p:txBody>
          <a:bodyPr wrap="square" lIns="381" tIns="381" rIns="381" bIns="381" rtlCol="0" anchor="ctr">
            <a:normAutofit/>
          </a:bodyPr>
          <a:lstStyle/>
          <a:p>
            <a:pPr algn="ctr"/>
            <a:r>
              <a:rPr lang="en-US" sz="3600" b="1" dirty="0">
                <a:solidFill>
                  <a:srgbClr val="111111"/>
                </a:solidFill>
                <a:latin typeface="Arial" pitchFamily="34" charset="0"/>
                <a:ea typeface="Arial" pitchFamily="34" charset="-122"/>
                <a:cs typeface="Arial" pitchFamily="34" charset="-120"/>
              </a:rPr>
              <a:t>Do I Have the Gift?</a:t>
            </a:r>
            <a:endParaRPr lang="en-US" sz="3600" dirty="0"/>
          </a:p>
        </p:txBody>
      </p:sp>
      <p:sp>
        <p:nvSpPr>
          <p:cNvPr id="6" name="Text 4"/>
          <p:cNvSpPr/>
          <p:nvPr/>
        </p:nvSpPr>
        <p:spPr>
          <a:xfrm>
            <a:off x="672662" y="1325880"/>
            <a:ext cx="10468304" cy="4800600"/>
          </a:xfrm>
          <a:prstGeom prst="rect">
            <a:avLst/>
          </a:prstGeom>
          <a:noFill/>
          <a:ln/>
        </p:spPr>
        <p:txBody>
          <a:bodyPr wrap="square" lIns="635" tIns="635" rIns="635" bIns="635" rtlCol="0" anchor="t">
            <a:noAutofit/>
          </a:bodyPr>
          <a:lstStyle/>
          <a:p>
            <a:r>
              <a:rPr lang="en-US" sz="3200" dirty="0">
                <a:solidFill>
                  <a:srgbClr val="111111"/>
                </a:solidFill>
                <a:latin typeface="Arial" panose="020B0604020202020204" pitchFamily="34" charset="0"/>
                <a:ea typeface="Arial" pitchFamily="34" charset="-122"/>
                <a:cs typeface="Arial" panose="020B0604020202020204" pitchFamily="34" charset="0"/>
              </a:rPr>
              <a:t>Hospitality is a command for everyone! But…</a:t>
            </a:r>
            <a:endParaRPr lang="en-US" sz="3200" dirty="0">
              <a:latin typeface="Arial" panose="020B0604020202020204" pitchFamily="34" charset="0"/>
              <a:cs typeface="Arial" panose="020B0604020202020204" pitchFamily="34" charset="0"/>
            </a:endParaRPr>
          </a:p>
          <a:p>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There is also a special gift for </a:t>
            </a:r>
            <a:r>
              <a:rPr lang="en-US" sz="3200" b="1" dirty="0">
                <a:solidFill>
                  <a:srgbClr val="111111"/>
                </a:solidFill>
                <a:latin typeface="Arial" panose="020B0604020202020204" pitchFamily="34" charset="0"/>
                <a:ea typeface="Arial" pitchFamily="34" charset="-122"/>
                <a:cs typeface="Arial" panose="020B0604020202020204" pitchFamily="34" charset="0"/>
              </a:rPr>
              <a:t>some</a:t>
            </a:r>
            <a:r>
              <a:rPr lang="en-US" sz="3200" dirty="0">
                <a:solidFill>
                  <a:srgbClr val="111111"/>
                </a:solidFill>
                <a:latin typeface="Arial" panose="020B0604020202020204" pitchFamily="34" charset="0"/>
                <a:ea typeface="Arial" pitchFamily="34" charset="-122"/>
                <a:cs typeface="Arial" panose="020B0604020202020204" pitchFamily="34" charset="0"/>
              </a:rPr>
              <a:t>.</a:t>
            </a:r>
            <a:endParaRPr lang="en-US" sz="3200" dirty="0">
              <a:latin typeface="Arial" panose="020B0604020202020204" pitchFamily="34" charset="0"/>
              <a:cs typeface="Arial" panose="020B0604020202020204" pitchFamily="34" charset="0"/>
            </a:endParaRPr>
          </a:p>
          <a:p>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A person with the gift often naturally says:</a:t>
            </a:r>
            <a:endParaRPr lang="en-US" sz="3200" dirty="0">
              <a:latin typeface="Arial" panose="020B0604020202020204" pitchFamily="34" charset="0"/>
              <a:cs typeface="Arial" panose="020B0604020202020204" pitchFamily="34" charset="0"/>
            </a:endParaRPr>
          </a:p>
          <a:p>
            <a:endParaRPr lang="en-US" sz="3200" dirty="0">
              <a:latin typeface="Arial" panose="020B0604020202020204" pitchFamily="34" charset="0"/>
              <a:cs typeface="Arial" panose="020B0604020202020204" pitchFamily="34" charset="0"/>
            </a:endParaRPr>
          </a:p>
          <a:p>
            <a:pPr lvl="1"/>
            <a:r>
              <a:rPr lang="en-US" sz="3200" dirty="0">
                <a:solidFill>
                  <a:srgbClr val="111111"/>
                </a:solidFill>
                <a:latin typeface="Arial" panose="020B0604020202020204" pitchFamily="34" charset="0"/>
                <a:ea typeface="Arial" pitchFamily="34" charset="-122"/>
                <a:cs typeface="Arial" panose="020B0604020202020204" pitchFamily="34" charset="0"/>
              </a:rPr>
              <a:t>“Come over.”</a:t>
            </a:r>
            <a:endParaRPr lang="en-US" sz="3200" dirty="0">
              <a:latin typeface="Arial" panose="020B0604020202020204" pitchFamily="34" charset="0"/>
              <a:cs typeface="Arial" panose="020B0604020202020204" pitchFamily="34" charset="0"/>
            </a:endParaRPr>
          </a:p>
          <a:p>
            <a:pPr lvl="1"/>
            <a:r>
              <a:rPr lang="en-US" sz="3200" dirty="0">
                <a:solidFill>
                  <a:srgbClr val="111111"/>
                </a:solidFill>
                <a:latin typeface="Arial" panose="020B0604020202020204" pitchFamily="34" charset="0"/>
                <a:ea typeface="Arial" pitchFamily="34" charset="-122"/>
                <a:cs typeface="Arial" panose="020B0604020202020204" pitchFamily="34" charset="0"/>
              </a:rPr>
              <a:t>“Let’s make room for one more.”</a:t>
            </a:r>
            <a:endParaRPr lang="en-US" sz="3200" dirty="0">
              <a:latin typeface="Arial" panose="020B0604020202020204" pitchFamily="34" charset="0"/>
              <a:cs typeface="Arial" panose="020B0604020202020204" pitchFamily="34" charset="0"/>
            </a:endParaRPr>
          </a:p>
          <a:p>
            <a:pPr lvl="1"/>
            <a:r>
              <a:rPr lang="en-US" sz="3200" dirty="0">
                <a:solidFill>
                  <a:srgbClr val="111111"/>
                </a:solidFill>
                <a:latin typeface="Arial" panose="020B0604020202020204" pitchFamily="34" charset="0"/>
                <a:ea typeface="Arial" pitchFamily="34" charset="-122"/>
                <a:cs typeface="Arial" panose="020B0604020202020204" pitchFamily="34" charset="0"/>
              </a:rPr>
              <a:t>“Nobody should sit alone.”</a:t>
            </a:r>
            <a:endParaRPr lang="en-US" sz="3200" dirty="0">
              <a:latin typeface="Arial" panose="020B0604020202020204" pitchFamily="34" charset="0"/>
              <a:cs typeface="Arial" panose="020B0604020202020204" pitchFamily="34" charset="0"/>
            </a:endParaRPr>
          </a:p>
          <a:p>
            <a:pPr lvl="1"/>
            <a:r>
              <a:rPr lang="en-US" sz="3200" dirty="0">
                <a:solidFill>
                  <a:srgbClr val="111111"/>
                </a:solidFill>
                <a:latin typeface="Arial" panose="020B0604020202020204" pitchFamily="34" charset="0"/>
                <a:ea typeface="Arial" pitchFamily="34" charset="-122"/>
                <a:cs typeface="Arial" panose="020B0604020202020204" pitchFamily="34" charset="0"/>
              </a:rPr>
              <a:t>“Can we help them settle in?”</a:t>
            </a:r>
            <a:endParaRPr lang="en-US" sz="32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6" end="6"/>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7" end="7"/>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xEl>
                                              <p:pRg st="8" end="8"/>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21</a:t>
            </a:r>
            <a:endParaRPr lang="en-US" sz="800" dirty="0"/>
          </a:p>
        </p:txBody>
      </p:sp>
      <p:sp>
        <p:nvSpPr>
          <p:cNvPr id="5" name="Text 3"/>
          <p:cNvSpPr/>
          <p:nvPr/>
        </p:nvSpPr>
        <p:spPr>
          <a:xfrm>
            <a:off x="2154936" y="365760"/>
            <a:ext cx="7882128" cy="777240"/>
          </a:xfrm>
          <a:prstGeom prst="rect">
            <a:avLst/>
          </a:prstGeom>
          <a:noFill/>
          <a:ln/>
        </p:spPr>
        <p:txBody>
          <a:bodyPr wrap="square" lIns="381" tIns="381" rIns="381" bIns="381" rtlCol="0" anchor="ctr">
            <a:normAutofit/>
          </a:bodyPr>
          <a:lstStyle/>
          <a:p>
            <a:pPr algn="ctr"/>
            <a:r>
              <a:rPr lang="en-US" sz="3600" b="1" dirty="0">
                <a:solidFill>
                  <a:srgbClr val="111111"/>
                </a:solidFill>
                <a:latin typeface="Arial" pitchFamily="34" charset="0"/>
                <a:ea typeface="Arial" pitchFamily="34" charset="-122"/>
                <a:cs typeface="Arial" pitchFamily="34" charset="-120"/>
              </a:rPr>
              <a:t>Signs of the Gift</a:t>
            </a:r>
            <a:endParaRPr lang="en-US" sz="3600" dirty="0"/>
          </a:p>
        </p:txBody>
      </p:sp>
      <p:sp>
        <p:nvSpPr>
          <p:cNvPr id="6" name="Text 4"/>
          <p:cNvSpPr/>
          <p:nvPr/>
        </p:nvSpPr>
        <p:spPr>
          <a:xfrm>
            <a:off x="1008993" y="1325880"/>
            <a:ext cx="10184524" cy="4800600"/>
          </a:xfrm>
          <a:prstGeom prst="rect">
            <a:avLst/>
          </a:prstGeom>
          <a:noFill/>
          <a:ln/>
        </p:spPr>
        <p:txBody>
          <a:bodyPr wrap="square" lIns="635" tIns="635" rIns="635" bIns="635" rtlCol="0" anchor="t">
            <a:noAutofit/>
          </a:bodyPr>
          <a:lstStyle/>
          <a:p>
            <a:r>
              <a:rPr lang="en-US" sz="3200" dirty="0">
                <a:solidFill>
                  <a:srgbClr val="111111"/>
                </a:solidFill>
                <a:latin typeface="Arial" pitchFamily="34" charset="0"/>
                <a:ea typeface="Arial" pitchFamily="34" charset="-122"/>
                <a:cs typeface="Arial" pitchFamily="34" charset="-120"/>
              </a:rPr>
              <a:t>🏡 You instinctively open your home.</a:t>
            </a:r>
            <a:endParaRPr lang="en-US" sz="3200" dirty="0"/>
          </a:p>
          <a:p>
            <a:endParaRPr lang="en-US" sz="3200" dirty="0"/>
          </a:p>
          <a:p>
            <a:r>
              <a:rPr lang="en-US" sz="3200" dirty="0">
                <a:solidFill>
                  <a:srgbClr val="111111"/>
                </a:solidFill>
                <a:latin typeface="Arial" pitchFamily="34" charset="0"/>
                <a:ea typeface="Arial" pitchFamily="34" charset="-122"/>
                <a:cs typeface="Arial" pitchFamily="34" charset="-120"/>
              </a:rPr>
              <a:t>🍽 You enjoy gathering people.</a:t>
            </a:r>
            <a:endParaRPr lang="en-US" sz="3200" dirty="0"/>
          </a:p>
          <a:p>
            <a:endParaRPr lang="en-US" sz="3200" dirty="0"/>
          </a:p>
          <a:p>
            <a:r>
              <a:rPr lang="en-US" sz="3200" dirty="0">
                <a:solidFill>
                  <a:srgbClr val="111111"/>
                </a:solidFill>
                <a:latin typeface="Arial" pitchFamily="34" charset="0"/>
                <a:ea typeface="Arial" pitchFamily="34" charset="-122"/>
                <a:cs typeface="Arial" pitchFamily="34" charset="-120"/>
              </a:rPr>
              <a:t>👋 You notice newcomers.</a:t>
            </a:r>
            <a:endParaRPr lang="en-US" sz="3200" dirty="0"/>
          </a:p>
          <a:p>
            <a:endParaRPr lang="en-US" sz="3200" dirty="0"/>
          </a:p>
          <a:p>
            <a:r>
              <a:rPr lang="en-US" sz="3200" dirty="0">
                <a:solidFill>
                  <a:srgbClr val="111111"/>
                </a:solidFill>
                <a:latin typeface="Arial" pitchFamily="34" charset="0"/>
                <a:ea typeface="Arial" pitchFamily="34" charset="-122"/>
                <a:cs typeface="Arial" pitchFamily="34" charset="-120"/>
              </a:rPr>
              <a:t>🤝 You help strangers feel like family.</a:t>
            </a:r>
            <a:endParaRPr lang="en-US" sz="3200" dirty="0"/>
          </a:p>
          <a:p>
            <a:endParaRPr lang="en-US" sz="3200" dirty="0"/>
          </a:p>
          <a:p>
            <a:r>
              <a:rPr lang="en-US" sz="3200" dirty="0">
                <a:solidFill>
                  <a:srgbClr val="111111"/>
                </a:solidFill>
                <a:latin typeface="Arial" pitchFamily="34" charset="0"/>
                <a:ea typeface="Arial" pitchFamily="34" charset="-122"/>
                <a:cs typeface="Arial" pitchFamily="34" charset="-120"/>
              </a:rPr>
              <a:t>😊 You often become relational glue in the church.</a:t>
            </a: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22</a:t>
            </a:r>
            <a:endParaRPr lang="en-US" sz="800" dirty="0"/>
          </a:p>
        </p:txBody>
      </p:sp>
      <p:sp>
        <p:nvSpPr>
          <p:cNvPr id="5" name="Text 3"/>
          <p:cNvSpPr/>
          <p:nvPr/>
        </p:nvSpPr>
        <p:spPr>
          <a:xfrm>
            <a:off x="2154936" y="365760"/>
            <a:ext cx="7882128" cy="777240"/>
          </a:xfrm>
          <a:prstGeom prst="rect">
            <a:avLst/>
          </a:prstGeom>
          <a:noFill/>
          <a:ln/>
        </p:spPr>
        <p:txBody>
          <a:bodyPr wrap="square" lIns="381" tIns="381" rIns="381" bIns="381" rtlCol="0" anchor="ctr">
            <a:normAutofit/>
          </a:bodyPr>
          <a:lstStyle/>
          <a:p>
            <a:pPr algn="ctr"/>
            <a:r>
              <a:rPr lang="en-US" sz="3600" b="1" dirty="0">
                <a:solidFill>
                  <a:srgbClr val="111111"/>
                </a:solidFill>
                <a:latin typeface="Arial" pitchFamily="34" charset="0"/>
                <a:ea typeface="Arial" pitchFamily="34" charset="-122"/>
                <a:cs typeface="Arial" pitchFamily="34" charset="-120"/>
              </a:rPr>
              <a:t>The Gift Is Not...</a:t>
            </a:r>
            <a:endParaRPr lang="en-US" sz="3600" dirty="0"/>
          </a:p>
        </p:txBody>
      </p:sp>
      <p:sp>
        <p:nvSpPr>
          <p:cNvPr id="6" name="Text 4"/>
          <p:cNvSpPr/>
          <p:nvPr/>
        </p:nvSpPr>
        <p:spPr>
          <a:xfrm>
            <a:off x="2154936" y="1325880"/>
            <a:ext cx="7882128" cy="4800600"/>
          </a:xfrm>
          <a:prstGeom prst="rect">
            <a:avLst/>
          </a:prstGeom>
          <a:noFill/>
          <a:ln/>
        </p:spPr>
        <p:txBody>
          <a:bodyPr wrap="square" lIns="635" tIns="635" rIns="635" bIns="635" rtlCol="0" anchor="t">
            <a:normAutofit lnSpcReduction="10000"/>
          </a:bodyPr>
          <a:lstStyle/>
          <a:p>
            <a:endParaRPr lang="en-US" sz="3200" dirty="0"/>
          </a:p>
          <a:p>
            <a:r>
              <a:rPr lang="en-US" sz="3200" dirty="0">
                <a:solidFill>
                  <a:srgbClr val="111111"/>
                </a:solidFill>
                <a:latin typeface="Arial" pitchFamily="34" charset="0"/>
                <a:ea typeface="Arial" pitchFamily="34" charset="-122"/>
                <a:cs typeface="Arial" pitchFamily="34" charset="-120"/>
              </a:rPr>
              <a:t>A perfect house.</a:t>
            </a:r>
            <a:endParaRPr lang="en-US" sz="3200" dirty="0"/>
          </a:p>
          <a:p>
            <a:endParaRPr lang="en-US" sz="3200" dirty="0"/>
          </a:p>
          <a:p>
            <a:r>
              <a:rPr lang="en-US" sz="3200" dirty="0">
                <a:solidFill>
                  <a:srgbClr val="111111"/>
                </a:solidFill>
                <a:latin typeface="Arial" pitchFamily="34" charset="0"/>
                <a:ea typeface="Arial" pitchFamily="34" charset="-122"/>
                <a:cs typeface="Arial" pitchFamily="34" charset="-120"/>
              </a:rPr>
              <a:t>Gourmet cooking.</a:t>
            </a:r>
            <a:endParaRPr lang="en-US" sz="3200" dirty="0"/>
          </a:p>
          <a:p>
            <a:endParaRPr lang="en-US" sz="3200" dirty="0"/>
          </a:p>
          <a:p>
            <a:r>
              <a:rPr lang="en-US" sz="3200" dirty="0">
                <a:solidFill>
                  <a:srgbClr val="111111"/>
                </a:solidFill>
                <a:latin typeface="Arial" pitchFamily="34" charset="0"/>
                <a:ea typeface="Arial" pitchFamily="34" charset="-122"/>
                <a:cs typeface="Arial" pitchFamily="34" charset="-120"/>
              </a:rPr>
              <a:t>A big dining room.</a:t>
            </a:r>
            <a:endParaRPr lang="en-US" sz="3200" dirty="0"/>
          </a:p>
          <a:p>
            <a:endParaRPr lang="en-US" sz="3200" dirty="0"/>
          </a:p>
          <a:p>
            <a:r>
              <a:rPr lang="en-US" sz="3200" dirty="0">
                <a:solidFill>
                  <a:srgbClr val="111111"/>
                </a:solidFill>
                <a:latin typeface="Arial" pitchFamily="34" charset="0"/>
                <a:ea typeface="Arial" pitchFamily="34" charset="-122"/>
                <a:cs typeface="Arial" pitchFamily="34" charset="-120"/>
              </a:rPr>
              <a:t>Being an extrovert.</a:t>
            </a:r>
            <a:endParaRPr lang="en-US" sz="3200" dirty="0"/>
          </a:p>
          <a:p>
            <a:endParaRPr lang="en-US" sz="3200" dirty="0"/>
          </a:p>
          <a:p>
            <a:r>
              <a:rPr lang="en-US" sz="3200" dirty="0">
                <a:solidFill>
                  <a:srgbClr val="111111"/>
                </a:solidFill>
                <a:latin typeface="Arial" pitchFamily="34" charset="0"/>
                <a:ea typeface="Arial" pitchFamily="34" charset="-122"/>
                <a:cs typeface="Arial" pitchFamily="34" charset="-120"/>
              </a:rPr>
              <a:t>The gift is making people feel wanted.</a:t>
            </a: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23</a:t>
            </a:r>
            <a:endParaRPr lang="en-US" sz="800" dirty="0"/>
          </a:p>
        </p:txBody>
      </p:sp>
      <p:sp>
        <p:nvSpPr>
          <p:cNvPr id="5" name="Text 3"/>
          <p:cNvSpPr/>
          <p:nvPr/>
        </p:nvSpPr>
        <p:spPr>
          <a:xfrm>
            <a:off x="2154936" y="81990"/>
            <a:ext cx="7882128" cy="777240"/>
          </a:xfrm>
          <a:prstGeom prst="rect">
            <a:avLst/>
          </a:prstGeom>
          <a:noFill/>
          <a:ln/>
        </p:spPr>
        <p:txBody>
          <a:bodyPr wrap="square" lIns="381" tIns="381" rIns="381" bIns="381" rtlCol="0" anchor="ctr">
            <a:normAutofit/>
          </a:bodyPr>
          <a:lstStyle/>
          <a:p>
            <a:pPr algn="ctr"/>
            <a:r>
              <a:rPr lang="en-US" sz="3600" b="1" dirty="0">
                <a:solidFill>
                  <a:srgbClr val="111111"/>
                </a:solidFill>
                <a:latin typeface="Arial" pitchFamily="34" charset="0"/>
                <a:ea typeface="Arial" pitchFamily="34" charset="-122"/>
                <a:cs typeface="Arial" pitchFamily="34" charset="-120"/>
              </a:rPr>
              <a:t>How Do I Use the Gift?</a:t>
            </a:r>
            <a:endParaRPr lang="en-US" sz="3600" dirty="0"/>
          </a:p>
        </p:txBody>
      </p:sp>
      <p:sp>
        <p:nvSpPr>
          <p:cNvPr id="6" name="Text 4"/>
          <p:cNvSpPr/>
          <p:nvPr/>
        </p:nvSpPr>
        <p:spPr>
          <a:xfrm>
            <a:off x="1156138" y="1325880"/>
            <a:ext cx="9869214" cy="4800600"/>
          </a:xfrm>
          <a:prstGeom prst="rect">
            <a:avLst/>
          </a:prstGeom>
          <a:noFill/>
          <a:ln/>
        </p:spPr>
        <p:txBody>
          <a:bodyPr wrap="square" lIns="635" tIns="635" rIns="635" bIns="635" rtlCol="0" anchor="t">
            <a:noAutofit/>
          </a:bodyPr>
          <a:lstStyle/>
          <a:p>
            <a:r>
              <a:rPr lang="en-US" sz="3200" dirty="0">
                <a:solidFill>
                  <a:srgbClr val="111111"/>
                </a:solidFill>
                <a:latin typeface="Arial" panose="020B0604020202020204" pitchFamily="34" charset="0"/>
                <a:ea typeface="Arial" pitchFamily="34" charset="-122"/>
                <a:cs typeface="Arial" panose="020B0604020202020204" pitchFamily="34" charset="0"/>
              </a:rPr>
              <a:t>Use it to create places where discipleship can happen.</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Host meals.</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Welcome newcomers.</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Include lonely people.</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Gather neighbours.</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Open a Bible study.</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Support visiting missionaries.</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Care for visitors.</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Make church feel like family!</a:t>
            </a:r>
            <a:endParaRPr lang="en-US" sz="32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24</a:t>
            </a:r>
            <a:endParaRPr lang="en-US" sz="800" dirty="0"/>
          </a:p>
        </p:txBody>
      </p:sp>
      <p:sp>
        <p:nvSpPr>
          <p:cNvPr id="5" name="Text 3"/>
          <p:cNvSpPr/>
          <p:nvPr/>
        </p:nvSpPr>
        <p:spPr>
          <a:xfrm>
            <a:off x="2154936" y="-65150"/>
            <a:ext cx="7882128" cy="777240"/>
          </a:xfrm>
          <a:prstGeom prst="rect">
            <a:avLst/>
          </a:prstGeom>
          <a:noFill/>
          <a:ln/>
        </p:spPr>
        <p:txBody>
          <a:bodyPr wrap="square" lIns="381" tIns="381" rIns="381" bIns="381" rtlCol="0" anchor="ctr">
            <a:normAutofit/>
          </a:bodyPr>
          <a:lstStyle/>
          <a:p>
            <a:pPr algn="ctr"/>
            <a:r>
              <a:rPr lang="en-US" sz="3600" b="1" dirty="0">
                <a:solidFill>
                  <a:srgbClr val="111111"/>
                </a:solidFill>
                <a:latin typeface="Arial" pitchFamily="34" charset="0"/>
                <a:ea typeface="Arial" pitchFamily="34" charset="-122"/>
                <a:cs typeface="Arial" pitchFamily="34" charset="-120"/>
              </a:rPr>
              <a:t>A Gift Increases Responsibility</a:t>
            </a:r>
            <a:endParaRPr lang="en-US" sz="3600" dirty="0"/>
          </a:p>
        </p:txBody>
      </p:sp>
      <p:sp>
        <p:nvSpPr>
          <p:cNvPr id="6" name="Text 4"/>
          <p:cNvSpPr/>
          <p:nvPr/>
        </p:nvSpPr>
        <p:spPr>
          <a:xfrm>
            <a:off x="2154936" y="712090"/>
            <a:ext cx="7882128" cy="5414390"/>
          </a:xfrm>
          <a:prstGeom prst="rect">
            <a:avLst/>
          </a:prstGeom>
          <a:noFill/>
          <a:ln/>
        </p:spPr>
        <p:txBody>
          <a:bodyPr wrap="square" lIns="635" tIns="635" rIns="635" bIns="635" rtlCol="0" anchor="ctr">
            <a:noAutofit/>
          </a:bodyPr>
          <a:lstStyle/>
          <a:p>
            <a:pPr algn="ctr"/>
            <a:r>
              <a:rPr lang="en-US" sz="3200" dirty="0">
                <a:solidFill>
                  <a:srgbClr val="111111"/>
                </a:solidFill>
                <a:latin typeface="Arial" panose="020B0604020202020204" pitchFamily="34" charset="0"/>
                <a:ea typeface="Arial" pitchFamily="34" charset="-122"/>
                <a:cs typeface="Arial" panose="020B0604020202020204" pitchFamily="34" charset="0"/>
              </a:rPr>
              <a:t>A spiritual gift is not a trophy.</a:t>
            </a:r>
            <a:endParaRPr lang="en-US" sz="3200" dirty="0">
              <a:latin typeface="Arial" panose="020B0604020202020204" pitchFamily="34" charset="0"/>
              <a:cs typeface="Arial" panose="020B0604020202020204" pitchFamily="34" charset="0"/>
            </a:endParaRPr>
          </a:p>
          <a:p>
            <a:pPr algn="ct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It is a tool.</a:t>
            </a:r>
            <a:endParaRPr lang="en-US" sz="3200" dirty="0">
              <a:latin typeface="Arial" panose="020B0604020202020204" pitchFamily="34" charset="0"/>
              <a:cs typeface="Arial" panose="020B0604020202020204" pitchFamily="34" charset="0"/>
            </a:endParaRPr>
          </a:p>
          <a:p>
            <a:pPr algn="ct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It is not given for self-expression.</a:t>
            </a:r>
            <a:endParaRPr lang="en-US" sz="3200" dirty="0">
              <a:latin typeface="Arial" panose="020B0604020202020204" pitchFamily="34" charset="0"/>
              <a:cs typeface="Arial" panose="020B0604020202020204" pitchFamily="34" charset="0"/>
            </a:endParaRPr>
          </a:p>
          <a:p>
            <a:pPr algn="ct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It is given for serving others.</a:t>
            </a:r>
            <a:endParaRPr lang="en-US" sz="3200" dirty="0">
              <a:latin typeface="Arial" panose="020B0604020202020204" pitchFamily="34" charset="0"/>
              <a:cs typeface="Arial" panose="020B0604020202020204" pitchFamily="34" charset="0"/>
            </a:endParaRPr>
          </a:p>
          <a:p>
            <a:pPr algn="ct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“As each has received a gift, use it </a:t>
            </a:r>
            <a:r>
              <a:rPr lang="en-US" sz="3200" b="1" dirty="0">
                <a:solidFill>
                  <a:srgbClr val="111111"/>
                </a:solidFill>
                <a:latin typeface="Arial" panose="020B0604020202020204" pitchFamily="34" charset="0"/>
                <a:ea typeface="Arial" pitchFamily="34" charset="-122"/>
                <a:cs typeface="Arial" panose="020B0604020202020204" pitchFamily="34" charset="0"/>
              </a:rPr>
              <a:t>to serve one another</a:t>
            </a:r>
            <a:r>
              <a:rPr lang="en-US" sz="3200" dirty="0">
                <a:solidFill>
                  <a:srgbClr val="111111"/>
                </a:solidFill>
                <a:latin typeface="Arial" panose="020B0604020202020204" pitchFamily="34" charset="0"/>
                <a:ea typeface="Arial" pitchFamily="34" charset="-122"/>
                <a:cs typeface="Arial" panose="020B0604020202020204" pitchFamily="34" charset="0"/>
              </a:rPr>
              <a:t>.”</a:t>
            </a: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1 Peter 4:10</a:t>
            </a:r>
            <a:endParaRPr lang="en-US" sz="32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25</a:t>
            </a:r>
            <a:endParaRPr lang="en-US" sz="800" dirty="0"/>
          </a:p>
        </p:txBody>
      </p:sp>
      <p:sp>
        <p:nvSpPr>
          <p:cNvPr id="5" name="Text 3"/>
          <p:cNvSpPr/>
          <p:nvPr/>
        </p:nvSpPr>
        <p:spPr>
          <a:xfrm>
            <a:off x="2154936" y="365760"/>
            <a:ext cx="7882128" cy="777240"/>
          </a:xfrm>
          <a:prstGeom prst="rect">
            <a:avLst/>
          </a:prstGeom>
          <a:noFill/>
          <a:ln/>
        </p:spPr>
        <p:txBody>
          <a:bodyPr wrap="square" lIns="381" tIns="381" rIns="381" bIns="381" rtlCol="0" anchor="ctr">
            <a:normAutofit/>
          </a:bodyPr>
          <a:lstStyle/>
          <a:p>
            <a:pPr algn="ctr"/>
            <a:r>
              <a:rPr lang="en-US" sz="3600" b="1" dirty="0">
                <a:solidFill>
                  <a:srgbClr val="111111"/>
                </a:solidFill>
                <a:latin typeface="Arial" pitchFamily="34" charset="0"/>
                <a:ea typeface="Arial" pitchFamily="34" charset="-122"/>
                <a:cs typeface="Arial" pitchFamily="34" charset="-120"/>
              </a:rPr>
              <a:t>The Excuse</a:t>
            </a:r>
            <a:endParaRPr lang="en-US" sz="3600" dirty="0"/>
          </a:p>
        </p:txBody>
      </p:sp>
      <p:sp>
        <p:nvSpPr>
          <p:cNvPr id="6" name="Text 4"/>
          <p:cNvSpPr/>
          <p:nvPr/>
        </p:nvSpPr>
        <p:spPr>
          <a:xfrm>
            <a:off x="2154936" y="1325880"/>
            <a:ext cx="7882128" cy="4800600"/>
          </a:xfrm>
          <a:prstGeom prst="rect">
            <a:avLst/>
          </a:prstGeom>
          <a:noFill/>
          <a:ln/>
        </p:spPr>
        <p:txBody>
          <a:bodyPr wrap="square" lIns="635" tIns="635" rIns="635" bIns="635" rtlCol="0" anchor="ctr">
            <a:normAutofit/>
          </a:bodyPr>
          <a:lstStyle/>
          <a:p>
            <a:pPr algn="ctr"/>
            <a:r>
              <a:rPr lang="en-US" sz="3200" dirty="0">
                <a:solidFill>
                  <a:srgbClr val="111111"/>
                </a:solidFill>
                <a:latin typeface="Arial" panose="020B0604020202020204" pitchFamily="34" charset="0"/>
                <a:ea typeface="Arial" pitchFamily="34" charset="-122"/>
                <a:cs typeface="Arial" panose="020B0604020202020204" pitchFamily="34" charset="0"/>
              </a:rPr>
              <a:t>“I don’t have the gift of hospitality.”</a:t>
            </a:r>
            <a:endParaRPr lang="en-US" sz="3200" dirty="0">
              <a:latin typeface="Arial" panose="020B0604020202020204" pitchFamily="34" charset="0"/>
              <a:cs typeface="Arial" panose="020B0604020202020204" pitchFamily="34" charset="0"/>
            </a:endParaRPr>
          </a:p>
          <a:p>
            <a:pPr algn="ct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Therefore...</a:t>
            </a:r>
            <a:endParaRPr lang="en-US" sz="3200" dirty="0">
              <a:latin typeface="Arial" panose="020B0604020202020204" pitchFamily="34" charset="0"/>
              <a:cs typeface="Arial" panose="020B0604020202020204" pitchFamily="34" charset="0"/>
            </a:endParaRPr>
          </a:p>
          <a:p>
            <a:pPr algn="ct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“I don’t have to use it.”</a:t>
            </a:r>
            <a:endParaRPr lang="en-US" sz="3200" dirty="0">
              <a:latin typeface="Arial" panose="020B0604020202020204" pitchFamily="34" charset="0"/>
              <a:cs typeface="Arial" panose="020B0604020202020204" pitchFamily="34" charset="0"/>
            </a:endParaRPr>
          </a:p>
          <a:p>
            <a:pPr algn="ct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That sounds spiritual.</a:t>
            </a:r>
            <a:endParaRPr lang="en-US" sz="3200" dirty="0">
              <a:latin typeface="Arial" panose="020B0604020202020204" pitchFamily="34" charset="0"/>
              <a:cs typeface="Arial" panose="020B0604020202020204" pitchFamily="34" charset="0"/>
            </a:endParaRPr>
          </a:p>
          <a:p>
            <a:pPr algn="ct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But it is not biblical.</a:t>
            </a:r>
            <a:endParaRPr lang="en-US" sz="32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2</a:t>
            </a:r>
            <a:endParaRPr lang="en-US" sz="800" dirty="0"/>
          </a:p>
        </p:txBody>
      </p:sp>
      <p:sp>
        <p:nvSpPr>
          <p:cNvPr id="5" name="Text 3"/>
          <p:cNvSpPr/>
          <p:nvPr/>
        </p:nvSpPr>
        <p:spPr>
          <a:xfrm>
            <a:off x="2154936" y="141370"/>
            <a:ext cx="7882128" cy="502920"/>
          </a:xfrm>
          <a:prstGeom prst="rect">
            <a:avLst/>
          </a:prstGeom>
          <a:noFill/>
          <a:ln/>
        </p:spPr>
        <p:txBody>
          <a:bodyPr wrap="square" lIns="381" tIns="381" rIns="381" bIns="381" rtlCol="0" anchor="ctr">
            <a:normAutofit/>
          </a:bodyPr>
          <a:lstStyle/>
          <a:p>
            <a:pPr algn="ctr"/>
            <a:r>
              <a:rPr lang="en-US" sz="2200" b="1" dirty="0">
                <a:solidFill>
                  <a:srgbClr val="111111"/>
                </a:solidFill>
                <a:latin typeface="Arial" pitchFamily="34" charset="0"/>
                <a:ea typeface="Arial" pitchFamily="34" charset="-122"/>
                <a:cs typeface="Arial" pitchFamily="34" charset="-120"/>
              </a:rPr>
              <a:t>🔑  Message Series –</a:t>
            </a:r>
            <a:endParaRPr lang="en-US" sz="2200" dirty="0"/>
          </a:p>
        </p:txBody>
      </p:sp>
      <p:sp>
        <p:nvSpPr>
          <p:cNvPr id="6" name="Text 4"/>
          <p:cNvSpPr/>
          <p:nvPr/>
        </p:nvSpPr>
        <p:spPr>
          <a:xfrm>
            <a:off x="1051033" y="546537"/>
            <a:ext cx="10121463" cy="5644055"/>
          </a:xfrm>
          <a:prstGeom prst="rect">
            <a:avLst/>
          </a:prstGeom>
          <a:noFill/>
          <a:ln/>
        </p:spPr>
        <p:txBody>
          <a:bodyPr wrap="square" lIns="635" tIns="635" rIns="635" bIns="635" rtlCol="0" anchor="ctr">
            <a:normAutofit/>
          </a:bodyPr>
          <a:lstStyle/>
          <a:p>
            <a:pPr marL="457200" indent="-457200" algn="ctr">
              <a:buFont typeface="Arial" panose="020B0604020202020204" pitchFamily="34" charset="0"/>
              <a:buChar char="•"/>
            </a:pPr>
            <a:r>
              <a:rPr lang="en-US" sz="3200" dirty="0">
                <a:solidFill>
                  <a:srgbClr val="111111"/>
                </a:solidFill>
                <a:latin typeface="Arial" panose="020B0604020202020204" pitchFamily="34" charset="0"/>
                <a:ea typeface="Arial" pitchFamily="34" charset="-122"/>
                <a:cs typeface="Arial" panose="020B0604020202020204" pitchFamily="34" charset="0"/>
              </a:rPr>
              <a:t>“…</a:t>
            </a:r>
            <a:r>
              <a:rPr lang="en-US" sz="3200" b="1" dirty="0">
                <a:solidFill>
                  <a:srgbClr val="111111"/>
                </a:solidFill>
                <a:latin typeface="Arial" panose="020B0604020202020204" pitchFamily="34" charset="0"/>
                <a:ea typeface="Arial" pitchFamily="34" charset="-122"/>
                <a:cs typeface="Arial" panose="020B0604020202020204" pitchFamily="34" charset="0"/>
              </a:rPr>
              <a:t>By this everyone will know that you are my disciples, if you love one another</a:t>
            </a:r>
            <a:r>
              <a:rPr lang="en-US" sz="3200" dirty="0">
                <a:solidFill>
                  <a:srgbClr val="111111"/>
                </a:solidFill>
                <a:latin typeface="Arial" panose="020B0604020202020204" pitchFamily="34" charset="0"/>
                <a:ea typeface="Arial" pitchFamily="34" charset="-122"/>
                <a:cs typeface="Arial" panose="020B0604020202020204" pitchFamily="34" charset="0"/>
              </a:rPr>
              <a:t>.”</a:t>
            </a:r>
            <a:endParaRPr lang="en-US" sz="3200" dirty="0">
              <a:latin typeface="Arial" panose="020B0604020202020204" pitchFamily="34" charset="0"/>
              <a:cs typeface="Arial" panose="020B0604020202020204" pitchFamily="34" charset="0"/>
            </a:endParaRPr>
          </a:p>
          <a:p>
            <a:pPr marL="457200" indent="-457200" algn="ctr">
              <a:buFont typeface="Arial" panose="020B0604020202020204" pitchFamily="34" charset="0"/>
              <a:buChar char="•"/>
            </a:pPr>
            <a:r>
              <a:rPr lang="en-US" sz="3200" dirty="0">
                <a:solidFill>
                  <a:srgbClr val="111111"/>
                </a:solidFill>
                <a:latin typeface="Arial" panose="020B0604020202020204" pitchFamily="34" charset="0"/>
                <a:ea typeface="Arial" pitchFamily="34" charset="-122"/>
                <a:cs typeface="Arial" panose="020B0604020202020204" pitchFamily="34" charset="0"/>
              </a:rPr>
              <a:t>John 13:35</a:t>
            </a:r>
            <a:endParaRPr lang="en-US" sz="3200" dirty="0">
              <a:latin typeface="Arial" panose="020B0604020202020204" pitchFamily="34" charset="0"/>
              <a:cs typeface="Arial" panose="020B0604020202020204" pitchFamily="34" charset="0"/>
            </a:endParaRPr>
          </a:p>
          <a:p>
            <a:pPr marL="457200" indent="-457200" algn="ctr">
              <a:buFont typeface="Arial" panose="020B0604020202020204" pitchFamily="34" charset="0"/>
              <a:buChar char="•"/>
            </a:pPr>
            <a:endParaRPr lang="en-US" sz="3200" dirty="0">
              <a:latin typeface="Arial" panose="020B0604020202020204" pitchFamily="34" charset="0"/>
              <a:cs typeface="Arial" panose="020B0604020202020204" pitchFamily="34" charset="0"/>
            </a:endParaRPr>
          </a:p>
          <a:p>
            <a:pPr marL="457200" indent="-457200" algn="ctr">
              <a:buFont typeface="Arial" panose="020B0604020202020204" pitchFamily="34" charset="0"/>
              <a:buChar char="•"/>
            </a:pPr>
            <a:r>
              <a:rPr lang="en-US" sz="3200" dirty="0">
                <a:solidFill>
                  <a:srgbClr val="111111"/>
                </a:solidFill>
                <a:latin typeface="Arial" panose="020B0604020202020204" pitchFamily="34" charset="0"/>
                <a:ea typeface="Arial" pitchFamily="34" charset="-122"/>
                <a:cs typeface="Arial" panose="020B0604020202020204" pitchFamily="34" charset="0"/>
              </a:rPr>
              <a:t>OVERALL QUESTION:</a:t>
            </a:r>
            <a:endParaRPr lang="en-US" sz="3200" dirty="0">
              <a:latin typeface="Arial" panose="020B0604020202020204" pitchFamily="34" charset="0"/>
              <a:cs typeface="Arial" panose="020B0604020202020204" pitchFamily="34" charset="0"/>
            </a:endParaRPr>
          </a:p>
          <a:p>
            <a:pPr marL="457200" indent="-457200" algn="ctr">
              <a:buFont typeface="Arial" panose="020B0604020202020204" pitchFamily="34" charset="0"/>
              <a:buChar char="•"/>
            </a:pPr>
            <a:r>
              <a:rPr lang="en-US" sz="3200" dirty="0">
                <a:solidFill>
                  <a:srgbClr val="111111"/>
                </a:solidFill>
                <a:latin typeface="Arial" panose="020B0604020202020204" pitchFamily="34" charset="0"/>
                <a:ea typeface="Arial" pitchFamily="34" charset="-122"/>
                <a:cs typeface="Arial" panose="020B0604020202020204" pitchFamily="34" charset="0"/>
              </a:rPr>
              <a:t>What does Love “LOOK” like from the outside?</a:t>
            </a:r>
            <a:endParaRPr lang="en-US" sz="3200" dirty="0">
              <a:latin typeface="Arial" panose="020B0604020202020204" pitchFamily="34" charset="0"/>
              <a:cs typeface="Arial" panose="020B0604020202020204" pitchFamily="34" charset="0"/>
            </a:endParaRPr>
          </a:p>
          <a:p>
            <a:pPr marL="457200" indent="-457200" algn="ctr">
              <a:buFont typeface="Arial" panose="020B0604020202020204" pitchFamily="34" charset="0"/>
              <a:buChar char="•"/>
            </a:pPr>
            <a:endParaRPr lang="en-US" sz="3200" dirty="0">
              <a:latin typeface="Arial" panose="020B0604020202020204" pitchFamily="34" charset="0"/>
              <a:cs typeface="Arial" panose="020B0604020202020204" pitchFamily="34" charset="0"/>
            </a:endParaRPr>
          </a:p>
          <a:p>
            <a:pPr marL="457200" indent="-457200" algn="ctr">
              <a:buFont typeface="Arial" panose="020B0604020202020204" pitchFamily="34" charset="0"/>
              <a:buChar char="•"/>
            </a:pPr>
            <a:r>
              <a:rPr lang="en-US" sz="3200" dirty="0">
                <a:solidFill>
                  <a:srgbClr val="111111"/>
                </a:solidFill>
                <a:latin typeface="Arial" panose="020B0604020202020204" pitchFamily="34" charset="0"/>
                <a:ea typeface="Arial" pitchFamily="34" charset="-122"/>
                <a:cs typeface="Arial" panose="020B0604020202020204" pitchFamily="34" charset="0"/>
              </a:rPr>
              <a:t>How will someone see that you “love one another”?</a:t>
            </a:r>
            <a:endParaRPr lang="en-US" sz="3200" dirty="0">
              <a:latin typeface="Arial" panose="020B0604020202020204" pitchFamily="34" charset="0"/>
              <a:cs typeface="Arial" panose="020B0604020202020204" pitchFamily="34" charset="0"/>
            </a:endParaRPr>
          </a:p>
          <a:p>
            <a:pPr marL="457200" indent="-457200" algn="ctr">
              <a:buFont typeface="Arial" panose="020B0604020202020204" pitchFamily="34" charset="0"/>
              <a:buChar char="•"/>
            </a:pPr>
            <a:endParaRPr lang="en-US" sz="3200" dirty="0">
              <a:latin typeface="Arial" panose="020B0604020202020204" pitchFamily="34" charset="0"/>
              <a:cs typeface="Arial" panose="020B0604020202020204" pitchFamily="34" charset="0"/>
            </a:endParaRPr>
          </a:p>
          <a:p>
            <a:pPr marL="457200" indent="-457200" algn="ctr">
              <a:buFont typeface="Arial" panose="020B0604020202020204" pitchFamily="34" charset="0"/>
              <a:buChar char="•"/>
            </a:pPr>
            <a:r>
              <a:rPr lang="en-US" sz="3200" dirty="0">
                <a:solidFill>
                  <a:srgbClr val="111111"/>
                </a:solidFill>
                <a:latin typeface="Arial" panose="020B0604020202020204" pitchFamily="34" charset="0"/>
                <a:ea typeface="Arial" pitchFamily="34" charset="-122"/>
                <a:cs typeface="Arial" panose="020B0604020202020204" pitchFamily="34" charset="0"/>
              </a:rPr>
              <a:t>👉 Get your Journal out or your phone to take notes!</a:t>
            </a:r>
          </a:p>
          <a:p>
            <a:pPr marL="457200" indent="-457200" algn="ctr">
              <a:buFont typeface="Arial" panose="020B0604020202020204" pitchFamily="34" charset="0"/>
              <a:buChar char="•"/>
            </a:pPr>
            <a:r>
              <a:rPr lang="en-US" sz="3200" dirty="0">
                <a:solidFill>
                  <a:srgbClr val="111111"/>
                </a:solidFill>
                <a:latin typeface="Arial" panose="020B0604020202020204" pitchFamily="34" charset="0"/>
                <a:cs typeface="Arial" panose="020B0604020202020204" pitchFamily="34" charset="0"/>
              </a:rPr>
              <a:t>reboot.meetgodathome.com</a:t>
            </a:r>
            <a:endParaRPr lang="en-US" sz="32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26</a:t>
            </a:r>
            <a:endParaRPr lang="en-US" sz="800" dirty="0"/>
          </a:p>
        </p:txBody>
      </p:sp>
      <p:sp>
        <p:nvSpPr>
          <p:cNvPr id="5" name="Text 3"/>
          <p:cNvSpPr/>
          <p:nvPr/>
        </p:nvSpPr>
        <p:spPr>
          <a:xfrm>
            <a:off x="2154936" y="50457"/>
            <a:ext cx="7882128" cy="777240"/>
          </a:xfrm>
          <a:prstGeom prst="rect">
            <a:avLst/>
          </a:prstGeom>
          <a:noFill/>
          <a:ln/>
        </p:spPr>
        <p:txBody>
          <a:bodyPr wrap="square" lIns="381" tIns="381" rIns="381" bIns="381" rtlCol="0" anchor="ctr">
            <a:normAutofit/>
          </a:bodyPr>
          <a:lstStyle/>
          <a:p>
            <a:pPr algn="ctr"/>
            <a:r>
              <a:rPr lang="en-US" sz="3600" b="1" dirty="0">
                <a:solidFill>
                  <a:srgbClr val="111111"/>
                </a:solidFill>
                <a:latin typeface="Arial" pitchFamily="34" charset="0"/>
                <a:ea typeface="Arial" pitchFamily="34" charset="-122"/>
                <a:cs typeface="Arial" pitchFamily="34" charset="-120"/>
              </a:rPr>
              <a:t>The Answer</a:t>
            </a:r>
            <a:endParaRPr lang="en-US" sz="3600" dirty="0"/>
          </a:p>
        </p:txBody>
      </p:sp>
      <p:sp>
        <p:nvSpPr>
          <p:cNvPr id="6" name="Text 4"/>
          <p:cNvSpPr/>
          <p:nvPr/>
        </p:nvSpPr>
        <p:spPr>
          <a:xfrm>
            <a:off x="714703" y="620110"/>
            <a:ext cx="10562897" cy="5762401"/>
          </a:xfrm>
          <a:prstGeom prst="rect">
            <a:avLst/>
          </a:prstGeom>
          <a:noFill/>
          <a:ln/>
        </p:spPr>
        <p:txBody>
          <a:bodyPr wrap="square" lIns="635" tIns="635" rIns="635" bIns="635" rtlCol="0" anchor="ctr">
            <a:noAutofit/>
          </a:bodyPr>
          <a:lstStyle/>
          <a:p>
            <a:pPr algn="ctr"/>
            <a:r>
              <a:rPr lang="en-US" sz="3200" dirty="0">
                <a:solidFill>
                  <a:srgbClr val="111111"/>
                </a:solidFill>
                <a:latin typeface="Arial" panose="020B0604020202020204" pitchFamily="34" charset="0"/>
                <a:ea typeface="Arial" pitchFamily="34" charset="-122"/>
                <a:cs typeface="Arial" panose="020B0604020202020204" pitchFamily="34" charset="0"/>
              </a:rPr>
              <a:t>Everyone has the command.</a:t>
            </a: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“Practice hospitality.”</a:t>
            </a: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Romans 12:13</a:t>
            </a: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“Offer hospitality.”</a:t>
            </a: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1 Peter 4:9</a:t>
            </a: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“Do not neglect to show hospitality.”</a:t>
            </a: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Hebrews 13:2</a:t>
            </a:r>
          </a:p>
          <a:p>
            <a:pPr algn="ctr"/>
            <a:r>
              <a:rPr lang="en-AU" sz="3200" dirty="0">
                <a:latin typeface="Arial" panose="020B0604020202020204" pitchFamily="34" charset="0"/>
                <a:cs typeface="Arial" panose="020B0604020202020204" pitchFamily="34" charset="0"/>
              </a:rPr>
              <a:t>A gift is not a trophy. It is a tool. Some have the gift, but everyone has the command.</a:t>
            </a:r>
            <a:endParaRPr lang="en-US" sz="32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27</a:t>
            </a:r>
            <a:endParaRPr lang="en-US" sz="800" dirty="0"/>
          </a:p>
        </p:txBody>
      </p:sp>
      <p:sp>
        <p:nvSpPr>
          <p:cNvPr id="5" name="Text 3"/>
          <p:cNvSpPr/>
          <p:nvPr/>
        </p:nvSpPr>
        <p:spPr>
          <a:xfrm>
            <a:off x="2154936" y="365760"/>
            <a:ext cx="7882128" cy="777240"/>
          </a:xfrm>
          <a:prstGeom prst="rect">
            <a:avLst/>
          </a:prstGeom>
          <a:noFill/>
          <a:ln/>
        </p:spPr>
        <p:txBody>
          <a:bodyPr wrap="square" lIns="381" tIns="381" rIns="381" bIns="381" rtlCol="0" anchor="ctr">
            <a:noAutofit/>
          </a:bodyPr>
          <a:lstStyle/>
          <a:p>
            <a:pPr algn="ctr"/>
            <a:r>
              <a:rPr lang="en-US" sz="3600" b="1" dirty="0">
                <a:solidFill>
                  <a:srgbClr val="111111"/>
                </a:solidFill>
                <a:latin typeface="Arial" pitchFamily="34" charset="0"/>
                <a:ea typeface="Arial" pitchFamily="34" charset="-122"/>
                <a:cs typeface="Arial" pitchFamily="34" charset="-120"/>
              </a:rPr>
              <a:t>Same Pattern as Other Gifts that have Commands. </a:t>
            </a:r>
            <a:endParaRPr lang="en-US" sz="3600" dirty="0"/>
          </a:p>
        </p:txBody>
      </p:sp>
      <p:sp>
        <p:nvSpPr>
          <p:cNvPr id="6" name="Text 4"/>
          <p:cNvSpPr/>
          <p:nvPr/>
        </p:nvSpPr>
        <p:spPr>
          <a:xfrm>
            <a:off x="662152" y="1325880"/>
            <a:ext cx="10478814" cy="4800600"/>
          </a:xfrm>
          <a:prstGeom prst="rect">
            <a:avLst/>
          </a:prstGeom>
          <a:noFill/>
          <a:ln/>
        </p:spPr>
        <p:txBody>
          <a:bodyPr wrap="square" lIns="635" tIns="635" rIns="635" bIns="635" rtlCol="0" anchor="t">
            <a:normAutofit/>
          </a:bodyPr>
          <a:lstStyle/>
          <a:p>
            <a:r>
              <a:rPr lang="en-US" sz="2800" dirty="0">
                <a:solidFill>
                  <a:srgbClr val="111111"/>
                </a:solidFill>
                <a:latin typeface="Arial" panose="020B0604020202020204" pitchFamily="34" charset="0"/>
                <a:ea typeface="Arial" pitchFamily="34" charset="-122"/>
                <a:cs typeface="Arial" panose="020B0604020202020204" pitchFamily="34" charset="0"/>
              </a:rPr>
              <a:t>“I don’t have the gift of encouragement.”</a:t>
            </a:r>
            <a:endParaRPr lang="en-US" sz="2800" dirty="0">
              <a:latin typeface="Arial" panose="020B0604020202020204" pitchFamily="34" charset="0"/>
              <a:cs typeface="Arial" panose="020B0604020202020204" pitchFamily="34" charset="0"/>
            </a:endParaRPr>
          </a:p>
          <a:p>
            <a:r>
              <a:rPr lang="en-US" sz="2800" dirty="0">
                <a:solidFill>
                  <a:srgbClr val="111111"/>
                </a:solidFill>
                <a:latin typeface="Arial" panose="020B0604020202020204" pitchFamily="34" charset="0"/>
                <a:ea typeface="Arial" pitchFamily="34" charset="-122"/>
                <a:cs typeface="Arial" panose="020B0604020202020204" pitchFamily="34" charset="0"/>
              </a:rPr>
              <a:t>But we are still told to encourage one another.</a:t>
            </a:r>
            <a:endParaRPr lang="en-US" sz="2800" dirty="0">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a:p>
            <a:r>
              <a:rPr lang="en-US" sz="2800" dirty="0">
                <a:solidFill>
                  <a:srgbClr val="111111"/>
                </a:solidFill>
                <a:latin typeface="Arial" panose="020B0604020202020204" pitchFamily="34" charset="0"/>
                <a:ea typeface="Arial" pitchFamily="34" charset="-122"/>
                <a:cs typeface="Arial" panose="020B0604020202020204" pitchFamily="34" charset="0"/>
              </a:rPr>
              <a:t>“I don’t have the gift of mercy.”</a:t>
            </a:r>
            <a:endParaRPr lang="en-US" sz="2800" dirty="0">
              <a:latin typeface="Arial" panose="020B0604020202020204" pitchFamily="34" charset="0"/>
              <a:cs typeface="Arial" panose="020B0604020202020204" pitchFamily="34" charset="0"/>
            </a:endParaRPr>
          </a:p>
          <a:p>
            <a:r>
              <a:rPr lang="en-US" sz="2800" dirty="0">
                <a:solidFill>
                  <a:srgbClr val="111111"/>
                </a:solidFill>
                <a:latin typeface="Arial" panose="020B0604020202020204" pitchFamily="34" charset="0"/>
                <a:ea typeface="Arial" pitchFamily="34" charset="-122"/>
                <a:cs typeface="Arial" panose="020B0604020202020204" pitchFamily="34" charset="0"/>
              </a:rPr>
              <a:t>But we are still called to be merciful.</a:t>
            </a:r>
            <a:endParaRPr lang="en-US" sz="2800" dirty="0">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a:p>
            <a:r>
              <a:rPr lang="en-US" sz="2800" dirty="0">
                <a:solidFill>
                  <a:srgbClr val="111111"/>
                </a:solidFill>
                <a:latin typeface="Arial" panose="020B0604020202020204" pitchFamily="34" charset="0"/>
                <a:ea typeface="Arial" pitchFamily="34" charset="-122"/>
                <a:cs typeface="Arial" panose="020B0604020202020204" pitchFamily="34" charset="0"/>
              </a:rPr>
              <a:t>“I don’t have the gift of generosity.”</a:t>
            </a:r>
            <a:endParaRPr lang="en-US" sz="2800" dirty="0">
              <a:latin typeface="Arial" panose="020B0604020202020204" pitchFamily="34" charset="0"/>
              <a:cs typeface="Arial" panose="020B0604020202020204" pitchFamily="34" charset="0"/>
            </a:endParaRPr>
          </a:p>
          <a:p>
            <a:r>
              <a:rPr lang="en-US" sz="2800" dirty="0">
                <a:solidFill>
                  <a:srgbClr val="111111"/>
                </a:solidFill>
                <a:latin typeface="Arial" panose="020B0604020202020204" pitchFamily="34" charset="0"/>
                <a:ea typeface="Arial" pitchFamily="34" charset="-122"/>
                <a:cs typeface="Arial" panose="020B0604020202020204" pitchFamily="34" charset="0"/>
              </a:rPr>
              <a:t>But we are still called to give.</a:t>
            </a:r>
            <a:endParaRPr lang="en-US" sz="2800" dirty="0">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a:p>
            <a:r>
              <a:rPr lang="en-US" sz="2800" dirty="0">
                <a:solidFill>
                  <a:srgbClr val="111111"/>
                </a:solidFill>
                <a:latin typeface="Arial" panose="020B0604020202020204" pitchFamily="34" charset="0"/>
                <a:ea typeface="Arial" pitchFamily="34" charset="-122"/>
                <a:cs typeface="Arial" panose="020B0604020202020204" pitchFamily="34" charset="0"/>
              </a:rPr>
              <a:t>Gifts do not cancel obedience.</a:t>
            </a:r>
            <a:endParaRPr lang="en-US" sz="28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28</a:t>
            </a:r>
            <a:endParaRPr lang="en-US" sz="800" dirty="0"/>
          </a:p>
        </p:txBody>
      </p:sp>
      <p:sp>
        <p:nvSpPr>
          <p:cNvPr id="5" name="Text 3"/>
          <p:cNvSpPr/>
          <p:nvPr/>
        </p:nvSpPr>
        <p:spPr>
          <a:xfrm>
            <a:off x="2154936" y="320040"/>
            <a:ext cx="7882128" cy="594360"/>
          </a:xfrm>
          <a:prstGeom prst="rect">
            <a:avLst/>
          </a:prstGeom>
          <a:noFill/>
          <a:ln/>
        </p:spPr>
        <p:txBody>
          <a:bodyPr wrap="square" lIns="381" tIns="381" rIns="381" bIns="381" rtlCol="0" anchor="ctr">
            <a:normAutofit/>
          </a:bodyPr>
          <a:lstStyle/>
          <a:p>
            <a:pPr algn="ctr"/>
            <a:r>
              <a:rPr lang="en-US" sz="3600" b="1" dirty="0">
                <a:solidFill>
                  <a:srgbClr val="111111"/>
                </a:solidFill>
                <a:latin typeface="Arial" pitchFamily="34" charset="0"/>
                <a:ea typeface="Arial" pitchFamily="34" charset="-122"/>
                <a:cs typeface="Arial" pitchFamily="34" charset="-120"/>
              </a:rPr>
              <a:t>Two-sided Coin</a:t>
            </a:r>
            <a:endParaRPr lang="en-US" sz="3600" dirty="0"/>
          </a:p>
        </p:txBody>
      </p:sp>
      <p:sp>
        <p:nvSpPr>
          <p:cNvPr id="6" name="Text 4"/>
          <p:cNvSpPr/>
          <p:nvPr/>
        </p:nvSpPr>
        <p:spPr>
          <a:xfrm>
            <a:off x="809310" y="1097280"/>
            <a:ext cx="4637690" cy="763050"/>
          </a:xfrm>
          <a:prstGeom prst="rect">
            <a:avLst/>
          </a:prstGeom>
          <a:noFill/>
          <a:ln/>
        </p:spPr>
        <p:txBody>
          <a:bodyPr wrap="square" lIns="254" tIns="254" rIns="254" bIns="254" rtlCol="0" anchor="ctr">
            <a:noAutofit/>
          </a:bodyPr>
          <a:lstStyle/>
          <a:p>
            <a:pPr algn="ctr"/>
            <a:r>
              <a:rPr lang="en-US" sz="3200" b="1" dirty="0">
                <a:solidFill>
                  <a:srgbClr val="C00000"/>
                </a:solidFill>
                <a:latin typeface="Arial" panose="020B0604020202020204" pitchFamily="34" charset="0"/>
                <a:ea typeface="Arial" pitchFamily="34" charset="-122"/>
                <a:cs typeface="Arial" panose="020B0604020202020204" pitchFamily="34" charset="0"/>
              </a:rPr>
              <a:t>Heads</a:t>
            </a:r>
            <a:endParaRPr lang="en-US" sz="3200" dirty="0">
              <a:latin typeface="Arial" panose="020B0604020202020204" pitchFamily="34" charset="0"/>
              <a:cs typeface="Arial" panose="020B0604020202020204" pitchFamily="34" charset="0"/>
            </a:endParaRPr>
          </a:p>
          <a:p>
            <a:pPr algn="ctr"/>
            <a:r>
              <a:rPr lang="en-US" sz="3200" b="1" dirty="0">
                <a:solidFill>
                  <a:srgbClr val="C00000"/>
                </a:solidFill>
                <a:latin typeface="Arial" panose="020B0604020202020204" pitchFamily="34" charset="0"/>
                <a:ea typeface="Arial" pitchFamily="34" charset="-122"/>
                <a:cs typeface="Arial" panose="020B0604020202020204" pitchFamily="34" charset="0"/>
              </a:rPr>
              <a:t>My Nature / The World</a:t>
            </a:r>
            <a:endParaRPr lang="en-US" sz="3200" dirty="0">
              <a:latin typeface="Arial" panose="020B0604020202020204" pitchFamily="34" charset="0"/>
              <a:cs typeface="Arial" panose="020B0604020202020204" pitchFamily="34" charset="0"/>
            </a:endParaRPr>
          </a:p>
        </p:txBody>
      </p:sp>
      <p:sp>
        <p:nvSpPr>
          <p:cNvPr id="7" name="Text 5"/>
          <p:cNvSpPr/>
          <p:nvPr/>
        </p:nvSpPr>
        <p:spPr>
          <a:xfrm>
            <a:off x="7021410" y="1097279"/>
            <a:ext cx="3749040" cy="763051"/>
          </a:xfrm>
          <a:prstGeom prst="rect">
            <a:avLst/>
          </a:prstGeom>
          <a:noFill/>
          <a:ln/>
        </p:spPr>
        <p:txBody>
          <a:bodyPr wrap="square" lIns="254" tIns="254" rIns="254" bIns="254" rtlCol="0" anchor="ctr">
            <a:noAutofit/>
          </a:bodyPr>
          <a:lstStyle/>
          <a:p>
            <a:pPr algn="ctr"/>
            <a:r>
              <a:rPr lang="en-US" sz="3200" b="1" dirty="0">
                <a:solidFill>
                  <a:srgbClr val="548235"/>
                </a:solidFill>
                <a:latin typeface="Arial" panose="020B0604020202020204" pitchFamily="34" charset="0"/>
                <a:ea typeface="Arial" pitchFamily="34" charset="-122"/>
                <a:cs typeface="Arial" panose="020B0604020202020204" pitchFamily="34" charset="0"/>
              </a:rPr>
              <a:t>Tails</a:t>
            </a:r>
            <a:endParaRPr lang="en-US" sz="3200" dirty="0">
              <a:latin typeface="Arial" panose="020B0604020202020204" pitchFamily="34" charset="0"/>
              <a:cs typeface="Arial" panose="020B0604020202020204" pitchFamily="34" charset="0"/>
            </a:endParaRPr>
          </a:p>
          <a:p>
            <a:pPr algn="ctr"/>
            <a:r>
              <a:rPr lang="en-US" sz="3200" b="1" dirty="0">
                <a:solidFill>
                  <a:srgbClr val="548235"/>
                </a:solidFill>
                <a:latin typeface="Arial" panose="020B0604020202020204" pitchFamily="34" charset="0"/>
                <a:ea typeface="Arial" pitchFamily="34" charset="-122"/>
                <a:cs typeface="Arial" panose="020B0604020202020204" pitchFamily="34" charset="0"/>
              </a:rPr>
              <a:t>What Jesus Wants</a:t>
            </a:r>
            <a:endParaRPr lang="en-US" sz="3200" dirty="0">
              <a:latin typeface="Arial" panose="020B0604020202020204" pitchFamily="34" charset="0"/>
              <a:cs typeface="Arial" panose="020B0604020202020204" pitchFamily="34" charset="0"/>
            </a:endParaRPr>
          </a:p>
        </p:txBody>
      </p:sp>
      <p:sp>
        <p:nvSpPr>
          <p:cNvPr id="8" name="Text 6"/>
          <p:cNvSpPr/>
          <p:nvPr/>
        </p:nvSpPr>
        <p:spPr>
          <a:xfrm>
            <a:off x="1256540" y="1838780"/>
            <a:ext cx="3749040" cy="4343400"/>
          </a:xfrm>
          <a:prstGeom prst="rect">
            <a:avLst/>
          </a:prstGeom>
          <a:noFill/>
          <a:ln/>
        </p:spPr>
        <p:txBody>
          <a:bodyPr wrap="square" lIns="508" tIns="508" rIns="508" bIns="508" rtlCol="0" anchor="ctr">
            <a:normAutofit/>
          </a:bodyPr>
          <a:lstStyle/>
          <a:p>
            <a:pPr algn="ctr"/>
            <a:r>
              <a:rPr lang="en-US" sz="3200" dirty="0">
                <a:solidFill>
                  <a:srgbClr val="111111"/>
                </a:solidFill>
                <a:latin typeface="Arial" panose="020B0604020202020204" pitchFamily="34" charset="0"/>
                <a:ea typeface="Arial" pitchFamily="34" charset="-122"/>
                <a:cs typeface="Arial" panose="020B0604020202020204" pitchFamily="34" charset="0"/>
              </a:rPr>
              <a:t>Closed circle</a:t>
            </a:r>
            <a:endParaRPr lang="en-US" sz="3200" dirty="0">
              <a:latin typeface="Arial" panose="020B0604020202020204" pitchFamily="34" charset="0"/>
              <a:cs typeface="Arial" panose="020B0604020202020204" pitchFamily="34" charset="0"/>
            </a:endParaRPr>
          </a:p>
          <a:p>
            <a:pPr algn="ct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My seat</a:t>
            </a: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My people</a:t>
            </a: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My routine</a:t>
            </a: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My comfort</a:t>
            </a:r>
            <a:endParaRPr lang="en-US" sz="3200" dirty="0">
              <a:latin typeface="Arial" panose="020B0604020202020204" pitchFamily="34" charset="0"/>
              <a:cs typeface="Arial" panose="020B0604020202020204" pitchFamily="34" charset="0"/>
            </a:endParaRPr>
          </a:p>
          <a:p>
            <a:pPr algn="ct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No room</a:t>
            </a:r>
            <a:endParaRPr lang="en-US" sz="3200" dirty="0">
              <a:latin typeface="Arial" panose="020B0604020202020204" pitchFamily="34" charset="0"/>
              <a:cs typeface="Arial" panose="020B0604020202020204" pitchFamily="34" charset="0"/>
            </a:endParaRPr>
          </a:p>
        </p:txBody>
      </p:sp>
      <p:sp>
        <p:nvSpPr>
          <p:cNvPr id="9" name="Text 7"/>
          <p:cNvSpPr/>
          <p:nvPr/>
        </p:nvSpPr>
        <p:spPr>
          <a:xfrm>
            <a:off x="7105490" y="1870310"/>
            <a:ext cx="3749040" cy="4343400"/>
          </a:xfrm>
          <a:prstGeom prst="rect">
            <a:avLst/>
          </a:prstGeom>
          <a:noFill/>
          <a:ln/>
        </p:spPr>
        <p:txBody>
          <a:bodyPr wrap="square" lIns="508" tIns="508" rIns="508" bIns="508" rtlCol="0" anchor="ctr">
            <a:normAutofit/>
          </a:bodyPr>
          <a:lstStyle/>
          <a:p>
            <a:pPr algn="ctr"/>
            <a:r>
              <a:rPr lang="en-US" sz="3200" dirty="0">
                <a:solidFill>
                  <a:srgbClr val="111111"/>
                </a:solidFill>
                <a:latin typeface="Arial" panose="020B0604020202020204" pitchFamily="34" charset="0"/>
                <a:ea typeface="Arial" pitchFamily="34" charset="-122"/>
                <a:cs typeface="Arial" panose="020B0604020202020204" pitchFamily="34" charset="0"/>
              </a:rPr>
              <a:t>Open door</a:t>
            </a:r>
            <a:endParaRPr lang="en-US" sz="3200" dirty="0">
              <a:latin typeface="Arial" panose="020B0604020202020204" pitchFamily="34" charset="0"/>
              <a:cs typeface="Arial" panose="020B0604020202020204" pitchFamily="34" charset="0"/>
            </a:endParaRPr>
          </a:p>
          <a:p>
            <a:pPr algn="ct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Open table</a:t>
            </a: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Open calendar</a:t>
            </a: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Open conversation</a:t>
            </a: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Open heart</a:t>
            </a:r>
            <a:endParaRPr lang="en-US" sz="3200" dirty="0">
              <a:latin typeface="Arial" panose="020B0604020202020204" pitchFamily="34" charset="0"/>
              <a:cs typeface="Arial" panose="020B0604020202020204" pitchFamily="34" charset="0"/>
            </a:endParaRPr>
          </a:p>
          <a:p>
            <a:pPr algn="ct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Make space</a:t>
            </a:r>
            <a:endParaRPr lang="en-US" sz="32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9"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29</a:t>
            </a:r>
            <a:endParaRPr lang="en-US" sz="800" dirty="0"/>
          </a:p>
        </p:txBody>
      </p:sp>
      <p:sp>
        <p:nvSpPr>
          <p:cNvPr id="5" name="Text 3"/>
          <p:cNvSpPr/>
          <p:nvPr/>
        </p:nvSpPr>
        <p:spPr>
          <a:xfrm>
            <a:off x="2154936" y="365760"/>
            <a:ext cx="7882128" cy="777240"/>
          </a:xfrm>
          <a:prstGeom prst="rect">
            <a:avLst/>
          </a:prstGeom>
          <a:noFill/>
          <a:ln/>
        </p:spPr>
        <p:txBody>
          <a:bodyPr wrap="square" lIns="381" tIns="381" rIns="381" bIns="381" rtlCol="0" anchor="ctr">
            <a:normAutofit/>
          </a:bodyPr>
          <a:lstStyle/>
          <a:p>
            <a:pPr algn="ctr"/>
            <a:r>
              <a:rPr lang="en-US" sz="3600" b="1" dirty="0">
                <a:solidFill>
                  <a:srgbClr val="111111"/>
                </a:solidFill>
                <a:latin typeface="Arial" pitchFamily="34" charset="0"/>
                <a:ea typeface="Arial" pitchFamily="34" charset="-122"/>
                <a:cs typeface="Arial" pitchFamily="34" charset="-120"/>
              </a:rPr>
              <a:t>Avoid the Two Ditches</a:t>
            </a:r>
            <a:endParaRPr lang="en-US" sz="3600" dirty="0"/>
          </a:p>
        </p:txBody>
      </p:sp>
      <p:sp>
        <p:nvSpPr>
          <p:cNvPr id="6" name="Text 4"/>
          <p:cNvSpPr/>
          <p:nvPr/>
        </p:nvSpPr>
        <p:spPr>
          <a:xfrm>
            <a:off x="2154936" y="1325880"/>
            <a:ext cx="7882128" cy="4800600"/>
          </a:xfrm>
          <a:prstGeom prst="rect">
            <a:avLst/>
          </a:prstGeom>
          <a:noFill/>
          <a:ln/>
        </p:spPr>
        <p:txBody>
          <a:bodyPr wrap="square" lIns="635" tIns="635" rIns="635" bIns="635" rtlCol="0" anchor="t">
            <a:noAutofit/>
          </a:bodyPr>
          <a:lstStyle/>
          <a:p>
            <a:r>
              <a:rPr lang="en-US" sz="3200" dirty="0">
                <a:solidFill>
                  <a:srgbClr val="111111"/>
                </a:solidFill>
                <a:latin typeface="Arial" panose="020B0604020202020204" pitchFamily="34" charset="0"/>
                <a:ea typeface="Arial" pitchFamily="34" charset="-122"/>
                <a:cs typeface="Arial" panose="020B0604020202020204" pitchFamily="34" charset="0"/>
              </a:rPr>
              <a:t>Left Side - ❌ Performance Hospitality</a:t>
            </a:r>
            <a:endParaRPr lang="en-US" sz="3200" dirty="0">
              <a:latin typeface="Arial" panose="020B0604020202020204" pitchFamily="34" charset="0"/>
              <a:cs typeface="Arial" panose="020B0604020202020204" pitchFamily="34" charset="0"/>
            </a:endParaRPr>
          </a:p>
          <a:p>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Trying to impress people.</a:t>
            </a:r>
            <a:endParaRPr lang="en-US" sz="3200" dirty="0">
              <a:latin typeface="Arial" panose="020B0604020202020204" pitchFamily="34" charset="0"/>
              <a:cs typeface="Arial" panose="020B0604020202020204" pitchFamily="34" charset="0"/>
            </a:endParaRPr>
          </a:p>
          <a:p>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Waiting until the house is perfect.</a:t>
            </a:r>
            <a:endParaRPr lang="en-US" sz="3200" dirty="0">
              <a:latin typeface="Arial" panose="020B0604020202020204" pitchFamily="34" charset="0"/>
              <a:cs typeface="Arial" panose="020B0604020202020204" pitchFamily="34" charset="0"/>
            </a:endParaRPr>
          </a:p>
          <a:p>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Turning welcome into a show.</a:t>
            </a:r>
            <a:endParaRPr lang="en-US" sz="3200" dirty="0">
              <a:latin typeface="Arial" panose="020B0604020202020204" pitchFamily="34" charset="0"/>
              <a:cs typeface="Arial" panose="020B0604020202020204" pitchFamily="34" charset="0"/>
            </a:endParaRPr>
          </a:p>
          <a:p>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If hospitality has to be impressive,</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most of us will never start.</a:t>
            </a:r>
            <a:endParaRPr lang="en-US" sz="32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30</a:t>
            </a:r>
            <a:endParaRPr lang="en-US" sz="800" dirty="0"/>
          </a:p>
        </p:txBody>
      </p:sp>
      <p:sp>
        <p:nvSpPr>
          <p:cNvPr id="5" name="Text 3"/>
          <p:cNvSpPr/>
          <p:nvPr/>
        </p:nvSpPr>
        <p:spPr>
          <a:xfrm>
            <a:off x="2154936" y="365760"/>
            <a:ext cx="7882128" cy="777240"/>
          </a:xfrm>
          <a:prstGeom prst="rect">
            <a:avLst/>
          </a:prstGeom>
          <a:noFill/>
          <a:ln/>
        </p:spPr>
        <p:txBody>
          <a:bodyPr wrap="square" lIns="381" tIns="381" rIns="381" bIns="381" rtlCol="0" anchor="ctr">
            <a:normAutofit/>
          </a:bodyPr>
          <a:lstStyle/>
          <a:p>
            <a:pPr algn="ctr"/>
            <a:r>
              <a:rPr lang="en-US" sz="3600" b="1" dirty="0">
                <a:solidFill>
                  <a:srgbClr val="111111"/>
                </a:solidFill>
                <a:latin typeface="Arial" pitchFamily="34" charset="0"/>
                <a:ea typeface="Arial" pitchFamily="34" charset="-122"/>
                <a:cs typeface="Arial" pitchFamily="34" charset="-120"/>
              </a:rPr>
              <a:t>Avoid the Two Ditches</a:t>
            </a:r>
            <a:endParaRPr lang="en-US" sz="3600" dirty="0"/>
          </a:p>
        </p:txBody>
      </p:sp>
      <p:sp>
        <p:nvSpPr>
          <p:cNvPr id="6" name="Text 4"/>
          <p:cNvSpPr/>
          <p:nvPr/>
        </p:nvSpPr>
        <p:spPr>
          <a:xfrm>
            <a:off x="2154936" y="1325880"/>
            <a:ext cx="7882128" cy="4800600"/>
          </a:xfrm>
          <a:prstGeom prst="rect">
            <a:avLst/>
          </a:prstGeom>
          <a:noFill/>
          <a:ln/>
        </p:spPr>
        <p:txBody>
          <a:bodyPr wrap="square" lIns="635" tIns="635" rIns="635" bIns="635" rtlCol="0" anchor="t">
            <a:noAutofit/>
          </a:bodyPr>
          <a:lstStyle/>
          <a:p>
            <a:r>
              <a:rPr lang="en-US" sz="3200" dirty="0">
                <a:solidFill>
                  <a:srgbClr val="111111"/>
                </a:solidFill>
                <a:latin typeface="Arial" panose="020B0604020202020204" pitchFamily="34" charset="0"/>
                <a:ea typeface="Arial" pitchFamily="34" charset="-122"/>
                <a:cs typeface="Arial" panose="020B0604020202020204" pitchFamily="34" charset="0"/>
              </a:rPr>
              <a:t>Right Side - ❌ Resentful Hospitality</a:t>
            </a:r>
            <a:endParaRPr lang="en-US" sz="3200" dirty="0">
              <a:latin typeface="Arial" panose="020B0604020202020204" pitchFamily="34" charset="0"/>
              <a:cs typeface="Arial" panose="020B0604020202020204" pitchFamily="34" charset="0"/>
            </a:endParaRPr>
          </a:p>
          <a:p>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Doing it with a grudge.</a:t>
            </a:r>
            <a:endParaRPr lang="en-US" sz="3200" dirty="0">
              <a:latin typeface="Arial" panose="020B0604020202020204" pitchFamily="34" charset="0"/>
              <a:cs typeface="Arial" panose="020B0604020202020204" pitchFamily="34" charset="0"/>
            </a:endParaRPr>
          </a:p>
          <a:p>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Overcommitting and becoming bitter.</a:t>
            </a:r>
            <a:endParaRPr lang="en-US" sz="3200" dirty="0">
              <a:latin typeface="Arial" panose="020B0604020202020204" pitchFamily="34" charset="0"/>
              <a:cs typeface="Arial" panose="020B0604020202020204" pitchFamily="34" charset="0"/>
            </a:endParaRPr>
          </a:p>
          <a:p>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Using hospitality to feel important.</a:t>
            </a:r>
            <a:endParaRPr lang="en-US" sz="3200" dirty="0">
              <a:latin typeface="Arial" panose="020B0604020202020204" pitchFamily="34" charset="0"/>
              <a:cs typeface="Arial" panose="020B0604020202020204" pitchFamily="34" charset="0"/>
            </a:endParaRPr>
          </a:p>
          <a:p>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Peter says: “without grumbling.”</a:t>
            </a:r>
            <a:endParaRPr lang="en-US" sz="32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31</a:t>
            </a:r>
            <a:endParaRPr lang="en-US" sz="800" dirty="0"/>
          </a:p>
        </p:txBody>
      </p:sp>
      <p:sp>
        <p:nvSpPr>
          <p:cNvPr id="5" name="Text 3"/>
          <p:cNvSpPr/>
          <p:nvPr/>
        </p:nvSpPr>
        <p:spPr>
          <a:xfrm>
            <a:off x="2154936" y="50460"/>
            <a:ext cx="7882128" cy="777240"/>
          </a:xfrm>
          <a:prstGeom prst="rect">
            <a:avLst/>
          </a:prstGeom>
          <a:noFill/>
          <a:ln/>
        </p:spPr>
        <p:txBody>
          <a:bodyPr wrap="square" lIns="381" tIns="381" rIns="381" bIns="381" rtlCol="0" anchor="ctr">
            <a:normAutofit/>
          </a:bodyPr>
          <a:lstStyle/>
          <a:p>
            <a:pPr algn="ctr"/>
            <a:r>
              <a:rPr lang="en-US" sz="3600" b="1" dirty="0">
                <a:solidFill>
                  <a:srgbClr val="111111"/>
                </a:solidFill>
                <a:latin typeface="Arial" pitchFamily="34" charset="0"/>
                <a:ea typeface="Arial" pitchFamily="34" charset="-122"/>
                <a:cs typeface="Arial" pitchFamily="34" charset="-120"/>
              </a:rPr>
              <a:t>Middle of the Road</a:t>
            </a:r>
            <a:endParaRPr lang="en-US" sz="3600" dirty="0"/>
          </a:p>
        </p:txBody>
      </p:sp>
      <p:sp>
        <p:nvSpPr>
          <p:cNvPr id="6" name="Text 4"/>
          <p:cNvSpPr/>
          <p:nvPr/>
        </p:nvSpPr>
        <p:spPr>
          <a:xfrm>
            <a:off x="2154936" y="705790"/>
            <a:ext cx="7882128" cy="4800600"/>
          </a:xfrm>
          <a:prstGeom prst="rect">
            <a:avLst/>
          </a:prstGeom>
          <a:noFill/>
          <a:ln/>
        </p:spPr>
        <p:txBody>
          <a:bodyPr wrap="square" lIns="635" tIns="635" rIns="635" bIns="635" rtlCol="0" anchor="t">
            <a:noAutofit/>
          </a:bodyPr>
          <a:lstStyle/>
          <a:p>
            <a:pPr algn="ctr"/>
            <a:r>
              <a:rPr lang="en-US" sz="3200" dirty="0">
                <a:solidFill>
                  <a:srgbClr val="111111"/>
                </a:solidFill>
                <a:latin typeface="Arial" panose="020B0604020202020204" pitchFamily="34" charset="0"/>
                <a:ea typeface="Arial" pitchFamily="34" charset="-122"/>
                <a:cs typeface="Arial" panose="020B0604020202020204" pitchFamily="34" charset="0"/>
              </a:rPr>
              <a:t>✅ Biblical Hospitality</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Simple.</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Wise.</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Cheerful.</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Generous.</a:t>
            </a:r>
            <a:endParaRPr lang="en-US" sz="3200" dirty="0">
              <a:latin typeface="Arial" panose="020B0604020202020204" pitchFamily="34" charset="0"/>
              <a:cs typeface="Arial" panose="020B0604020202020204" pitchFamily="34" charset="0"/>
            </a:endParaRPr>
          </a:p>
          <a:p>
            <a:r>
              <a:rPr lang="en-US" sz="3200" b="1" dirty="0">
                <a:solidFill>
                  <a:srgbClr val="111111"/>
                </a:solidFill>
                <a:latin typeface="Arial" panose="020B0604020202020204" pitchFamily="34" charset="0"/>
                <a:ea typeface="Arial" pitchFamily="34" charset="-122"/>
                <a:cs typeface="Arial" panose="020B0604020202020204" pitchFamily="34" charset="0"/>
              </a:rPr>
              <a:t>Safe</a:t>
            </a:r>
            <a:r>
              <a:rPr lang="en-US" sz="3200" dirty="0">
                <a:solidFill>
                  <a:srgbClr val="111111"/>
                </a:solidFill>
                <a:latin typeface="Arial" panose="020B0604020202020204" pitchFamily="34" charset="0"/>
                <a:ea typeface="Arial" pitchFamily="34" charset="-122"/>
                <a:cs typeface="Arial" panose="020B0604020202020204" pitchFamily="34" charset="0"/>
              </a:rPr>
              <a:t>.</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Real.</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Not performance.</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Not resentment.</a:t>
            </a:r>
            <a:endParaRPr lang="en-US" sz="3200" dirty="0">
              <a:latin typeface="Arial" panose="020B0604020202020204" pitchFamily="34" charset="0"/>
              <a:cs typeface="Arial" panose="020B0604020202020204" pitchFamily="34" charset="0"/>
            </a:endParaRPr>
          </a:p>
          <a:p>
            <a:r>
              <a:rPr lang="en-US" sz="3200" b="1" dirty="0">
                <a:solidFill>
                  <a:srgbClr val="111111"/>
                </a:solidFill>
                <a:latin typeface="Arial" panose="020B0604020202020204" pitchFamily="34" charset="0"/>
                <a:ea typeface="Arial" pitchFamily="34" charset="-122"/>
                <a:cs typeface="Arial" panose="020B0604020202020204" pitchFamily="34" charset="0"/>
              </a:rPr>
              <a:t>It is Love making space.</a:t>
            </a:r>
            <a:endParaRPr lang="en-US" sz="3200" b="1"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32</a:t>
            </a:r>
            <a:endParaRPr lang="en-US" sz="800" dirty="0"/>
          </a:p>
        </p:txBody>
      </p:sp>
      <p:sp>
        <p:nvSpPr>
          <p:cNvPr id="5" name="Text 3"/>
          <p:cNvSpPr/>
          <p:nvPr/>
        </p:nvSpPr>
        <p:spPr>
          <a:xfrm>
            <a:off x="2154936" y="365760"/>
            <a:ext cx="7882128" cy="777240"/>
          </a:xfrm>
          <a:prstGeom prst="rect">
            <a:avLst/>
          </a:prstGeom>
          <a:noFill/>
          <a:ln/>
        </p:spPr>
        <p:txBody>
          <a:bodyPr wrap="square" lIns="381" tIns="381" rIns="381" bIns="381" rtlCol="0" anchor="ctr">
            <a:normAutofit/>
          </a:bodyPr>
          <a:lstStyle/>
          <a:p>
            <a:pPr algn="ctr"/>
            <a:r>
              <a:rPr lang="en-US" sz="3600" b="1" dirty="0">
                <a:solidFill>
                  <a:srgbClr val="111111"/>
                </a:solidFill>
                <a:latin typeface="Arial" pitchFamily="34" charset="0"/>
                <a:ea typeface="Arial" pitchFamily="34" charset="-122"/>
                <a:cs typeface="Arial" pitchFamily="34" charset="-120"/>
              </a:rPr>
              <a:t>Make Space Where?</a:t>
            </a:r>
            <a:endParaRPr lang="en-US" sz="3600" dirty="0"/>
          </a:p>
        </p:txBody>
      </p:sp>
      <p:sp>
        <p:nvSpPr>
          <p:cNvPr id="6" name="Text 4"/>
          <p:cNvSpPr/>
          <p:nvPr/>
        </p:nvSpPr>
        <p:spPr>
          <a:xfrm>
            <a:off x="2154936" y="1325880"/>
            <a:ext cx="7882128" cy="4800600"/>
          </a:xfrm>
          <a:prstGeom prst="rect">
            <a:avLst/>
          </a:prstGeom>
          <a:noFill/>
          <a:ln/>
        </p:spPr>
        <p:txBody>
          <a:bodyPr wrap="square" lIns="635" tIns="635" rIns="635" bIns="635" rtlCol="0" anchor="t">
            <a:noAutofit/>
          </a:bodyPr>
          <a:lstStyle/>
          <a:p>
            <a:r>
              <a:rPr lang="en-US" sz="3200" dirty="0">
                <a:solidFill>
                  <a:srgbClr val="111111"/>
                </a:solidFill>
                <a:latin typeface="Arial" panose="020B0604020202020204" pitchFamily="34" charset="0"/>
                <a:ea typeface="Arial" pitchFamily="34" charset="-122"/>
                <a:cs typeface="Arial" panose="020B0604020202020204" pitchFamily="34" charset="0"/>
              </a:rPr>
              <a:t>Make space in your...</a:t>
            </a:r>
            <a:endParaRPr lang="en-US" sz="3200" dirty="0">
              <a:latin typeface="Arial" panose="020B0604020202020204" pitchFamily="34" charset="0"/>
              <a:cs typeface="Arial" panose="020B0604020202020204" pitchFamily="34" charset="0"/>
            </a:endParaRPr>
          </a:p>
          <a:p>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 </a:t>
            </a:r>
            <a:r>
              <a:rPr lang="en-US" sz="3200" b="1" i="1" u="sng" dirty="0">
                <a:solidFill>
                  <a:srgbClr val="111111"/>
                </a:solidFill>
                <a:latin typeface="Arial" panose="020B0604020202020204" pitchFamily="34" charset="0"/>
                <a:ea typeface="Arial" pitchFamily="34" charset="-122"/>
                <a:cs typeface="Arial" panose="020B0604020202020204" pitchFamily="34" charset="0"/>
              </a:rPr>
              <a:t>Heart</a:t>
            </a:r>
            <a:endParaRPr lang="en-US" sz="3200" b="1" i="1" u="sng"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 Table</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 Schedule</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 Conversation</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 Church</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 Home</a:t>
            </a:r>
            <a:endParaRPr lang="en-US" sz="3200" dirty="0">
              <a:latin typeface="Arial" panose="020B0604020202020204" pitchFamily="34" charset="0"/>
              <a:cs typeface="Arial" panose="020B0604020202020204" pitchFamily="34" charset="0"/>
            </a:endParaRPr>
          </a:p>
          <a:p>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Hospitality starts before the door opens.</a:t>
            </a:r>
            <a:endParaRPr lang="en-US" sz="32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33</a:t>
            </a:r>
            <a:endParaRPr lang="en-US" sz="800" dirty="0"/>
          </a:p>
        </p:txBody>
      </p:sp>
      <p:sp>
        <p:nvSpPr>
          <p:cNvPr id="5" name="Text 3"/>
          <p:cNvSpPr/>
          <p:nvPr/>
        </p:nvSpPr>
        <p:spPr>
          <a:xfrm>
            <a:off x="2154936" y="365760"/>
            <a:ext cx="7882128" cy="777240"/>
          </a:xfrm>
          <a:prstGeom prst="rect">
            <a:avLst/>
          </a:prstGeom>
          <a:noFill/>
          <a:ln/>
        </p:spPr>
        <p:txBody>
          <a:bodyPr wrap="square" lIns="381" tIns="381" rIns="381" bIns="381" rtlCol="0" anchor="ctr">
            <a:normAutofit/>
          </a:bodyPr>
          <a:lstStyle/>
          <a:p>
            <a:pPr algn="ctr"/>
            <a:r>
              <a:rPr lang="en-US" sz="3600" b="1" dirty="0">
                <a:solidFill>
                  <a:srgbClr val="111111"/>
                </a:solidFill>
                <a:latin typeface="Arial" pitchFamily="34" charset="0"/>
                <a:ea typeface="Arial" pitchFamily="34" charset="-122"/>
                <a:cs typeface="Arial" pitchFamily="34" charset="-120"/>
              </a:rPr>
              <a:t>Simple Examples</a:t>
            </a:r>
            <a:endParaRPr lang="en-US" sz="3600" dirty="0"/>
          </a:p>
        </p:txBody>
      </p:sp>
      <p:sp>
        <p:nvSpPr>
          <p:cNvPr id="6" name="Text 4"/>
          <p:cNvSpPr/>
          <p:nvPr/>
        </p:nvSpPr>
        <p:spPr>
          <a:xfrm>
            <a:off x="2154936" y="1325880"/>
            <a:ext cx="7882128" cy="4800600"/>
          </a:xfrm>
          <a:prstGeom prst="rect">
            <a:avLst/>
          </a:prstGeom>
          <a:noFill/>
          <a:ln/>
        </p:spPr>
        <p:txBody>
          <a:bodyPr wrap="square" lIns="635" tIns="635" rIns="635" bIns="635" rtlCol="0" anchor="t">
            <a:noAutofit/>
          </a:bodyPr>
          <a:lstStyle/>
          <a:p>
            <a:r>
              <a:rPr lang="en-US" sz="3200" dirty="0">
                <a:solidFill>
                  <a:srgbClr val="111111"/>
                </a:solidFill>
                <a:latin typeface="Arial" panose="020B0604020202020204" pitchFamily="34" charset="0"/>
                <a:ea typeface="Arial" pitchFamily="34" charset="-122"/>
                <a:cs typeface="Arial" panose="020B0604020202020204" pitchFamily="34" charset="0"/>
              </a:rPr>
              <a:t>Invite someone for a cuppa.</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Sit with a visitor.</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Ask a real question and listen.</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Include one more person.</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Send a message.</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Offer a lift.</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Make room at lunch.</a:t>
            </a:r>
            <a:endParaRPr lang="en-US" sz="32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34</a:t>
            </a:r>
            <a:endParaRPr lang="en-US" sz="800" dirty="0"/>
          </a:p>
        </p:txBody>
      </p:sp>
      <p:sp>
        <p:nvSpPr>
          <p:cNvPr id="5" name="Text 3"/>
          <p:cNvSpPr/>
          <p:nvPr/>
        </p:nvSpPr>
        <p:spPr>
          <a:xfrm>
            <a:off x="2154936" y="365760"/>
            <a:ext cx="7882128" cy="777240"/>
          </a:xfrm>
          <a:prstGeom prst="rect">
            <a:avLst/>
          </a:prstGeom>
          <a:noFill/>
          <a:ln/>
        </p:spPr>
        <p:txBody>
          <a:bodyPr wrap="square" lIns="381" tIns="381" rIns="381" bIns="381" rtlCol="0" anchor="ctr">
            <a:normAutofit/>
          </a:bodyPr>
          <a:lstStyle/>
          <a:p>
            <a:pPr algn="ctr"/>
            <a:r>
              <a:rPr lang="en-US" sz="3600" b="1" dirty="0">
                <a:solidFill>
                  <a:srgbClr val="111111"/>
                </a:solidFill>
                <a:latin typeface="Arial" pitchFamily="34" charset="0"/>
                <a:ea typeface="Arial" pitchFamily="34" charset="-122"/>
                <a:cs typeface="Arial" pitchFamily="34" charset="-120"/>
              </a:rPr>
              <a:t>Outward Hospitality</a:t>
            </a:r>
            <a:endParaRPr lang="en-US" sz="3600" dirty="0"/>
          </a:p>
        </p:txBody>
      </p:sp>
      <p:sp>
        <p:nvSpPr>
          <p:cNvPr id="6" name="Text 4"/>
          <p:cNvSpPr/>
          <p:nvPr/>
        </p:nvSpPr>
        <p:spPr>
          <a:xfrm>
            <a:off x="2154936" y="1325880"/>
            <a:ext cx="8880926" cy="4800600"/>
          </a:xfrm>
          <a:prstGeom prst="rect">
            <a:avLst/>
          </a:prstGeom>
          <a:noFill/>
          <a:ln/>
        </p:spPr>
        <p:txBody>
          <a:bodyPr wrap="square" lIns="635" tIns="635" rIns="635" bIns="635" rtlCol="0" anchor="t">
            <a:normAutofit/>
          </a:bodyPr>
          <a:lstStyle/>
          <a:p>
            <a:r>
              <a:rPr lang="en-US" sz="2700" dirty="0">
                <a:solidFill>
                  <a:srgbClr val="111111"/>
                </a:solidFill>
                <a:latin typeface="Arial" pitchFamily="34" charset="0"/>
                <a:ea typeface="Arial" pitchFamily="34" charset="-122"/>
                <a:cs typeface="Arial" pitchFamily="34" charset="-120"/>
              </a:rPr>
              <a:t>Who is outside the circle?</a:t>
            </a:r>
            <a:endParaRPr lang="en-US" sz="2700" dirty="0"/>
          </a:p>
          <a:p>
            <a:endParaRPr lang="en-US" sz="2700" dirty="0"/>
          </a:p>
          <a:p>
            <a:r>
              <a:rPr lang="en-US" sz="2700" dirty="0">
                <a:solidFill>
                  <a:srgbClr val="111111"/>
                </a:solidFill>
                <a:latin typeface="Arial" pitchFamily="34" charset="0"/>
                <a:ea typeface="Arial" pitchFamily="34" charset="-122"/>
                <a:cs typeface="Arial" pitchFamily="34" charset="-120"/>
              </a:rPr>
              <a:t>A neighbour.</a:t>
            </a:r>
            <a:endParaRPr lang="en-US" sz="2700" dirty="0"/>
          </a:p>
          <a:p>
            <a:r>
              <a:rPr lang="en-US" sz="2700" dirty="0">
                <a:solidFill>
                  <a:srgbClr val="111111"/>
                </a:solidFill>
                <a:latin typeface="Arial" pitchFamily="34" charset="0"/>
                <a:ea typeface="Arial" pitchFamily="34" charset="-122"/>
                <a:cs typeface="Arial" pitchFamily="34" charset="-120"/>
              </a:rPr>
              <a:t>A workmate.</a:t>
            </a:r>
            <a:endParaRPr lang="en-US" sz="2700" dirty="0"/>
          </a:p>
          <a:p>
            <a:r>
              <a:rPr lang="en-US" sz="2700" dirty="0">
                <a:solidFill>
                  <a:srgbClr val="111111"/>
                </a:solidFill>
                <a:latin typeface="Arial" pitchFamily="34" charset="0"/>
                <a:ea typeface="Arial" pitchFamily="34" charset="-122"/>
                <a:cs typeface="Arial" pitchFamily="34" charset="-120"/>
              </a:rPr>
              <a:t>A newcomer.</a:t>
            </a:r>
            <a:endParaRPr lang="en-US" sz="2700" dirty="0"/>
          </a:p>
          <a:p>
            <a:r>
              <a:rPr lang="en-US" sz="2700" dirty="0">
                <a:solidFill>
                  <a:srgbClr val="111111"/>
                </a:solidFill>
                <a:latin typeface="Arial" pitchFamily="34" charset="0"/>
                <a:ea typeface="Arial" pitchFamily="34" charset="-122"/>
                <a:cs typeface="Arial" pitchFamily="34" charset="-120"/>
              </a:rPr>
              <a:t>A seeker.</a:t>
            </a:r>
            <a:endParaRPr lang="en-US" sz="2700" dirty="0"/>
          </a:p>
          <a:p>
            <a:r>
              <a:rPr lang="en-US" sz="2700" dirty="0">
                <a:solidFill>
                  <a:srgbClr val="111111"/>
                </a:solidFill>
                <a:latin typeface="Arial" pitchFamily="34" charset="0"/>
                <a:ea typeface="Arial" pitchFamily="34" charset="-122"/>
                <a:cs typeface="Arial" pitchFamily="34" charset="-120"/>
              </a:rPr>
              <a:t>A family member far from God.</a:t>
            </a:r>
            <a:endParaRPr lang="en-US" sz="2700" dirty="0"/>
          </a:p>
          <a:p>
            <a:r>
              <a:rPr lang="en-US" sz="2700" dirty="0">
                <a:solidFill>
                  <a:srgbClr val="111111"/>
                </a:solidFill>
                <a:latin typeface="Arial" pitchFamily="34" charset="0"/>
                <a:ea typeface="Arial" pitchFamily="34" charset="-122"/>
                <a:cs typeface="Arial" pitchFamily="34" charset="-120"/>
              </a:rPr>
              <a:t>Someone new to town.</a:t>
            </a:r>
            <a:endParaRPr lang="en-US" sz="2700" dirty="0"/>
          </a:p>
          <a:p>
            <a:r>
              <a:rPr lang="en-US" sz="2700" dirty="0">
                <a:solidFill>
                  <a:srgbClr val="111111"/>
                </a:solidFill>
                <a:latin typeface="Arial" pitchFamily="34" charset="0"/>
                <a:ea typeface="Arial" pitchFamily="34" charset="-122"/>
                <a:cs typeface="Arial" pitchFamily="34" charset="-120"/>
              </a:rPr>
              <a:t>Someone lonely.</a:t>
            </a:r>
            <a:endParaRPr lang="en-US" sz="2700" dirty="0"/>
          </a:p>
          <a:p>
            <a:endParaRPr lang="en-US" sz="2700" dirty="0"/>
          </a:p>
          <a:p>
            <a:r>
              <a:rPr lang="en-US" sz="2700" b="1" dirty="0">
                <a:solidFill>
                  <a:srgbClr val="111111"/>
                </a:solidFill>
                <a:latin typeface="Arial" pitchFamily="34" charset="0"/>
                <a:ea typeface="Arial" pitchFamily="34" charset="-122"/>
                <a:cs typeface="Arial" pitchFamily="34" charset="-120"/>
              </a:rPr>
              <a:t>Hospitality can be pre-evangelism with a kettle</a:t>
            </a:r>
            <a:r>
              <a:rPr lang="en-US" sz="2700" dirty="0">
                <a:solidFill>
                  <a:srgbClr val="111111"/>
                </a:solidFill>
                <a:latin typeface="Arial" pitchFamily="34" charset="0"/>
                <a:ea typeface="Arial" pitchFamily="34" charset="-122"/>
                <a:cs typeface="Arial" pitchFamily="34" charset="-120"/>
              </a:rPr>
              <a:t>.</a:t>
            </a:r>
            <a:endParaRPr lang="en-US" sz="27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35</a:t>
            </a:r>
            <a:endParaRPr lang="en-US" sz="800" dirty="0"/>
          </a:p>
        </p:txBody>
      </p:sp>
      <p:sp>
        <p:nvSpPr>
          <p:cNvPr id="5" name="Text 3"/>
          <p:cNvSpPr/>
          <p:nvPr/>
        </p:nvSpPr>
        <p:spPr>
          <a:xfrm>
            <a:off x="2154936" y="365760"/>
            <a:ext cx="7882128" cy="777240"/>
          </a:xfrm>
          <a:prstGeom prst="rect">
            <a:avLst/>
          </a:prstGeom>
          <a:noFill/>
          <a:ln/>
        </p:spPr>
        <p:txBody>
          <a:bodyPr wrap="square" lIns="381" tIns="381" rIns="381" bIns="381" rtlCol="0" anchor="ctr">
            <a:normAutofit/>
          </a:bodyPr>
          <a:lstStyle/>
          <a:p>
            <a:pPr algn="ctr"/>
            <a:r>
              <a:rPr lang="en-US" sz="3600" b="1" dirty="0">
                <a:solidFill>
                  <a:srgbClr val="111111"/>
                </a:solidFill>
                <a:latin typeface="Arial" pitchFamily="34" charset="0"/>
                <a:ea typeface="Arial" pitchFamily="34" charset="-122"/>
                <a:cs typeface="Arial" pitchFamily="34" charset="-120"/>
              </a:rPr>
              <a:t>Family Hospitality (Fellowship)</a:t>
            </a:r>
            <a:endParaRPr lang="en-US" sz="3600" dirty="0"/>
          </a:p>
        </p:txBody>
      </p:sp>
      <p:sp>
        <p:nvSpPr>
          <p:cNvPr id="6" name="Text 4"/>
          <p:cNvSpPr/>
          <p:nvPr/>
        </p:nvSpPr>
        <p:spPr>
          <a:xfrm>
            <a:off x="1093076" y="1325880"/>
            <a:ext cx="10005848" cy="4800600"/>
          </a:xfrm>
          <a:prstGeom prst="rect">
            <a:avLst/>
          </a:prstGeom>
          <a:noFill/>
          <a:ln/>
        </p:spPr>
        <p:txBody>
          <a:bodyPr wrap="square" lIns="635" tIns="635" rIns="635" bIns="635" rtlCol="0" anchor="t">
            <a:noAutofit/>
          </a:bodyPr>
          <a:lstStyle/>
          <a:p>
            <a:r>
              <a:rPr lang="en-US" sz="3200" dirty="0">
                <a:solidFill>
                  <a:srgbClr val="111111"/>
                </a:solidFill>
                <a:latin typeface="Arial" panose="020B0604020202020204" pitchFamily="34" charset="0"/>
                <a:ea typeface="Arial" pitchFamily="34" charset="-122"/>
                <a:cs typeface="Arial" panose="020B0604020202020204" pitchFamily="34" charset="0"/>
              </a:rPr>
              <a:t>Who in the body needs space?</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A new believer.</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A single person.</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An elderly person/widow.</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A tired parent.</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A grieving person.</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A teenager.</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Someone who feels forgotten.</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Fellowship becomes real when </a:t>
            </a:r>
            <a:r>
              <a:rPr lang="en-US" sz="3600" b="1" dirty="0">
                <a:solidFill>
                  <a:srgbClr val="111111"/>
                </a:solidFill>
                <a:latin typeface="Arial" panose="020B0604020202020204" pitchFamily="34" charset="0"/>
                <a:ea typeface="Arial" pitchFamily="34" charset="-122"/>
                <a:cs typeface="Arial" panose="020B0604020202020204" pitchFamily="34" charset="0"/>
              </a:rPr>
              <a:t>everyone</a:t>
            </a:r>
            <a:r>
              <a:rPr lang="en-US" sz="3200" dirty="0">
                <a:solidFill>
                  <a:srgbClr val="111111"/>
                </a:solidFill>
                <a:latin typeface="Arial" panose="020B0604020202020204" pitchFamily="34" charset="0"/>
                <a:ea typeface="Arial" pitchFamily="34" charset="-122"/>
                <a:cs typeface="Arial" panose="020B0604020202020204" pitchFamily="34" charset="0"/>
              </a:rPr>
              <a:t> is included.</a:t>
            </a:r>
            <a:endParaRPr lang="en-US" sz="32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3</a:t>
            </a:r>
            <a:endParaRPr lang="en-US" sz="800" dirty="0"/>
          </a:p>
        </p:txBody>
      </p:sp>
      <p:sp>
        <p:nvSpPr>
          <p:cNvPr id="5" name="Text 3"/>
          <p:cNvSpPr/>
          <p:nvPr/>
        </p:nvSpPr>
        <p:spPr>
          <a:xfrm>
            <a:off x="2154936" y="365760"/>
            <a:ext cx="7882128" cy="777240"/>
          </a:xfrm>
          <a:prstGeom prst="rect">
            <a:avLst/>
          </a:prstGeom>
          <a:noFill/>
          <a:ln/>
        </p:spPr>
        <p:txBody>
          <a:bodyPr wrap="square" lIns="381" tIns="381" rIns="381" bIns="381" rtlCol="0" anchor="ctr">
            <a:normAutofit/>
          </a:bodyPr>
          <a:lstStyle/>
          <a:p>
            <a:pPr algn="ctr"/>
            <a:r>
              <a:rPr lang="en-US" sz="3600" b="1">
                <a:solidFill>
                  <a:srgbClr val="111111"/>
                </a:solidFill>
                <a:latin typeface="Arial" pitchFamily="34" charset="0"/>
                <a:ea typeface="Arial" pitchFamily="34" charset="-122"/>
                <a:cs typeface="Arial" pitchFamily="34" charset="-120"/>
              </a:rPr>
              <a:t>We Turned </a:t>
            </a:r>
            <a:r>
              <a:rPr lang="en-US" sz="3600" b="1" dirty="0">
                <a:solidFill>
                  <a:srgbClr val="111111"/>
                </a:solidFill>
                <a:latin typeface="Arial" pitchFamily="34" charset="0"/>
                <a:ea typeface="Arial" pitchFamily="34" charset="-122"/>
                <a:cs typeface="Arial" pitchFamily="34" charset="-120"/>
              </a:rPr>
              <a:t>the Corner</a:t>
            </a:r>
            <a:endParaRPr lang="en-US" sz="3600" dirty="0"/>
          </a:p>
        </p:txBody>
      </p:sp>
      <p:sp>
        <p:nvSpPr>
          <p:cNvPr id="6" name="Text 4"/>
          <p:cNvSpPr/>
          <p:nvPr/>
        </p:nvSpPr>
        <p:spPr>
          <a:xfrm>
            <a:off x="2154936" y="1325880"/>
            <a:ext cx="7882128" cy="4800600"/>
          </a:xfrm>
          <a:prstGeom prst="rect">
            <a:avLst/>
          </a:prstGeom>
          <a:noFill/>
          <a:ln/>
        </p:spPr>
        <p:txBody>
          <a:bodyPr wrap="square" lIns="635" tIns="635" rIns="635" bIns="635" rtlCol="0" anchor="t">
            <a:normAutofit/>
          </a:bodyPr>
          <a:lstStyle/>
          <a:p>
            <a:r>
              <a:rPr lang="en-US" sz="3000" dirty="0">
                <a:solidFill>
                  <a:srgbClr val="111111"/>
                </a:solidFill>
                <a:latin typeface="Arial" pitchFamily="34" charset="0"/>
                <a:ea typeface="Arial" pitchFamily="34" charset="-122"/>
                <a:cs typeface="Arial" pitchFamily="34" charset="-120"/>
              </a:rPr>
              <a:t>We have weeded and turned over the soil.</a:t>
            </a:r>
            <a:endParaRPr lang="en-US" sz="3000" dirty="0"/>
          </a:p>
          <a:p>
            <a:endParaRPr lang="en-US" sz="3000" dirty="0"/>
          </a:p>
          <a:p>
            <a:r>
              <a:rPr lang="en-US" sz="3000" dirty="0">
                <a:solidFill>
                  <a:srgbClr val="111111"/>
                </a:solidFill>
                <a:latin typeface="Arial" pitchFamily="34" charset="0"/>
                <a:ea typeface="Arial" pitchFamily="34" charset="-122"/>
                <a:cs typeface="Arial" pitchFamily="34" charset="-120"/>
              </a:rPr>
              <a:t>Stopping destructive habits</a:t>
            </a:r>
            <a:endParaRPr lang="en-US" sz="3000" dirty="0"/>
          </a:p>
          <a:p>
            <a:r>
              <a:rPr lang="en-US" sz="3000" dirty="0">
                <a:solidFill>
                  <a:srgbClr val="111111"/>
                </a:solidFill>
                <a:latin typeface="Arial" pitchFamily="34" charset="0"/>
                <a:ea typeface="Arial" pitchFamily="34" charset="-122"/>
                <a:cs typeface="Arial" pitchFamily="34" charset="-120"/>
              </a:rPr>
              <a:t>(speech, burdens, forgiveness, gossip, pride)</a:t>
            </a:r>
            <a:endParaRPr lang="en-US" sz="3000" dirty="0"/>
          </a:p>
          <a:p>
            <a:endParaRPr lang="en-US" sz="3000" dirty="0"/>
          </a:p>
          <a:p>
            <a:r>
              <a:rPr lang="en-US" sz="3000" dirty="0">
                <a:solidFill>
                  <a:srgbClr val="111111"/>
                </a:solidFill>
                <a:latin typeface="Arial" pitchFamily="34" charset="0"/>
                <a:ea typeface="Arial" pitchFamily="34" charset="-122"/>
                <a:cs typeface="Arial" pitchFamily="34" charset="-120"/>
              </a:rPr>
              <a:t>Now we are growing something beautiful!</a:t>
            </a:r>
            <a:endParaRPr lang="en-US" sz="3000" dirty="0"/>
          </a:p>
          <a:p>
            <a:endParaRPr lang="en-US" sz="3000" dirty="0"/>
          </a:p>
          <a:p>
            <a:r>
              <a:rPr lang="en-US" sz="3000" dirty="0">
                <a:solidFill>
                  <a:srgbClr val="111111"/>
                </a:solidFill>
                <a:latin typeface="Arial" pitchFamily="34" charset="0"/>
                <a:ea typeface="Arial" pitchFamily="34" charset="-122"/>
                <a:cs typeface="Arial" pitchFamily="34" charset="-120"/>
              </a:rPr>
              <a:t>Love goes low.</a:t>
            </a:r>
            <a:endParaRPr lang="en-US" sz="3000" dirty="0"/>
          </a:p>
          <a:p>
            <a:r>
              <a:rPr lang="en-US" sz="3000" dirty="0">
                <a:solidFill>
                  <a:srgbClr val="111111"/>
                </a:solidFill>
                <a:latin typeface="Arial" pitchFamily="34" charset="0"/>
                <a:ea typeface="Arial" pitchFamily="34" charset="-122"/>
                <a:cs typeface="Arial" pitchFamily="34" charset="-120"/>
              </a:rPr>
              <a:t>Love builds courage.</a:t>
            </a:r>
            <a:endParaRPr lang="en-US" sz="3000" dirty="0"/>
          </a:p>
          <a:p>
            <a:r>
              <a:rPr lang="en-US" sz="3000" dirty="0">
                <a:solidFill>
                  <a:srgbClr val="111111"/>
                </a:solidFill>
                <a:latin typeface="Arial" pitchFamily="34" charset="0"/>
                <a:ea typeface="Arial" pitchFamily="34" charset="-122"/>
                <a:cs typeface="Arial" pitchFamily="34" charset="-120"/>
              </a:rPr>
              <a:t>Love makes space.</a:t>
            </a:r>
            <a:endParaRPr lang="en-US" sz="3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36</a:t>
            </a:r>
            <a:endParaRPr lang="en-US" sz="800" dirty="0"/>
          </a:p>
        </p:txBody>
      </p:sp>
      <p:sp>
        <p:nvSpPr>
          <p:cNvPr id="5" name="Text 3"/>
          <p:cNvSpPr/>
          <p:nvPr/>
        </p:nvSpPr>
        <p:spPr>
          <a:xfrm>
            <a:off x="2154936" y="365760"/>
            <a:ext cx="7882128" cy="777240"/>
          </a:xfrm>
          <a:prstGeom prst="rect">
            <a:avLst/>
          </a:prstGeom>
          <a:noFill/>
          <a:ln/>
        </p:spPr>
        <p:txBody>
          <a:bodyPr wrap="square" lIns="381" tIns="381" rIns="381" bIns="381" rtlCol="0" anchor="ctr">
            <a:normAutofit/>
          </a:bodyPr>
          <a:lstStyle/>
          <a:p>
            <a:pPr algn="ctr"/>
            <a:r>
              <a:rPr lang="en-US" sz="3600" b="1" dirty="0">
                <a:solidFill>
                  <a:srgbClr val="111111"/>
                </a:solidFill>
                <a:latin typeface="Arial" pitchFamily="34" charset="0"/>
                <a:ea typeface="Arial" pitchFamily="34" charset="-122"/>
                <a:cs typeface="Arial" pitchFamily="34" charset="-120"/>
              </a:rPr>
              <a:t>A Word About Wisdom</a:t>
            </a:r>
            <a:endParaRPr lang="en-US" sz="3600" dirty="0"/>
          </a:p>
        </p:txBody>
      </p:sp>
      <p:sp>
        <p:nvSpPr>
          <p:cNvPr id="6" name="Text 4"/>
          <p:cNvSpPr/>
          <p:nvPr/>
        </p:nvSpPr>
        <p:spPr>
          <a:xfrm>
            <a:off x="1261241" y="1325880"/>
            <a:ext cx="10005850" cy="4800600"/>
          </a:xfrm>
          <a:prstGeom prst="rect">
            <a:avLst/>
          </a:prstGeom>
          <a:noFill/>
          <a:ln/>
        </p:spPr>
        <p:txBody>
          <a:bodyPr wrap="square" lIns="635" tIns="635" rIns="635" bIns="635" rtlCol="0" anchor="t">
            <a:noAutofit/>
          </a:bodyPr>
          <a:lstStyle/>
          <a:p>
            <a:r>
              <a:rPr lang="en-US" sz="3200" dirty="0">
                <a:solidFill>
                  <a:srgbClr val="111111"/>
                </a:solidFill>
                <a:latin typeface="Arial" panose="020B0604020202020204" pitchFamily="34" charset="0"/>
                <a:ea typeface="Arial" pitchFamily="34" charset="-122"/>
                <a:cs typeface="Arial" panose="020B0604020202020204" pitchFamily="34" charset="0"/>
              </a:rPr>
              <a:t>Hospitality is not foolishness.</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It does not mean ignoring safety, boundaries, or family needs.</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Jesus loved everyone,</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but He wisely did not entrust Himself to everyone. (John 2:24–25)</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Be wise.</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But do not let fear close your heart!</a:t>
            </a:r>
            <a:endParaRPr lang="en-US" sz="32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37</a:t>
            </a:r>
            <a:endParaRPr lang="en-US" sz="800" dirty="0"/>
          </a:p>
        </p:txBody>
      </p:sp>
      <p:sp>
        <p:nvSpPr>
          <p:cNvPr id="5" name="Text 3"/>
          <p:cNvSpPr/>
          <p:nvPr/>
        </p:nvSpPr>
        <p:spPr>
          <a:xfrm>
            <a:off x="2154936" y="365760"/>
            <a:ext cx="7882128" cy="777240"/>
          </a:xfrm>
          <a:prstGeom prst="rect">
            <a:avLst/>
          </a:prstGeom>
          <a:noFill/>
          <a:ln/>
        </p:spPr>
        <p:txBody>
          <a:bodyPr wrap="square" lIns="381" tIns="381" rIns="381" bIns="381" rtlCol="0" anchor="ctr">
            <a:normAutofit/>
          </a:bodyPr>
          <a:lstStyle/>
          <a:p>
            <a:pPr algn="ctr"/>
            <a:r>
              <a:rPr lang="en-US" sz="3600" b="1" dirty="0">
                <a:solidFill>
                  <a:srgbClr val="111111"/>
                </a:solidFill>
                <a:latin typeface="Arial" pitchFamily="34" charset="0"/>
                <a:ea typeface="Arial" pitchFamily="34" charset="-122"/>
                <a:cs typeface="Arial" pitchFamily="34" charset="-120"/>
              </a:rPr>
              <a:t>The Early Church</a:t>
            </a:r>
            <a:endParaRPr lang="en-US" sz="3600" dirty="0"/>
          </a:p>
        </p:txBody>
      </p:sp>
      <p:sp>
        <p:nvSpPr>
          <p:cNvPr id="6" name="Text 4"/>
          <p:cNvSpPr/>
          <p:nvPr/>
        </p:nvSpPr>
        <p:spPr>
          <a:xfrm>
            <a:off x="2154936" y="1325880"/>
            <a:ext cx="7882128" cy="4800600"/>
          </a:xfrm>
          <a:prstGeom prst="rect">
            <a:avLst/>
          </a:prstGeom>
          <a:noFill/>
          <a:ln/>
        </p:spPr>
        <p:txBody>
          <a:bodyPr wrap="square" lIns="635" tIns="635" rIns="635" bIns="635" rtlCol="0" anchor="t">
            <a:noAutofit/>
          </a:bodyPr>
          <a:lstStyle/>
          <a:p>
            <a:pPr marL="457200" indent="-457200">
              <a:buFont typeface="Arial" panose="020B0604020202020204" pitchFamily="34" charset="0"/>
              <a:buChar char="•"/>
            </a:pPr>
            <a:r>
              <a:rPr lang="en-US" sz="3200" dirty="0">
                <a:solidFill>
                  <a:srgbClr val="111111"/>
                </a:solidFill>
                <a:latin typeface="Arial" panose="020B0604020202020204" pitchFamily="34" charset="0"/>
                <a:ea typeface="Arial" pitchFamily="34" charset="-122"/>
                <a:cs typeface="Arial" panose="020B0604020202020204" pitchFamily="34" charset="0"/>
              </a:rPr>
              <a:t>Day by day... They broke bread in their homes and received their food with glad and generous hearts. (Acts 2:46)</a:t>
            </a:r>
          </a:p>
          <a:p>
            <a:pPr marL="457200" indent="-457200">
              <a:buFont typeface="Arial" panose="020B0604020202020204" pitchFamily="34" charset="0"/>
              <a:buChar char="•"/>
            </a:pPr>
            <a:r>
              <a:rPr lang="en-US" sz="3200" dirty="0">
                <a:solidFill>
                  <a:srgbClr val="111111"/>
                </a:solidFill>
                <a:latin typeface="Arial" panose="020B0604020202020204" pitchFamily="34" charset="0"/>
                <a:ea typeface="Arial" pitchFamily="34" charset="-122"/>
                <a:cs typeface="Arial" panose="020B0604020202020204" pitchFamily="34" charset="0"/>
              </a:rPr>
              <a:t>After Lydia believed, she said: “… come to my house and stay.” (Acts 16:15)</a:t>
            </a:r>
            <a:endParaRPr lang="en-US" sz="32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endParaRPr lang="en-US" sz="3200" dirty="0">
              <a:solidFill>
                <a:srgbClr val="111111"/>
              </a:solidFill>
              <a:latin typeface="Arial" panose="020B0604020202020204" pitchFamily="34" charset="0"/>
              <a:ea typeface="Arial" pitchFamily="34" charset="-122"/>
              <a:cs typeface="Arial" panose="020B0604020202020204" pitchFamily="34" charset="0"/>
            </a:endParaRPr>
          </a:p>
          <a:p>
            <a:pPr marL="457200" indent="-457200">
              <a:buFont typeface="Arial" panose="020B0604020202020204" pitchFamily="34" charset="0"/>
              <a:buChar char="•"/>
            </a:pPr>
            <a:endParaRPr lang="en-US" sz="3200" dirty="0">
              <a:solidFill>
                <a:srgbClr val="111111"/>
              </a:solidFill>
              <a:latin typeface="Arial" panose="020B0604020202020204" pitchFamily="34" charset="0"/>
              <a:ea typeface="Arial" pitchFamily="34" charset="-122"/>
              <a:cs typeface="Arial" panose="020B0604020202020204" pitchFamily="34" charset="0"/>
            </a:endParaRPr>
          </a:p>
          <a:p>
            <a:pPr marL="457200" indent="-457200">
              <a:buFont typeface="Arial" panose="020B0604020202020204" pitchFamily="34" charset="0"/>
              <a:buChar char="•"/>
            </a:pPr>
            <a:endParaRPr lang="en-US" sz="3200" dirty="0">
              <a:latin typeface="Arial" panose="020B0604020202020204" pitchFamily="34" charset="0"/>
              <a:cs typeface="Arial" panose="020B0604020202020204" pitchFamily="34" charset="0"/>
            </a:endParaRPr>
          </a:p>
          <a:p>
            <a:endParaRPr lang="en-US" sz="3200" dirty="0">
              <a:latin typeface="Arial" panose="020B0604020202020204" pitchFamily="34" charset="0"/>
              <a:cs typeface="Arial" panose="020B0604020202020204"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38</a:t>
            </a:r>
            <a:endParaRPr lang="en-US" sz="800" dirty="0"/>
          </a:p>
        </p:txBody>
      </p:sp>
      <p:sp>
        <p:nvSpPr>
          <p:cNvPr id="5" name="Text 3"/>
          <p:cNvSpPr/>
          <p:nvPr/>
        </p:nvSpPr>
        <p:spPr>
          <a:xfrm>
            <a:off x="2154936" y="365760"/>
            <a:ext cx="7882128" cy="777240"/>
          </a:xfrm>
          <a:prstGeom prst="rect">
            <a:avLst/>
          </a:prstGeom>
          <a:noFill/>
          <a:ln/>
        </p:spPr>
        <p:txBody>
          <a:bodyPr wrap="square" lIns="381" tIns="381" rIns="381" bIns="381" rtlCol="0" anchor="ctr">
            <a:normAutofit/>
          </a:bodyPr>
          <a:lstStyle/>
          <a:p>
            <a:pPr algn="ctr"/>
            <a:r>
              <a:rPr lang="en-US" sz="3600" b="1" dirty="0">
                <a:solidFill>
                  <a:srgbClr val="111111"/>
                </a:solidFill>
                <a:latin typeface="Arial" pitchFamily="34" charset="0"/>
                <a:ea typeface="Arial" pitchFamily="34" charset="-122"/>
                <a:cs typeface="Arial" pitchFamily="34" charset="-120"/>
              </a:rPr>
              <a:t>Lydia Opened Her Home</a:t>
            </a:r>
            <a:endParaRPr lang="en-US" sz="3600" dirty="0"/>
          </a:p>
        </p:txBody>
      </p:sp>
      <p:sp>
        <p:nvSpPr>
          <p:cNvPr id="6" name="Text 4"/>
          <p:cNvSpPr/>
          <p:nvPr/>
        </p:nvSpPr>
        <p:spPr>
          <a:xfrm>
            <a:off x="2154936" y="1325880"/>
            <a:ext cx="7882128" cy="4800600"/>
          </a:xfrm>
          <a:prstGeom prst="rect">
            <a:avLst/>
          </a:prstGeom>
          <a:noFill/>
          <a:ln/>
        </p:spPr>
        <p:txBody>
          <a:bodyPr wrap="square" lIns="635" tIns="635" rIns="635" bIns="635" rtlCol="0" anchor="t">
            <a:normAutofit/>
          </a:bodyPr>
          <a:lstStyle/>
          <a:p>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Her home in </a:t>
            </a:r>
            <a:r>
              <a:rPr lang="en-AU" sz="3200" dirty="0">
                <a:latin typeface="Arial" panose="020B0604020202020204" pitchFamily="34" charset="0"/>
                <a:cs typeface="Arial" panose="020B0604020202020204" pitchFamily="34" charset="0"/>
              </a:rPr>
              <a:t>Philippi </a:t>
            </a:r>
            <a:r>
              <a:rPr lang="en-US" sz="3200" dirty="0">
                <a:solidFill>
                  <a:srgbClr val="111111"/>
                </a:solidFill>
                <a:latin typeface="Arial" panose="020B0604020202020204" pitchFamily="34" charset="0"/>
                <a:ea typeface="Arial" pitchFamily="34" charset="-122"/>
                <a:cs typeface="Arial" panose="020B0604020202020204" pitchFamily="34" charset="0"/>
              </a:rPr>
              <a:t>became part of the mission.  The church of Philippi started in her house.</a:t>
            </a:r>
            <a:endParaRPr lang="en-US" sz="3200" dirty="0">
              <a:latin typeface="Arial" panose="020B0604020202020204" pitchFamily="34" charset="0"/>
              <a:cs typeface="Arial" panose="020B0604020202020204" pitchFamily="34" charset="0"/>
            </a:endParaRPr>
          </a:p>
          <a:p>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So can yours.</a:t>
            </a:r>
            <a:endParaRPr lang="en-US" sz="32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39</a:t>
            </a:r>
            <a:endParaRPr lang="en-US" sz="800" dirty="0"/>
          </a:p>
        </p:txBody>
      </p:sp>
      <p:sp>
        <p:nvSpPr>
          <p:cNvPr id="5" name="Text 3"/>
          <p:cNvSpPr/>
          <p:nvPr/>
        </p:nvSpPr>
        <p:spPr>
          <a:xfrm>
            <a:off x="2154936" y="365760"/>
            <a:ext cx="7882128" cy="777240"/>
          </a:xfrm>
          <a:prstGeom prst="rect">
            <a:avLst/>
          </a:prstGeom>
          <a:noFill/>
          <a:ln/>
        </p:spPr>
        <p:txBody>
          <a:bodyPr wrap="square" lIns="381" tIns="381" rIns="381" bIns="381" rtlCol="0" anchor="ctr">
            <a:normAutofit/>
          </a:bodyPr>
          <a:lstStyle/>
          <a:p>
            <a:pPr algn="ctr"/>
            <a:r>
              <a:rPr lang="en-US" sz="3600" b="1" dirty="0">
                <a:solidFill>
                  <a:srgbClr val="111111"/>
                </a:solidFill>
                <a:latin typeface="Arial" pitchFamily="34" charset="0"/>
                <a:ea typeface="Arial" pitchFamily="34" charset="-122"/>
                <a:cs typeface="Arial" pitchFamily="34" charset="-120"/>
              </a:rPr>
              <a:t>Diagnostic Questions</a:t>
            </a:r>
            <a:endParaRPr lang="en-US" sz="3600" dirty="0"/>
          </a:p>
        </p:txBody>
      </p:sp>
      <p:sp>
        <p:nvSpPr>
          <p:cNvPr id="6" name="Text 4"/>
          <p:cNvSpPr/>
          <p:nvPr/>
        </p:nvSpPr>
        <p:spPr>
          <a:xfrm>
            <a:off x="2154936" y="1325880"/>
            <a:ext cx="7882128" cy="4800600"/>
          </a:xfrm>
          <a:prstGeom prst="rect">
            <a:avLst/>
          </a:prstGeom>
          <a:noFill/>
          <a:ln/>
        </p:spPr>
        <p:txBody>
          <a:bodyPr wrap="square" lIns="635" tIns="635" rIns="635" bIns="635" rtlCol="0" anchor="t">
            <a:noAutofit/>
          </a:bodyPr>
          <a:lstStyle/>
          <a:p>
            <a:r>
              <a:rPr lang="en-US" sz="3200" dirty="0">
                <a:solidFill>
                  <a:srgbClr val="111111"/>
                </a:solidFill>
                <a:latin typeface="Arial" panose="020B0604020202020204" pitchFamily="34" charset="0"/>
                <a:ea typeface="Arial" pitchFamily="34" charset="-122"/>
                <a:cs typeface="Arial" panose="020B0604020202020204" pitchFamily="34" charset="0"/>
              </a:rPr>
              <a:t>Who is outside my circle?</a:t>
            </a:r>
            <a:endParaRPr lang="en-US" sz="3200" dirty="0">
              <a:latin typeface="Arial" panose="020B0604020202020204" pitchFamily="34" charset="0"/>
              <a:cs typeface="Arial" panose="020B0604020202020204" pitchFamily="34" charset="0"/>
            </a:endParaRPr>
          </a:p>
          <a:p>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Who needs a seat?</a:t>
            </a:r>
            <a:endParaRPr lang="en-US" sz="3200" dirty="0">
              <a:latin typeface="Arial" panose="020B0604020202020204" pitchFamily="34" charset="0"/>
              <a:cs typeface="Arial" panose="020B0604020202020204" pitchFamily="34" charset="0"/>
            </a:endParaRPr>
          </a:p>
          <a:p>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Who have I stopped noticing?</a:t>
            </a:r>
            <a:endParaRPr lang="en-US" sz="3200" dirty="0">
              <a:latin typeface="Arial" panose="020B0604020202020204" pitchFamily="34" charset="0"/>
              <a:cs typeface="Arial" panose="020B0604020202020204" pitchFamily="34" charset="0"/>
            </a:endParaRPr>
          </a:p>
          <a:p>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Am I waiting for perfect conditions?</a:t>
            </a:r>
            <a:endParaRPr lang="en-US" sz="3200" dirty="0">
              <a:latin typeface="Arial" panose="020B0604020202020204" pitchFamily="34" charset="0"/>
              <a:cs typeface="Arial" panose="020B0604020202020204" pitchFamily="34" charset="0"/>
            </a:endParaRPr>
          </a:p>
          <a:p>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Is God asking me to make room for one person?</a:t>
            </a:r>
            <a:endParaRPr lang="en-US" sz="32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40</a:t>
            </a:r>
            <a:endParaRPr lang="en-US" sz="800" dirty="0"/>
          </a:p>
        </p:txBody>
      </p:sp>
      <p:sp>
        <p:nvSpPr>
          <p:cNvPr id="5" name="Text 3"/>
          <p:cNvSpPr/>
          <p:nvPr/>
        </p:nvSpPr>
        <p:spPr>
          <a:xfrm>
            <a:off x="2154936" y="365760"/>
            <a:ext cx="7882128" cy="777240"/>
          </a:xfrm>
          <a:prstGeom prst="rect">
            <a:avLst/>
          </a:prstGeom>
          <a:noFill/>
          <a:ln/>
        </p:spPr>
        <p:txBody>
          <a:bodyPr wrap="square" lIns="381" tIns="381" rIns="381" bIns="381" rtlCol="0" anchor="ctr">
            <a:normAutofit/>
          </a:bodyPr>
          <a:lstStyle/>
          <a:p>
            <a:pPr algn="ctr"/>
            <a:r>
              <a:rPr lang="en-US" sz="3600" b="1" dirty="0">
                <a:solidFill>
                  <a:srgbClr val="111111"/>
                </a:solidFill>
                <a:latin typeface="Arial" pitchFamily="34" charset="0"/>
                <a:ea typeface="Arial" pitchFamily="34" charset="-122"/>
                <a:cs typeface="Arial" pitchFamily="34" charset="-120"/>
              </a:rPr>
              <a:t>Take Note</a:t>
            </a:r>
            <a:endParaRPr lang="en-US" sz="3600" dirty="0"/>
          </a:p>
        </p:txBody>
      </p:sp>
      <p:sp>
        <p:nvSpPr>
          <p:cNvPr id="6" name="Text 4"/>
          <p:cNvSpPr/>
          <p:nvPr/>
        </p:nvSpPr>
        <p:spPr>
          <a:xfrm>
            <a:off x="2154936" y="1325880"/>
            <a:ext cx="7882128" cy="4800600"/>
          </a:xfrm>
          <a:prstGeom prst="rect">
            <a:avLst/>
          </a:prstGeom>
          <a:noFill/>
          <a:ln/>
        </p:spPr>
        <p:txBody>
          <a:bodyPr wrap="square" lIns="635" tIns="635" rIns="635" bIns="635" rtlCol="0" anchor="ctr">
            <a:normAutofit/>
          </a:bodyPr>
          <a:lstStyle/>
          <a:p>
            <a:pPr algn="ctr"/>
            <a:r>
              <a:rPr lang="en-US" sz="3200" dirty="0">
                <a:solidFill>
                  <a:srgbClr val="111111"/>
                </a:solidFill>
                <a:latin typeface="Arial" panose="020B0604020202020204" pitchFamily="34" charset="0"/>
                <a:ea typeface="Arial" pitchFamily="34" charset="-122"/>
                <a:cs typeface="Arial" panose="020B0604020202020204" pitchFamily="34" charset="0"/>
              </a:rPr>
              <a:t>📝 Mature love makes space.</a:t>
            </a:r>
            <a:endParaRPr lang="en-US" sz="3200" dirty="0">
              <a:latin typeface="Arial" panose="020B0604020202020204" pitchFamily="34" charset="0"/>
              <a:cs typeface="Arial" panose="020B0604020202020204" pitchFamily="34" charset="0"/>
            </a:endParaRPr>
          </a:p>
          <a:p>
            <a:pPr algn="ct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 Hospitality is love with room for others.</a:t>
            </a:r>
            <a:endParaRPr lang="en-US" sz="3200" dirty="0">
              <a:latin typeface="Arial" panose="020B0604020202020204" pitchFamily="34" charset="0"/>
              <a:cs typeface="Arial" panose="020B0604020202020204" pitchFamily="34" charset="0"/>
            </a:endParaRPr>
          </a:p>
          <a:p>
            <a:pPr algn="ct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 Fellowship deepens the family.</a:t>
            </a:r>
            <a:endParaRPr lang="en-US" sz="3200" dirty="0">
              <a:latin typeface="Arial" panose="020B0604020202020204" pitchFamily="34" charset="0"/>
              <a:cs typeface="Arial" panose="020B0604020202020204" pitchFamily="34" charset="0"/>
            </a:endParaRPr>
          </a:p>
          <a:p>
            <a:pPr algn="ctr"/>
            <a:endParaRPr lang="en-US" sz="3200" dirty="0">
              <a:latin typeface="Arial" panose="020B0604020202020204" pitchFamily="34" charset="0"/>
              <a:cs typeface="Arial" panose="020B0604020202020204" pitchFamily="34" charset="0"/>
            </a:endParaRPr>
          </a:p>
          <a:p>
            <a:pPr algn="ctr"/>
            <a:r>
              <a:rPr lang="en-US" sz="3200" dirty="0">
                <a:solidFill>
                  <a:srgbClr val="111111"/>
                </a:solidFill>
                <a:latin typeface="Arial" panose="020B0604020202020204" pitchFamily="34" charset="0"/>
                <a:ea typeface="Arial" pitchFamily="34" charset="-122"/>
                <a:cs typeface="Arial" panose="020B0604020202020204" pitchFamily="34" charset="0"/>
              </a:rPr>
              <a:t>📝 Hospitality opens the circle.</a:t>
            </a:r>
            <a:endParaRPr lang="en-US" sz="32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41</a:t>
            </a:r>
            <a:endParaRPr lang="en-US" sz="800" dirty="0"/>
          </a:p>
        </p:txBody>
      </p:sp>
      <p:sp>
        <p:nvSpPr>
          <p:cNvPr id="5" name="Text 3"/>
          <p:cNvSpPr/>
          <p:nvPr/>
        </p:nvSpPr>
        <p:spPr>
          <a:xfrm>
            <a:off x="2154936" y="-117700"/>
            <a:ext cx="7882128" cy="777240"/>
          </a:xfrm>
          <a:prstGeom prst="rect">
            <a:avLst/>
          </a:prstGeom>
          <a:noFill/>
          <a:ln/>
        </p:spPr>
        <p:txBody>
          <a:bodyPr wrap="square" lIns="381" tIns="381" rIns="381" bIns="381" rtlCol="0" anchor="ctr">
            <a:normAutofit/>
          </a:bodyPr>
          <a:lstStyle/>
          <a:p>
            <a:pPr algn="ctr"/>
            <a:r>
              <a:rPr lang="en-US" sz="3600" b="1" dirty="0">
                <a:solidFill>
                  <a:srgbClr val="111111"/>
                </a:solidFill>
                <a:latin typeface="Arial" pitchFamily="34" charset="0"/>
                <a:ea typeface="Arial" pitchFamily="34" charset="-122"/>
                <a:cs typeface="Arial" pitchFamily="34" charset="-120"/>
              </a:rPr>
              <a:t>Call To Action</a:t>
            </a:r>
            <a:endParaRPr lang="en-US" sz="3600" dirty="0"/>
          </a:p>
        </p:txBody>
      </p:sp>
      <p:sp>
        <p:nvSpPr>
          <p:cNvPr id="6" name="Text 4"/>
          <p:cNvSpPr/>
          <p:nvPr/>
        </p:nvSpPr>
        <p:spPr>
          <a:xfrm>
            <a:off x="809297" y="588579"/>
            <a:ext cx="10773103" cy="5793933"/>
          </a:xfrm>
          <a:prstGeom prst="rect">
            <a:avLst/>
          </a:prstGeom>
          <a:noFill/>
          <a:ln/>
        </p:spPr>
        <p:txBody>
          <a:bodyPr wrap="square" lIns="635" tIns="635" rIns="635" bIns="635" rtlCol="0" anchor="t">
            <a:noAutofit/>
          </a:bodyPr>
          <a:lstStyle/>
          <a:p>
            <a:r>
              <a:rPr lang="en-US" sz="3200" dirty="0">
                <a:solidFill>
                  <a:srgbClr val="111111"/>
                </a:solidFill>
                <a:latin typeface="Arial" panose="020B0604020202020204" pitchFamily="34" charset="0"/>
                <a:ea typeface="Arial" pitchFamily="34" charset="-122"/>
                <a:cs typeface="Arial" panose="020B0604020202020204" pitchFamily="34" charset="0"/>
              </a:rPr>
              <a:t>Make space for one person this week.</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Do One Simple Act This Week:</a:t>
            </a:r>
            <a:endParaRPr lang="en-US" sz="3200" dirty="0">
              <a:latin typeface="Arial" panose="020B0604020202020204" pitchFamily="34" charset="0"/>
              <a:cs typeface="Arial" panose="020B0604020202020204" pitchFamily="34" charset="0"/>
            </a:endParaRPr>
          </a:p>
          <a:p>
            <a:pPr lvl="1"/>
            <a:r>
              <a:rPr lang="en-US" sz="3200" dirty="0">
                <a:solidFill>
                  <a:srgbClr val="111111"/>
                </a:solidFill>
                <a:latin typeface="Arial" panose="020B0604020202020204" pitchFamily="34" charset="0"/>
                <a:ea typeface="Arial" pitchFamily="34" charset="-122"/>
                <a:cs typeface="Arial" panose="020B0604020202020204" pitchFamily="34" charset="0"/>
              </a:rPr>
              <a:t>Invite.</a:t>
            </a:r>
            <a:endParaRPr lang="en-US" sz="3200" dirty="0">
              <a:latin typeface="Arial" panose="020B0604020202020204" pitchFamily="34" charset="0"/>
              <a:cs typeface="Arial" panose="020B0604020202020204" pitchFamily="34" charset="0"/>
            </a:endParaRPr>
          </a:p>
          <a:p>
            <a:pPr lvl="1"/>
            <a:r>
              <a:rPr lang="en-US" sz="3200" dirty="0">
                <a:solidFill>
                  <a:srgbClr val="111111"/>
                </a:solidFill>
                <a:latin typeface="Arial" panose="020B0604020202020204" pitchFamily="34" charset="0"/>
                <a:ea typeface="Arial" pitchFamily="34" charset="-122"/>
                <a:cs typeface="Arial" panose="020B0604020202020204" pitchFamily="34" charset="0"/>
              </a:rPr>
              <a:t>Include.</a:t>
            </a:r>
            <a:endParaRPr lang="en-US" sz="3200" dirty="0">
              <a:latin typeface="Arial" panose="020B0604020202020204" pitchFamily="34" charset="0"/>
              <a:cs typeface="Arial" panose="020B0604020202020204" pitchFamily="34" charset="0"/>
            </a:endParaRPr>
          </a:p>
          <a:p>
            <a:pPr lvl="1"/>
            <a:r>
              <a:rPr lang="en-US" sz="3200" dirty="0">
                <a:solidFill>
                  <a:srgbClr val="111111"/>
                </a:solidFill>
                <a:latin typeface="Arial" panose="020B0604020202020204" pitchFamily="34" charset="0"/>
                <a:ea typeface="Arial" pitchFamily="34" charset="-122"/>
                <a:cs typeface="Arial" panose="020B0604020202020204" pitchFamily="34" charset="0"/>
              </a:rPr>
              <a:t>Welcome.</a:t>
            </a:r>
            <a:endParaRPr lang="en-US" sz="3200" dirty="0">
              <a:latin typeface="Arial" panose="020B0604020202020204" pitchFamily="34" charset="0"/>
              <a:cs typeface="Arial" panose="020B0604020202020204" pitchFamily="34" charset="0"/>
            </a:endParaRPr>
          </a:p>
          <a:p>
            <a:pPr lvl="1"/>
            <a:r>
              <a:rPr lang="en-US" sz="3200" dirty="0">
                <a:solidFill>
                  <a:srgbClr val="111111"/>
                </a:solidFill>
                <a:latin typeface="Arial" panose="020B0604020202020204" pitchFamily="34" charset="0"/>
                <a:ea typeface="Arial" pitchFamily="34" charset="-122"/>
                <a:cs typeface="Arial" panose="020B0604020202020204" pitchFamily="34" charset="0"/>
              </a:rPr>
              <a:t>Listen.</a:t>
            </a:r>
            <a:endParaRPr lang="en-US" sz="3200" dirty="0">
              <a:latin typeface="Arial" panose="020B0604020202020204" pitchFamily="34" charset="0"/>
              <a:cs typeface="Arial" panose="020B0604020202020204" pitchFamily="34" charset="0"/>
            </a:endParaRPr>
          </a:p>
          <a:p>
            <a:pPr lvl="1"/>
            <a:r>
              <a:rPr lang="en-US" sz="3200" dirty="0">
                <a:solidFill>
                  <a:srgbClr val="111111"/>
                </a:solidFill>
                <a:latin typeface="Arial" panose="020B0604020202020204" pitchFamily="34" charset="0"/>
                <a:ea typeface="Arial" pitchFamily="34" charset="-122"/>
                <a:cs typeface="Arial" panose="020B0604020202020204" pitchFamily="34" charset="0"/>
              </a:rPr>
              <a:t>Sit with.</a:t>
            </a:r>
            <a:endParaRPr lang="en-US" sz="3200" dirty="0">
              <a:latin typeface="Arial" panose="020B0604020202020204" pitchFamily="34" charset="0"/>
              <a:cs typeface="Arial" panose="020B0604020202020204" pitchFamily="34" charset="0"/>
            </a:endParaRPr>
          </a:p>
          <a:p>
            <a:pPr lvl="1"/>
            <a:r>
              <a:rPr lang="en-US" sz="3200" dirty="0">
                <a:solidFill>
                  <a:srgbClr val="111111"/>
                </a:solidFill>
                <a:latin typeface="Arial" panose="020B0604020202020204" pitchFamily="34" charset="0"/>
                <a:ea typeface="Arial" pitchFamily="34" charset="-122"/>
                <a:cs typeface="Arial" panose="020B0604020202020204" pitchFamily="34" charset="0"/>
              </a:rPr>
              <a:t>Call.</a:t>
            </a:r>
            <a:endParaRPr lang="en-US" sz="3200" dirty="0">
              <a:latin typeface="Arial" panose="020B0604020202020204" pitchFamily="34" charset="0"/>
              <a:cs typeface="Arial" panose="020B0604020202020204" pitchFamily="34" charset="0"/>
            </a:endParaRPr>
          </a:p>
          <a:p>
            <a:pPr lvl="1"/>
            <a:r>
              <a:rPr lang="en-US" sz="3200" dirty="0">
                <a:solidFill>
                  <a:srgbClr val="111111"/>
                </a:solidFill>
                <a:latin typeface="Arial" panose="020B0604020202020204" pitchFamily="34" charset="0"/>
                <a:ea typeface="Arial" pitchFamily="34" charset="-122"/>
                <a:cs typeface="Arial" panose="020B0604020202020204" pitchFamily="34" charset="0"/>
              </a:rPr>
              <a:t>Share a meal.</a:t>
            </a:r>
            <a:endParaRPr lang="en-US" sz="3200" dirty="0">
              <a:latin typeface="Arial" panose="020B0604020202020204" pitchFamily="34" charset="0"/>
              <a:cs typeface="Arial" panose="020B0604020202020204" pitchFamily="34" charset="0"/>
            </a:endParaRPr>
          </a:p>
          <a:p>
            <a:pPr lvl="1"/>
            <a:r>
              <a:rPr lang="en-US" sz="3200" dirty="0">
                <a:solidFill>
                  <a:srgbClr val="111111"/>
                </a:solidFill>
                <a:latin typeface="Arial" panose="020B0604020202020204" pitchFamily="34" charset="0"/>
                <a:ea typeface="Arial" pitchFamily="34" charset="-122"/>
                <a:cs typeface="Arial" panose="020B0604020202020204" pitchFamily="34" charset="0"/>
              </a:rPr>
              <a:t>Offer a lift.</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Do something practical for someone to welcome them.</a:t>
            </a:r>
            <a:endParaRPr lang="en-US" sz="32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42</a:t>
            </a:r>
            <a:endParaRPr lang="en-US" sz="800" dirty="0"/>
          </a:p>
        </p:txBody>
      </p:sp>
      <p:sp>
        <p:nvSpPr>
          <p:cNvPr id="5" name="Text 3"/>
          <p:cNvSpPr/>
          <p:nvPr/>
        </p:nvSpPr>
        <p:spPr>
          <a:xfrm>
            <a:off x="2154936" y="365760"/>
            <a:ext cx="7882128" cy="777240"/>
          </a:xfrm>
          <a:prstGeom prst="rect">
            <a:avLst/>
          </a:prstGeom>
          <a:noFill/>
          <a:ln/>
        </p:spPr>
        <p:txBody>
          <a:bodyPr wrap="square" lIns="381" tIns="381" rIns="381" bIns="381" rtlCol="0" anchor="ctr">
            <a:normAutofit/>
          </a:bodyPr>
          <a:lstStyle/>
          <a:p>
            <a:pPr algn="ctr"/>
            <a:r>
              <a:rPr lang="en-US" sz="3600" b="1" dirty="0">
                <a:solidFill>
                  <a:srgbClr val="111111"/>
                </a:solidFill>
                <a:latin typeface="Arial" pitchFamily="34" charset="0"/>
                <a:ea typeface="Arial" pitchFamily="34" charset="-122"/>
                <a:cs typeface="Arial" pitchFamily="34" charset="-120"/>
              </a:rPr>
              <a:t>Loving Accountability</a:t>
            </a:r>
            <a:endParaRPr lang="en-US" sz="3600" dirty="0"/>
          </a:p>
        </p:txBody>
      </p:sp>
      <p:sp>
        <p:nvSpPr>
          <p:cNvPr id="6" name="Text 4"/>
          <p:cNvSpPr/>
          <p:nvPr/>
        </p:nvSpPr>
        <p:spPr>
          <a:xfrm>
            <a:off x="1124607" y="1325880"/>
            <a:ext cx="9890234" cy="4800600"/>
          </a:xfrm>
          <a:prstGeom prst="rect">
            <a:avLst/>
          </a:prstGeom>
          <a:noFill/>
          <a:ln/>
        </p:spPr>
        <p:txBody>
          <a:bodyPr wrap="square" lIns="635" tIns="635" rIns="635" bIns="635" rtlCol="0" anchor="t">
            <a:normAutofit/>
          </a:bodyPr>
          <a:lstStyle/>
          <a:p>
            <a:r>
              <a:rPr lang="en-US" sz="3200" dirty="0">
                <a:solidFill>
                  <a:srgbClr val="111111"/>
                </a:solidFill>
                <a:latin typeface="Arial" panose="020B0604020202020204" pitchFamily="34" charset="0"/>
                <a:ea typeface="Arial" pitchFamily="34" charset="-122"/>
                <a:cs typeface="Arial" panose="020B0604020202020204" pitchFamily="34" charset="0"/>
              </a:rPr>
              <a:t>Who are you going to share this message with</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that </a:t>
            </a:r>
            <a:r>
              <a:rPr lang="en-US" sz="3200" b="1" dirty="0">
                <a:solidFill>
                  <a:srgbClr val="111111"/>
                </a:solidFill>
                <a:latin typeface="Arial" panose="020B0604020202020204" pitchFamily="34" charset="0"/>
                <a:ea typeface="Arial" pitchFamily="34" charset="-122"/>
                <a:cs typeface="Arial" panose="020B0604020202020204" pitchFamily="34" charset="0"/>
              </a:rPr>
              <a:t>WAS NOT </a:t>
            </a:r>
            <a:r>
              <a:rPr lang="en-US" sz="3200" dirty="0">
                <a:solidFill>
                  <a:srgbClr val="111111"/>
                </a:solidFill>
                <a:latin typeface="Arial" panose="020B0604020202020204" pitchFamily="34" charset="0"/>
                <a:ea typeface="Arial" pitchFamily="34" charset="-122"/>
                <a:cs typeface="Arial" panose="020B0604020202020204" pitchFamily="34" charset="0"/>
              </a:rPr>
              <a:t>here today?</a:t>
            </a:r>
            <a:endParaRPr lang="en-US" sz="3200" dirty="0">
              <a:latin typeface="Arial" panose="020B0604020202020204" pitchFamily="34" charset="0"/>
              <a:cs typeface="Arial" panose="020B0604020202020204" pitchFamily="34" charset="0"/>
            </a:endParaRPr>
          </a:p>
          <a:p>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Who will encourage you to do it?</a:t>
            </a:r>
            <a:endParaRPr lang="en-US" sz="3200" dirty="0">
              <a:latin typeface="Arial" panose="020B0604020202020204" pitchFamily="34" charset="0"/>
              <a:cs typeface="Arial" panose="020B0604020202020204" pitchFamily="34" charset="0"/>
            </a:endParaRPr>
          </a:p>
          <a:p>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Who will ask if you did it?</a:t>
            </a:r>
            <a:endParaRPr lang="en-US" sz="3200" dirty="0">
              <a:latin typeface="Arial" panose="020B0604020202020204" pitchFamily="34" charset="0"/>
              <a:cs typeface="Arial" panose="020B0604020202020204" pitchFamily="34" charset="0"/>
            </a:endParaRPr>
          </a:p>
          <a:p>
            <a:endParaRPr lang="en-US" sz="3200" dirty="0">
              <a:latin typeface="Arial" panose="020B0604020202020204" pitchFamily="34" charset="0"/>
              <a:cs typeface="Arial" panose="020B0604020202020204" pitchFamily="34" charset="0"/>
            </a:endParaRPr>
          </a:p>
          <a:p>
            <a:r>
              <a:rPr lang="en-US" sz="3200" b="1" dirty="0">
                <a:solidFill>
                  <a:srgbClr val="111111"/>
                </a:solidFill>
                <a:latin typeface="Arial" panose="020B0604020202020204" pitchFamily="34" charset="0"/>
                <a:ea typeface="Arial" pitchFamily="34" charset="-122"/>
                <a:cs typeface="Arial" panose="020B0604020202020204" pitchFamily="34" charset="0"/>
              </a:rPr>
              <a:t>Who will you make space for this week</a:t>
            </a:r>
            <a:r>
              <a:rPr lang="en-US" sz="3200" dirty="0">
                <a:solidFill>
                  <a:srgbClr val="111111"/>
                </a:solidFill>
                <a:latin typeface="Arial" panose="020B0604020202020204" pitchFamily="34" charset="0"/>
                <a:ea typeface="Arial" pitchFamily="34" charset="-122"/>
                <a:cs typeface="Arial" panose="020B0604020202020204" pitchFamily="34" charset="0"/>
              </a:rPr>
              <a:t>?</a:t>
            </a:r>
            <a:endParaRPr lang="en-US" sz="32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43</a:t>
            </a:r>
            <a:endParaRPr lang="en-US" sz="800" dirty="0"/>
          </a:p>
        </p:txBody>
      </p:sp>
      <p:sp>
        <p:nvSpPr>
          <p:cNvPr id="5" name="Text 3"/>
          <p:cNvSpPr/>
          <p:nvPr/>
        </p:nvSpPr>
        <p:spPr>
          <a:xfrm>
            <a:off x="2154936" y="365760"/>
            <a:ext cx="7882128" cy="777240"/>
          </a:xfrm>
          <a:prstGeom prst="rect">
            <a:avLst/>
          </a:prstGeom>
          <a:noFill/>
          <a:ln/>
        </p:spPr>
        <p:txBody>
          <a:bodyPr wrap="square" lIns="381" tIns="381" rIns="381" bIns="381" rtlCol="0" anchor="ctr">
            <a:normAutofit/>
          </a:bodyPr>
          <a:lstStyle/>
          <a:p>
            <a:pPr algn="ctr"/>
            <a:r>
              <a:rPr lang="en-US" sz="3600" b="1" dirty="0">
                <a:solidFill>
                  <a:srgbClr val="111111"/>
                </a:solidFill>
                <a:latin typeface="Arial" pitchFamily="34" charset="0"/>
                <a:ea typeface="Arial" pitchFamily="34" charset="-122"/>
                <a:cs typeface="Arial" pitchFamily="34" charset="-120"/>
              </a:rPr>
              <a:t>Conclusion</a:t>
            </a:r>
            <a:endParaRPr lang="en-US" sz="3600" dirty="0"/>
          </a:p>
        </p:txBody>
      </p:sp>
      <p:sp>
        <p:nvSpPr>
          <p:cNvPr id="6" name="Text 4"/>
          <p:cNvSpPr/>
          <p:nvPr/>
        </p:nvSpPr>
        <p:spPr>
          <a:xfrm>
            <a:off x="2154936" y="1325880"/>
            <a:ext cx="7882128" cy="4800600"/>
          </a:xfrm>
          <a:prstGeom prst="rect">
            <a:avLst/>
          </a:prstGeom>
          <a:noFill/>
          <a:ln/>
        </p:spPr>
        <p:txBody>
          <a:bodyPr wrap="square" lIns="635" tIns="635" rIns="635" bIns="635" rtlCol="0" anchor="t">
            <a:normAutofit/>
          </a:bodyPr>
          <a:lstStyle/>
          <a:p>
            <a:r>
              <a:rPr lang="en-US" sz="3200" dirty="0">
                <a:solidFill>
                  <a:srgbClr val="111111"/>
                </a:solidFill>
                <a:latin typeface="Arial" panose="020B0604020202020204" pitchFamily="34" charset="0"/>
                <a:ea typeface="Arial" pitchFamily="34" charset="-122"/>
                <a:cs typeface="Arial" panose="020B0604020202020204" pitchFamily="34" charset="0"/>
              </a:rPr>
              <a:t>A disciple of Jesus:</a:t>
            </a:r>
            <a:endParaRPr lang="en-US" sz="3200" dirty="0">
              <a:latin typeface="Arial" panose="020B0604020202020204" pitchFamily="34" charset="0"/>
              <a:cs typeface="Arial" panose="020B0604020202020204" pitchFamily="34" charset="0"/>
            </a:endParaRPr>
          </a:p>
          <a:p>
            <a:endParaRPr lang="en-US" sz="32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200" dirty="0">
                <a:solidFill>
                  <a:srgbClr val="111111"/>
                </a:solidFill>
                <a:latin typeface="Arial" panose="020B0604020202020204" pitchFamily="34" charset="0"/>
                <a:ea typeface="Arial" pitchFamily="34" charset="-122"/>
                <a:cs typeface="Arial" panose="020B0604020202020204" pitchFamily="34" charset="0"/>
              </a:rPr>
              <a:t>Speaks life</a:t>
            </a:r>
            <a:endParaRPr lang="en-US" sz="32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200" dirty="0">
                <a:solidFill>
                  <a:srgbClr val="111111"/>
                </a:solidFill>
                <a:latin typeface="Arial" panose="020B0604020202020204" pitchFamily="34" charset="0"/>
                <a:ea typeface="Arial" pitchFamily="34" charset="-122"/>
                <a:cs typeface="Arial" panose="020B0604020202020204" pitchFamily="34" charset="0"/>
              </a:rPr>
              <a:t>Helps wisely</a:t>
            </a:r>
            <a:endParaRPr lang="en-US" sz="32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200" dirty="0">
                <a:solidFill>
                  <a:srgbClr val="111111"/>
                </a:solidFill>
                <a:latin typeface="Arial" panose="020B0604020202020204" pitchFamily="34" charset="0"/>
                <a:ea typeface="Arial" pitchFamily="34" charset="-122"/>
                <a:cs typeface="Arial" panose="020B0604020202020204" pitchFamily="34" charset="0"/>
              </a:rPr>
              <a:t>Forgives, and where possible restores</a:t>
            </a:r>
            <a:endParaRPr lang="en-US" sz="32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200" dirty="0">
                <a:solidFill>
                  <a:srgbClr val="111111"/>
                </a:solidFill>
                <a:latin typeface="Arial" panose="020B0604020202020204" pitchFamily="34" charset="0"/>
                <a:ea typeface="Arial" pitchFamily="34" charset="-122"/>
                <a:cs typeface="Arial" panose="020B0604020202020204" pitchFamily="34" charset="0"/>
              </a:rPr>
              <a:t>Speaks directly to the person</a:t>
            </a:r>
            <a:endParaRPr lang="en-US" sz="32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200" dirty="0">
                <a:solidFill>
                  <a:srgbClr val="111111"/>
                </a:solidFill>
                <a:latin typeface="Arial" panose="020B0604020202020204" pitchFamily="34" charset="0"/>
                <a:ea typeface="Arial" pitchFamily="34" charset="-122"/>
                <a:cs typeface="Arial" panose="020B0604020202020204" pitchFamily="34" charset="0"/>
              </a:rPr>
              <a:t>Goes low</a:t>
            </a:r>
            <a:endParaRPr lang="en-US" sz="32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200" dirty="0">
                <a:solidFill>
                  <a:srgbClr val="111111"/>
                </a:solidFill>
                <a:latin typeface="Arial" panose="020B0604020202020204" pitchFamily="34" charset="0"/>
                <a:ea typeface="Arial" pitchFamily="34" charset="-122"/>
                <a:cs typeface="Arial" panose="020B0604020202020204" pitchFamily="34" charset="0"/>
              </a:rPr>
              <a:t>Builds courage</a:t>
            </a:r>
            <a:endParaRPr lang="en-US" sz="32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3200" b="1" u="sng" dirty="0">
                <a:solidFill>
                  <a:srgbClr val="111111"/>
                </a:solidFill>
                <a:latin typeface="Arial" panose="020B0604020202020204" pitchFamily="34" charset="0"/>
                <a:ea typeface="Arial" pitchFamily="34" charset="-122"/>
                <a:cs typeface="Arial" panose="020B0604020202020204" pitchFamily="34" charset="0"/>
              </a:rPr>
              <a:t>Makes space</a:t>
            </a:r>
            <a:endParaRPr lang="en-US" sz="3200" b="1" u="sng"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44</a:t>
            </a:r>
            <a:endParaRPr lang="en-US" sz="800" dirty="0"/>
          </a:p>
        </p:txBody>
      </p:sp>
      <p:sp>
        <p:nvSpPr>
          <p:cNvPr id="5" name="Text 3"/>
          <p:cNvSpPr/>
          <p:nvPr/>
        </p:nvSpPr>
        <p:spPr>
          <a:xfrm>
            <a:off x="2154936" y="365760"/>
            <a:ext cx="7882128" cy="777240"/>
          </a:xfrm>
          <a:prstGeom prst="rect">
            <a:avLst/>
          </a:prstGeom>
          <a:noFill/>
          <a:ln/>
        </p:spPr>
        <p:txBody>
          <a:bodyPr wrap="square" lIns="381" tIns="381" rIns="381" bIns="381" rtlCol="0" anchor="ctr">
            <a:normAutofit/>
          </a:bodyPr>
          <a:lstStyle/>
          <a:p>
            <a:pPr algn="ctr"/>
            <a:r>
              <a:rPr lang="en-US" sz="3600" b="1" dirty="0">
                <a:solidFill>
                  <a:srgbClr val="111111"/>
                </a:solidFill>
                <a:latin typeface="Arial" pitchFamily="34" charset="0"/>
                <a:ea typeface="Arial" pitchFamily="34" charset="-122"/>
                <a:cs typeface="Arial" pitchFamily="34" charset="-120"/>
              </a:rPr>
              <a:t>Final Word</a:t>
            </a:r>
            <a:endParaRPr lang="en-US" sz="3600" dirty="0"/>
          </a:p>
        </p:txBody>
      </p:sp>
      <p:sp>
        <p:nvSpPr>
          <p:cNvPr id="6" name="Text 4"/>
          <p:cNvSpPr/>
          <p:nvPr/>
        </p:nvSpPr>
        <p:spPr>
          <a:xfrm>
            <a:off x="2154936" y="1325880"/>
            <a:ext cx="7882128" cy="4800600"/>
          </a:xfrm>
          <a:prstGeom prst="rect">
            <a:avLst/>
          </a:prstGeom>
          <a:noFill/>
          <a:ln/>
        </p:spPr>
        <p:txBody>
          <a:bodyPr wrap="square" lIns="635" tIns="635" rIns="635" bIns="635" rtlCol="0" anchor="ctr">
            <a:normAutofit/>
          </a:bodyPr>
          <a:lstStyle/>
          <a:p>
            <a:pPr algn="ctr"/>
            <a:r>
              <a:rPr lang="en-US" sz="4000" dirty="0">
                <a:solidFill>
                  <a:srgbClr val="111111"/>
                </a:solidFill>
                <a:latin typeface="Arial" panose="020B0604020202020204" pitchFamily="34" charset="0"/>
                <a:ea typeface="Arial" pitchFamily="34" charset="-122"/>
                <a:cs typeface="Arial" panose="020B0604020202020204" pitchFamily="34" charset="0"/>
              </a:rPr>
              <a:t>Jesus made space for you.</a:t>
            </a:r>
            <a:endParaRPr lang="en-US" sz="4000" dirty="0">
              <a:latin typeface="Arial" panose="020B0604020202020204" pitchFamily="34" charset="0"/>
              <a:cs typeface="Arial" panose="020B0604020202020204" pitchFamily="34" charset="0"/>
            </a:endParaRPr>
          </a:p>
          <a:p>
            <a:pPr algn="ctr"/>
            <a:endParaRPr lang="en-US" sz="4000" dirty="0">
              <a:latin typeface="Arial" panose="020B0604020202020204" pitchFamily="34" charset="0"/>
              <a:cs typeface="Arial" panose="020B0604020202020204" pitchFamily="34" charset="0"/>
            </a:endParaRPr>
          </a:p>
          <a:p>
            <a:pPr algn="ctr"/>
            <a:r>
              <a:rPr lang="en-US" sz="4000" dirty="0">
                <a:solidFill>
                  <a:srgbClr val="111111"/>
                </a:solidFill>
                <a:latin typeface="Arial" panose="020B0604020202020204" pitchFamily="34" charset="0"/>
                <a:ea typeface="Arial" pitchFamily="34" charset="-122"/>
                <a:cs typeface="Arial" panose="020B0604020202020204" pitchFamily="34" charset="0"/>
              </a:rPr>
              <a:t>Now go and make space</a:t>
            </a:r>
            <a:endParaRPr lang="en-US" sz="4000" dirty="0">
              <a:latin typeface="Arial" panose="020B0604020202020204" pitchFamily="34" charset="0"/>
              <a:cs typeface="Arial" panose="020B0604020202020204" pitchFamily="34" charset="0"/>
            </a:endParaRPr>
          </a:p>
          <a:p>
            <a:pPr algn="ctr"/>
            <a:r>
              <a:rPr lang="en-US" sz="4000" dirty="0">
                <a:solidFill>
                  <a:srgbClr val="111111"/>
                </a:solidFill>
                <a:latin typeface="Arial" panose="020B0604020202020204" pitchFamily="34" charset="0"/>
                <a:ea typeface="Arial" pitchFamily="34" charset="-122"/>
                <a:cs typeface="Arial" panose="020B0604020202020204" pitchFamily="34" charset="0"/>
              </a:rPr>
              <a:t>for someone else.</a:t>
            </a:r>
            <a:endParaRPr lang="en-US" sz="40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45</a:t>
            </a:r>
            <a:endParaRPr lang="en-US" sz="800" dirty="0"/>
          </a:p>
        </p:txBody>
      </p:sp>
      <p:sp>
        <p:nvSpPr>
          <p:cNvPr id="5" name="Text 3"/>
          <p:cNvSpPr/>
          <p:nvPr/>
        </p:nvSpPr>
        <p:spPr>
          <a:xfrm>
            <a:off x="2154936" y="365760"/>
            <a:ext cx="7882128" cy="777240"/>
          </a:xfrm>
          <a:prstGeom prst="rect">
            <a:avLst/>
          </a:prstGeom>
          <a:noFill/>
          <a:ln/>
        </p:spPr>
        <p:txBody>
          <a:bodyPr wrap="square" lIns="381" tIns="381" rIns="381" bIns="381" rtlCol="0" anchor="ctr">
            <a:normAutofit/>
          </a:bodyPr>
          <a:lstStyle/>
          <a:p>
            <a:pPr algn="ctr"/>
            <a:r>
              <a:rPr lang="en-US" sz="3600" b="1" dirty="0">
                <a:solidFill>
                  <a:srgbClr val="111111"/>
                </a:solidFill>
                <a:latin typeface="Arial" pitchFamily="34" charset="0"/>
                <a:ea typeface="Arial" pitchFamily="34" charset="-122"/>
                <a:cs typeface="Arial" pitchFamily="34" charset="-120"/>
              </a:rPr>
              <a:t>Closing Prayer</a:t>
            </a:r>
            <a:endParaRPr lang="en-US" sz="3600" dirty="0"/>
          </a:p>
        </p:txBody>
      </p:sp>
      <p:sp>
        <p:nvSpPr>
          <p:cNvPr id="6" name="Text 4"/>
          <p:cNvSpPr/>
          <p:nvPr/>
        </p:nvSpPr>
        <p:spPr>
          <a:xfrm>
            <a:off x="2154936" y="1325880"/>
            <a:ext cx="7882128" cy="4800600"/>
          </a:xfrm>
          <a:prstGeom prst="rect">
            <a:avLst/>
          </a:prstGeom>
          <a:noFill/>
          <a:ln/>
        </p:spPr>
        <p:txBody>
          <a:bodyPr wrap="square" lIns="635" tIns="635" rIns="635" bIns="635" rtlCol="0" anchor="t">
            <a:normAutofit/>
          </a:bodyPr>
          <a:lstStyle/>
          <a:p>
            <a:r>
              <a:rPr lang="en-US" sz="2600" dirty="0">
                <a:solidFill>
                  <a:srgbClr val="111111"/>
                </a:solidFill>
                <a:latin typeface="Arial" pitchFamily="34" charset="0"/>
                <a:ea typeface="Arial" pitchFamily="34" charset="-122"/>
                <a:cs typeface="Arial" pitchFamily="34" charset="-120"/>
              </a:rPr>
              <a:t>Lord, teach us to love each other like You loved us.</a:t>
            </a:r>
            <a:endParaRPr lang="en-US" sz="2600" dirty="0"/>
          </a:p>
          <a:p>
            <a:endParaRPr lang="en-US" sz="2600" dirty="0"/>
          </a:p>
          <a:p>
            <a:r>
              <a:rPr lang="en-US" sz="2600" dirty="0">
                <a:solidFill>
                  <a:srgbClr val="111111"/>
                </a:solidFill>
                <a:latin typeface="Arial" pitchFamily="34" charset="0"/>
                <a:ea typeface="Arial" pitchFamily="34" charset="-122"/>
                <a:cs typeface="Arial" pitchFamily="34" charset="-120"/>
              </a:rPr>
              <a:t>Help us welcome people like You welcomed us.</a:t>
            </a:r>
            <a:endParaRPr lang="en-US" sz="2600" dirty="0"/>
          </a:p>
          <a:p>
            <a:endParaRPr lang="en-US" sz="2600" dirty="0"/>
          </a:p>
          <a:p>
            <a:r>
              <a:rPr lang="en-US" sz="2600" dirty="0">
                <a:solidFill>
                  <a:srgbClr val="111111"/>
                </a:solidFill>
                <a:latin typeface="Arial" pitchFamily="34" charset="0"/>
                <a:ea typeface="Arial" pitchFamily="34" charset="-122"/>
                <a:cs typeface="Arial" pitchFamily="34" charset="-120"/>
              </a:rPr>
              <a:t>Open our eyes to the lonely, the stranger, and the outsider.</a:t>
            </a:r>
            <a:endParaRPr lang="en-US" sz="2600" dirty="0"/>
          </a:p>
          <a:p>
            <a:endParaRPr lang="en-US" sz="2600" dirty="0"/>
          </a:p>
          <a:p>
            <a:r>
              <a:rPr lang="en-US" sz="2600" dirty="0">
                <a:solidFill>
                  <a:srgbClr val="111111"/>
                </a:solidFill>
                <a:latin typeface="Arial" pitchFamily="34" charset="0"/>
                <a:ea typeface="Arial" pitchFamily="34" charset="-122"/>
                <a:cs typeface="Arial" pitchFamily="34" charset="-120"/>
              </a:rPr>
              <a:t>Make our homes, tables, conversations, church, and hearts places of grace.</a:t>
            </a:r>
            <a:endParaRPr lang="en-US" sz="2600" dirty="0"/>
          </a:p>
          <a:p>
            <a:endParaRPr lang="en-US" sz="2600" dirty="0"/>
          </a:p>
          <a:p>
            <a:r>
              <a:rPr lang="en-US" sz="2600" dirty="0">
                <a:solidFill>
                  <a:srgbClr val="111111"/>
                </a:solidFill>
                <a:latin typeface="Arial" pitchFamily="34" charset="0"/>
                <a:ea typeface="Arial" pitchFamily="34" charset="-122"/>
                <a:cs typeface="Arial" pitchFamily="34" charset="-120"/>
              </a:rPr>
              <a:t>reboot.meetgodathome.com</a:t>
            </a:r>
            <a:endParaRPr lang="en-US" sz="2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4</a:t>
            </a:r>
            <a:endParaRPr lang="en-US" sz="800" dirty="0"/>
          </a:p>
        </p:txBody>
      </p:sp>
      <p:sp>
        <p:nvSpPr>
          <p:cNvPr id="5" name="Text 3"/>
          <p:cNvSpPr/>
          <p:nvPr/>
        </p:nvSpPr>
        <p:spPr>
          <a:xfrm>
            <a:off x="2154936" y="365760"/>
            <a:ext cx="7882128" cy="777240"/>
          </a:xfrm>
          <a:prstGeom prst="rect">
            <a:avLst/>
          </a:prstGeom>
          <a:noFill/>
          <a:ln/>
        </p:spPr>
        <p:txBody>
          <a:bodyPr wrap="square" lIns="381" tIns="381" rIns="381" bIns="381" rtlCol="0" anchor="ctr">
            <a:normAutofit/>
          </a:bodyPr>
          <a:lstStyle/>
          <a:p>
            <a:pPr algn="ctr"/>
            <a:r>
              <a:rPr lang="en-US" sz="4000" b="1" dirty="0">
                <a:solidFill>
                  <a:srgbClr val="111111"/>
                </a:solidFill>
                <a:latin typeface="Arial" pitchFamily="34" charset="0"/>
                <a:ea typeface="Arial" pitchFamily="34" charset="-122"/>
                <a:cs typeface="Arial" pitchFamily="34" charset="-120"/>
              </a:rPr>
              <a:t>Opening Prayer</a:t>
            </a:r>
            <a:endParaRPr lang="en-US" sz="4000" dirty="0"/>
          </a:p>
        </p:txBody>
      </p:sp>
      <p:sp>
        <p:nvSpPr>
          <p:cNvPr id="6" name="Text 4"/>
          <p:cNvSpPr/>
          <p:nvPr/>
        </p:nvSpPr>
        <p:spPr>
          <a:xfrm>
            <a:off x="2154936" y="1325880"/>
            <a:ext cx="7882128" cy="4800600"/>
          </a:xfrm>
          <a:prstGeom prst="rect">
            <a:avLst/>
          </a:prstGeom>
          <a:noFill/>
          <a:ln/>
        </p:spPr>
        <p:txBody>
          <a:bodyPr wrap="square" lIns="635" tIns="635" rIns="635" bIns="635" rtlCol="0" anchor="t">
            <a:normAutofit fontScale="92500" lnSpcReduction="10000"/>
          </a:bodyPr>
          <a:lstStyle/>
          <a:p>
            <a:r>
              <a:rPr lang="en-US" sz="3000" dirty="0">
                <a:solidFill>
                  <a:srgbClr val="111111"/>
                </a:solidFill>
                <a:latin typeface="Arial" pitchFamily="34" charset="0"/>
                <a:ea typeface="Arial" pitchFamily="34" charset="-122"/>
                <a:cs typeface="Arial" pitchFamily="34" charset="-120"/>
              </a:rPr>
              <a:t>Take us on a journey...</a:t>
            </a:r>
            <a:endParaRPr lang="en-US" sz="3000" dirty="0"/>
          </a:p>
          <a:p>
            <a:endParaRPr lang="en-US" sz="3000" dirty="0"/>
          </a:p>
          <a:p>
            <a:r>
              <a:rPr lang="en-US" sz="3000" dirty="0">
                <a:solidFill>
                  <a:srgbClr val="111111"/>
                </a:solidFill>
                <a:latin typeface="Arial" pitchFamily="34" charset="0"/>
                <a:ea typeface="Arial" pitchFamily="34" charset="-122"/>
                <a:cs typeface="Arial" pitchFamily="34" charset="-120"/>
              </a:rPr>
              <a:t>Open our hearts.</a:t>
            </a:r>
            <a:endParaRPr lang="en-US" sz="3000" dirty="0"/>
          </a:p>
          <a:p>
            <a:endParaRPr lang="en-US" sz="3000" dirty="0"/>
          </a:p>
          <a:p>
            <a:r>
              <a:rPr lang="en-US" sz="3000" dirty="0">
                <a:solidFill>
                  <a:srgbClr val="111111"/>
                </a:solidFill>
                <a:latin typeface="Arial" pitchFamily="34" charset="0"/>
                <a:ea typeface="Arial" pitchFamily="34" charset="-122"/>
                <a:cs typeface="Arial" pitchFamily="34" charset="-120"/>
              </a:rPr>
              <a:t>Stop us from being offended</a:t>
            </a:r>
            <a:endParaRPr lang="en-US" sz="3000" dirty="0"/>
          </a:p>
          <a:p>
            <a:r>
              <a:rPr lang="en-US" sz="3000" dirty="0">
                <a:solidFill>
                  <a:srgbClr val="111111"/>
                </a:solidFill>
                <a:latin typeface="Arial" pitchFamily="34" charset="0"/>
                <a:ea typeface="Arial" pitchFamily="34" charset="-122"/>
                <a:cs typeface="Arial" pitchFamily="34" charset="-120"/>
              </a:rPr>
              <a:t>and start listening.</a:t>
            </a:r>
            <a:endParaRPr lang="en-US" sz="3000" dirty="0"/>
          </a:p>
          <a:p>
            <a:endParaRPr lang="en-US" sz="3000" dirty="0"/>
          </a:p>
          <a:p>
            <a:r>
              <a:rPr lang="en-US" sz="3000" dirty="0">
                <a:solidFill>
                  <a:srgbClr val="111111"/>
                </a:solidFill>
                <a:latin typeface="Arial" pitchFamily="34" charset="0"/>
                <a:ea typeface="Arial" pitchFamily="34" charset="-122"/>
                <a:cs typeface="Arial" pitchFamily="34" charset="-120"/>
              </a:rPr>
              <a:t>Help us grow.</a:t>
            </a:r>
          </a:p>
          <a:p>
            <a:r>
              <a:rPr lang="en-US" sz="3000" dirty="0">
                <a:solidFill>
                  <a:srgbClr val="FF0000"/>
                </a:solidFill>
                <a:latin typeface="Arial" panose="020B0604020202020204" pitchFamily="34" charset="0"/>
                <a:cs typeface="Arial" panose="020B0604020202020204" pitchFamily="34" charset="0"/>
              </a:rPr>
              <a:t>Thank you that we have turned the corner!</a:t>
            </a:r>
          </a:p>
          <a:p>
            <a:endParaRPr lang="en-US" sz="3000" dirty="0"/>
          </a:p>
          <a:p>
            <a:r>
              <a:rPr lang="en-US" sz="3000" dirty="0">
                <a:solidFill>
                  <a:srgbClr val="111111"/>
                </a:solidFill>
                <a:latin typeface="Arial" pitchFamily="34" charset="0"/>
                <a:ea typeface="Arial" pitchFamily="34" charset="-122"/>
                <a:cs typeface="Arial" pitchFamily="34" charset="-120"/>
              </a:rPr>
              <a:t>Help us get comfortable</a:t>
            </a:r>
            <a:endParaRPr lang="en-US" sz="3000" dirty="0"/>
          </a:p>
          <a:p>
            <a:r>
              <a:rPr lang="en-US" sz="3000" dirty="0">
                <a:solidFill>
                  <a:srgbClr val="111111"/>
                </a:solidFill>
                <a:latin typeface="Arial" pitchFamily="34" charset="0"/>
                <a:ea typeface="Arial" pitchFamily="34" charset="-122"/>
                <a:cs typeface="Arial" pitchFamily="34" charset="-120"/>
              </a:rPr>
              <a:t>with being uncomfortable.</a:t>
            </a:r>
            <a:endParaRPr lang="en-US" sz="3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5</a:t>
            </a:r>
            <a:endParaRPr lang="en-US" sz="800" dirty="0"/>
          </a:p>
        </p:txBody>
      </p:sp>
      <p:sp>
        <p:nvSpPr>
          <p:cNvPr id="5" name="Text 3"/>
          <p:cNvSpPr/>
          <p:nvPr/>
        </p:nvSpPr>
        <p:spPr>
          <a:xfrm>
            <a:off x="2154936" y="365760"/>
            <a:ext cx="7882128" cy="777240"/>
          </a:xfrm>
          <a:prstGeom prst="rect">
            <a:avLst/>
          </a:prstGeom>
          <a:noFill/>
          <a:ln/>
        </p:spPr>
        <p:txBody>
          <a:bodyPr wrap="square" lIns="381" tIns="381" rIns="381" bIns="381" rtlCol="0" anchor="ctr">
            <a:normAutofit/>
          </a:bodyPr>
          <a:lstStyle/>
          <a:p>
            <a:pPr algn="ctr"/>
            <a:r>
              <a:rPr lang="en-US" sz="4000" b="1" dirty="0">
                <a:solidFill>
                  <a:srgbClr val="111111"/>
                </a:solidFill>
                <a:latin typeface="Arial" pitchFamily="34" charset="0"/>
                <a:ea typeface="Arial" pitchFamily="34" charset="-122"/>
                <a:cs typeface="Arial" pitchFamily="34" charset="-120"/>
              </a:rPr>
              <a:t>Review</a:t>
            </a:r>
            <a:endParaRPr lang="en-US" sz="4000" dirty="0"/>
          </a:p>
        </p:txBody>
      </p:sp>
      <p:sp>
        <p:nvSpPr>
          <p:cNvPr id="6" name="Text 4"/>
          <p:cNvSpPr/>
          <p:nvPr/>
        </p:nvSpPr>
        <p:spPr>
          <a:xfrm>
            <a:off x="529510" y="1362456"/>
            <a:ext cx="10874213" cy="4800600"/>
          </a:xfrm>
          <a:prstGeom prst="rect">
            <a:avLst/>
          </a:prstGeom>
          <a:noFill/>
          <a:ln/>
        </p:spPr>
        <p:txBody>
          <a:bodyPr wrap="square" lIns="635" tIns="635" rIns="635" bIns="635" rtlCol="0" anchor="t">
            <a:noAutofit/>
          </a:bodyPr>
          <a:lstStyle/>
          <a:p>
            <a:pPr marL="457200" indent="-457200">
              <a:buFont typeface="Arial" panose="020B0604020202020204" pitchFamily="34" charset="0"/>
              <a:buChar char="•"/>
            </a:pPr>
            <a:r>
              <a:rPr lang="en-US" sz="2800" dirty="0">
                <a:solidFill>
                  <a:srgbClr val="111111"/>
                </a:solidFill>
                <a:latin typeface="Arial" panose="020B0604020202020204" pitchFamily="34" charset="0"/>
                <a:ea typeface="Arial" pitchFamily="34" charset="-122"/>
                <a:cs typeface="Arial" panose="020B0604020202020204" pitchFamily="34" charset="0"/>
              </a:rPr>
              <a:t>Every word you speak is either building the Church... </a:t>
            </a:r>
            <a:br>
              <a:rPr lang="en-US" sz="2800" dirty="0">
                <a:latin typeface="Arial" panose="020B0604020202020204" pitchFamily="34" charset="0"/>
                <a:cs typeface="Arial" panose="020B0604020202020204" pitchFamily="34" charset="0"/>
              </a:rPr>
            </a:br>
            <a:r>
              <a:rPr lang="en-US" sz="2800" dirty="0">
                <a:solidFill>
                  <a:srgbClr val="111111"/>
                </a:solidFill>
                <a:latin typeface="Arial" panose="020B0604020202020204" pitchFamily="34" charset="0"/>
                <a:ea typeface="Arial" pitchFamily="34" charset="-122"/>
                <a:cs typeface="Arial" panose="020B0604020202020204" pitchFamily="34" charset="0"/>
              </a:rPr>
              <a:t>Or burning it down. (Eph 4 / James 3)</a:t>
            </a:r>
            <a:endParaRPr lang="en-US"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dirty="0">
                <a:solidFill>
                  <a:srgbClr val="111111"/>
                </a:solidFill>
                <a:latin typeface="Arial" panose="020B0604020202020204" pitchFamily="34" charset="0"/>
                <a:ea typeface="Arial" pitchFamily="34" charset="-122"/>
                <a:cs typeface="Arial" panose="020B0604020202020204" pitchFamily="34" charset="0"/>
              </a:rPr>
              <a:t>“Don’t do something for someone that God is expecting them to do! But always help with what they cannot do alone.” (Gal 6)</a:t>
            </a:r>
            <a:endParaRPr lang="en-US"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dirty="0">
                <a:solidFill>
                  <a:srgbClr val="111111"/>
                </a:solidFill>
                <a:latin typeface="Arial" panose="020B0604020202020204" pitchFamily="34" charset="0"/>
                <a:ea typeface="Arial" pitchFamily="34" charset="-122"/>
                <a:cs typeface="Arial" panose="020B0604020202020204" pitchFamily="34" charset="0"/>
              </a:rPr>
              <a:t>Bear with one another… forgive one another… and above all these put on love. (Col 3:12–14, Eph 4:31–32)</a:t>
            </a:r>
          </a:p>
          <a:p>
            <a:pPr marL="457200" indent="-457200">
              <a:buFont typeface="Arial" panose="020B0604020202020204" pitchFamily="34" charset="0"/>
              <a:buChar char="•"/>
            </a:pPr>
            <a:r>
              <a:rPr lang="en-US" sz="2800" dirty="0">
                <a:solidFill>
                  <a:srgbClr val="111111"/>
                </a:solidFill>
                <a:latin typeface="Arial" panose="020B0604020202020204" pitchFamily="34" charset="0"/>
                <a:ea typeface="Arial" pitchFamily="34" charset="-122"/>
                <a:cs typeface="Arial" panose="020B0604020202020204" pitchFamily="34" charset="0"/>
              </a:rPr>
              <a:t>No more Triangles: Talk </a:t>
            </a:r>
            <a:r>
              <a:rPr lang="en-US" sz="2800" b="1" dirty="0">
                <a:solidFill>
                  <a:srgbClr val="111111"/>
                </a:solidFill>
                <a:latin typeface="Arial" panose="020B0604020202020204" pitchFamily="34" charset="0"/>
                <a:ea typeface="Arial" pitchFamily="34" charset="-122"/>
                <a:cs typeface="Arial" panose="020B0604020202020204" pitchFamily="34" charset="0"/>
              </a:rPr>
              <a:t>Directly</a:t>
            </a:r>
            <a:r>
              <a:rPr lang="en-US" sz="2800" dirty="0">
                <a:solidFill>
                  <a:srgbClr val="111111"/>
                </a:solidFill>
                <a:latin typeface="Arial" panose="020B0604020202020204" pitchFamily="34" charset="0"/>
                <a:ea typeface="Arial" pitchFamily="34" charset="-122"/>
                <a:cs typeface="Arial" panose="020B0604020202020204" pitchFamily="34" charset="0"/>
              </a:rPr>
              <a:t> To Them, Not About Them.</a:t>
            </a:r>
            <a:endParaRPr lang="en-US"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dirty="0">
                <a:solidFill>
                  <a:srgbClr val="111111"/>
                </a:solidFill>
                <a:latin typeface="Arial" panose="020B0604020202020204" pitchFamily="34" charset="0"/>
                <a:ea typeface="Arial" pitchFamily="34" charset="-122"/>
                <a:cs typeface="Arial" panose="020B0604020202020204" pitchFamily="34" charset="0"/>
              </a:rPr>
              <a:t>(Matt 5:23–24 &amp; 18:15)</a:t>
            </a:r>
            <a:endParaRPr lang="en-US"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dirty="0">
                <a:solidFill>
                  <a:srgbClr val="111111"/>
                </a:solidFill>
                <a:latin typeface="Arial" panose="020B0604020202020204" pitchFamily="34" charset="0"/>
                <a:ea typeface="Arial" pitchFamily="34" charset="-122"/>
                <a:cs typeface="Arial" panose="020B0604020202020204" pitchFamily="34" charset="0"/>
              </a:rPr>
              <a:t>Love goes Low. (John 13:1–17, Luke 22:24–27)</a:t>
            </a:r>
            <a:endParaRPr lang="en-US"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dirty="0">
                <a:solidFill>
                  <a:srgbClr val="111111"/>
                </a:solidFill>
                <a:latin typeface="Arial" panose="020B0604020202020204" pitchFamily="34" charset="0"/>
                <a:ea typeface="Arial" pitchFamily="34" charset="-122"/>
                <a:cs typeface="Arial" panose="020B0604020202020204" pitchFamily="34" charset="0"/>
              </a:rPr>
              <a:t>Love builds courage in others. (1 Thes 5:11 / Heb 10:24–25)</a:t>
            </a:r>
            <a:endParaRPr lang="en-US"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6</a:t>
            </a:r>
            <a:endParaRPr lang="en-US" sz="800" dirty="0"/>
          </a:p>
        </p:txBody>
      </p:sp>
      <p:sp>
        <p:nvSpPr>
          <p:cNvPr id="5" name="Text 3"/>
          <p:cNvSpPr/>
          <p:nvPr/>
        </p:nvSpPr>
        <p:spPr>
          <a:xfrm>
            <a:off x="2154936" y="365760"/>
            <a:ext cx="7882128" cy="777240"/>
          </a:xfrm>
          <a:prstGeom prst="rect">
            <a:avLst/>
          </a:prstGeom>
          <a:noFill/>
          <a:ln/>
        </p:spPr>
        <p:txBody>
          <a:bodyPr wrap="square" lIns="381" tIns="381" rIns="381" bIns="381" rtlCol="0" anchor="ctr">
            <a:normAutofit/>
          </a:bodyPr>
          <a:lstStyle/>
          <a:p>
            <a:pPr algn="ctr"/>
            <a:r>
              <a:rPr lang="en-US" sz="3600" b="1" dirty="0">
                <a:solidFill>
                  <a:srgbClr val="111111"/>
                </a:solidFill>
                <a:latin typeface="Arial" pitchFamily="34" charset="0"/>
                <a:ea typeface="Arial" pitchFamily="34" charset="-122"/>
                <a:cs typeface="Arial" pitchFamily="34" charset="-120"/>
              </a:rPr>
              <a:t>Last Time</a:t>
            </a:r>
            <a:endParaRPr lang="en-US" sz="3600" dirty="0"/>
          </a:p>
        </p:txBody>
      </p:sp>
      <p:sp>
        <p:nvSpPr>
          <p:cNvPr id="6" name="Text 4"/>
          <p:cNvSpPr/>
          <p:nvPr/>
        </p:nvSpPr>
        <p:spPr>
          <a:xfrm>
            <a:off x="2154936" y="1325880"/>
            <a:ext cx="7882128" cy="4800600"/>
          </a:xfrm>
          <a:prstGeom prst="rect">
            <a:avLst/>
          </a:prstGeom>
          <a:noFill/>
          <a:ln/>
        </p:spPr>
        <p:txBody>
          <a:bodyPr wrap="square" lIns="635" tIns="635" rIns="635" bIns="635" rtlCol="0" anchor="ctr">
            <a:normAutofit/>
          </a:bodyPr>
          <a:lstStyle/>
          <a:p>
            <a:pPr algn="ctr"/>
            <a:r>
              <a:rPr lang="en-US" sz="3200" dirty="0">
                <a:solidFill>
                  <a:srgbClr val="111111"/>
                </a:solidFill>
                <a:latin typeface="Arial" pitchFamily="34" charset="0"/>
                <a:ea typeface="Arial" pitchFamily="34" charset="-122"/>
                <a:cs typeface="Arial" pitchFamily="34" charset="-120"/>
              </a:rPr>
              <a:t>📝 Mature love strengthens others.</a:t>
            </a:r>
            <a:endParaRPr lang="en-US" sz="3200" dirty="0"/>
          </a:p>
          <a:p>
            <a:pPr algn="ctr"/>
            <a:endParaRPr lang="en-US" sz="3200" dirty="0"/>
          </a:p>
          <a:p>
            <a:pPr algn="ctr"/>
            <a:r>
              <a:rPr lang="en-US" sz="3200" dirty="0">
                <a:solidFill>
                  <a:srgbClr val="111111"/>
                </a:solidFill>
                <a:latin typeface="Arial" pitchFamily="34" charset="0"/>
                <a:ea typeface="Arial" pitchFamily="34" charset="-122"/>
                <a:cs typeface="Arial" pitchFamily="34" charset="-120"/>
              </a:rPr>
              <a:t>📝 Love builds courage in others.</a:t>
            </a:r>
            <a:endParaRPr lang="en-US" sz="3200" dirty="0"/>
          </a:p>
          <a:p>
            <a:pPr algn="ctr"/>
            <a:endParaRPr lang="en-US" sz="3200" dirty="0"/>
          </a:p>
          <a:p>
            <a:pPr algn="ctr"/>
            <a:r>
              <a:rPr lang="en-US" sz="3200" dirty="0">
                <a:solidFill>
                  <a:srgbClr val="111111"/>
                </a:solidFill>
                <a:latin typeface="Arial" pitchFamily="34" charset="0"/>
                <a:ea typeface="Arial" pitchFamily="34" charset="-122"/>
                <a:cs typeface="Arial" pitchFamily="34" charset="-120"/>
              </a:rPr>
              <a:t>Jesus put courage into us.</a:t>
            </a:r>
            <a:endParaRPr lang="en-US" sz="3200" dirty="0"/>
          </a:p>
          <a:p>
            <a:pPr algn="ctr"/>
            <a:endParaRPr lang="en-US" sz="3200" dirty="0"/>
          </a:p>
          <a:p>
            <a:pPr algn="ctr"/>
            <a:r>
              <a:rPr lang="en-US" sz="3200" dirty="0">
                <a:solidFill>
                  <a:srgbClr val="111111"/>
                </a:solidFill>
                <a:latin typeface="Arial" pitchFamily="34" charset="0"/>
                <a:ea typeface="Arial" pitchFamily="34" charset="-122"/>
                <a:cs typeface="Arial" pitchFamily="34" charset="-120"/>
              </a:rPr>
              <a:t>Now we put courage into others.</a:t>
            </a: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05946D-2AF5-F781-AB31-BC6AC014B0F6}"/>
              </a:ext>
            </a:extLst>
          </p:cNvPr>
          <p:cNvPicPr>
            <a:picLocks noChangeAspect="1"/>
          </p:cNvPicPr>
          <p:nvPr/>
        </p:nvPicPr>
        <p:blipFill>
          <a:blip r:embed="rId2">
            <a:alphaModFix amt="5000"/>
            <a:extLst>
              <a:ext uri="{28A0092B-C50C-407E-A947-70E740481C1C}">
                <a14:useLocalDpi xmlns:a14="http://schemas.microsoft.com/office/drawing/2010/main" val="0"/>
              </a:ext>
            </a:extLst>
          </a:blip>
          <a:stretch>
            <a:fillRect/>
          </a:stretch>
        </p:blipFill>
        <p:spPr>
          <a:xfrm>
            <a:off x="1811278" y="0"/>
            <a:ext cx="8569444" cy="6858000"/>
          </a:xfrm>
          <a:prstGeom prst="rect">
            <a:avLst/>
          </a:prstGeom>
        </p:spPr>
      </p:pic>
      <p:sp>
        <p:nvSpPr>
          <p:cNvPr id="2" name="Title 1"/>
          <p:cNvSpPr>
            <a:spLocks noGrp="1"/>
          </p:cNvSpPr>
          <p:nvPr>
            <p:ph type="title"/>
          </p:nvPr>
        </p:nvSpPr>
        <p:spPr>
          <a:xfrm>
            <a:off x="838200" y="102375"/>
            <a:ext cx="10515600" cy="779463"/>
          </a:xfrm>
        </p:spPr>
        <p:txBody>
          <a:bodyPr>
            <a:noAutofit/>
          </a:bodyPr>
          <a:lstStyle/>
          <a:p>
            <a:pPr algn="ctr"/>
            <a:r>
              <a:rPr lang="en-US" sz="3600" b="1" dirty="0">
                <a:solidFill>
                  <a:srgbClr val="111111"/>
                </a:solidFill>
                <a:latin typeface="Arial" panose="020B0604020202020204" pitchFamily="34" charset="0"/>
                <a:ea typeface="Arial" pitchFamily="34" charset="-122"/>
                <a:cs typeface="Arial" panose="020B0604020202020204" pitchFamily="34" charset="0"/>
              </a:rPr>
              <a:t>Loving Accountability</a:t>
            </a:r>
            <a:endParaRPr sz="36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838200" y="984213"/>
            <a:ext cx="10515600" cy="5192750"/>
          </a:xfrm>
        </p:spPr>
        <p:txBody>
          <a:bodyPr>
            <a:noAutofit/>
          </a:bodyPr>
          <a:lstStyle/>
          <a:p>
            <a:r>
              <a:rPr lang="en-AU" sz="3200" dirty="0">
                <a:latin typeface="Arial" panose="020B0604020202020204" pitchFamily="34" charset="0"/>
                <a:cs typeface="Arial" panose="020B0604020202020204" pitchFamily="34" charset="0"/>
              </a:rPr>
              <a:t>Last week we said: </a:t>
            </a:r>
            <a:r>
              <a:rPr lang="en-AU" sz="3200" b="1" dirty="0">
                <a:latin typeface="Arial" panose="020B0604020202020204" pitchFamily="34" charset="0"/>
                <a:cs typeface="Arial" panose="020B0604020202020204" pitchFamily="34" charset="0"/>
              </a:rPr>
              <a:t>Jesus put courage into us, so we put courage into others. </a:t>
            </a:r>
            <a:r>
              <a:rPr lang="en-AU" sz="3200" dirty="0">
                <a:latin typeface="Arial" panose="020B0604020202020204" pitchFamily="34" charset="0"/>
                <a:cs typeface="Arial" panose="020B0604020202020204" pitchFamily="34" charset="0"/>
              </a:rPr>
              <a:t>Let’s check how we went.</a:t>
            </a:r>
            <a:endParaRPr lang="en-US" sz="3200" b="1" dirty="0">
              <a:latin typeface="Arial" panose="020B0604020202020204" pitchFamily="34" charset="0"/>
              <a:cs typeface="Arial" panose="020B0604020202020204" pitchFamily="34" charset="0"/>
            </a:endParaRPr>
          </a:p>
          <a:p>
            <a:r>
              <a:rPr lang="en-US" sz="3200" b="1" dirty="0">
                <a:latin typeface="Arial" panose="020B0604020202020204" pitchFamily="34" charset="0"/>
                <a:cs typeface="Arial" panose="020B0604020202020204" pitchFamily="34" charset="0"/>
              </a:rPr>
              <a:t>Who did you tell about the message?</a:t>
            </a:r>
          </a:p>
          <a:p>
            <a:r>
              <a:rPr lang="en-US" sz="3200" b="1" dirty="0">
                <a:latin typeface="Arial" panose="020B0604020202020204" pitchFamily="34" charset="0"/>
                <a:cs typeface="Arial" panose="020B0604020202020204" pitchFamily="34" charset="0"/>
              </a:rPr>
              <a:t>Who encouraged you to do the challenge?</a:t>
            </a:r>
          </a:p>
          <a:p>
            <a:r>
              <a:rPr lang="en-US" sz="3200" b="1" dirty="0">
                <a:solidFill>
                  <a:srgbClr val="111111"/>
                </a:solidFill>
                <a:latin typeface="Arial" panose="020B0604020202020204" pitchFamily="34" charset="0"/>
                <a:ea typeface="Arial" pitchFamily="34" charset="-122"/>
                <a:cs typeface="Arial" panose="020B0604020202020204" pitchFamily="34" charset="0"/>
              </a:rPr>
              <a:t>Did you encourage three people?</a:t>
            </a:r>
            <a:endParaRPr lang="en-US" sz="3200" b="1" dirty="0">
              <a:latin typeface="Arial" panose="020B0604020202020204" pitchFamily="34" charset="0"/>
              <a:cs typeface="Arial" panose="020B0604020202020204" pitchFamily="34" charset="0"/>
            </a:endParaRPr>
          </a:p>
          <a:p>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One at church.</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One at home.</a:t>
            </a:r>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One outside church.</a:t>
            </a:r>
            <a:endParaRPr lang="en-US" sz="3200" b="1" dirty="0">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98877330-37C1-5C7D-4792-A5B4CE4820F4}"/>
              </a:ext>
            </a:extLst>
          </p:cNvPr>
          <p:cNvSpPr>
            <a:spLocks noGrp="1"/>
          </p:cNvSpPr>
          <p:nvPr>
            <p:ph type="dt" sz="half" idx="10"/>
          </p:nvPr>
        </p:nvSpPr>
        <p:spPr/>
        <p:txBody>
          <a:bodyPr/>
          <a:lstStyle/>
          <a:p>
            <a:fld id="{BCF31235-1CDC-4784-B257-D816D23C363D}" type="datetime1">
              <a:rPr lang="en-AU" smtClean="0"/>
              <a:t>11/07/2026</a:t>
            </a:fld>
            <a:endParaRPr lang="en-AU" dirty="0"/>
          </a:p>
        </p:txBody>
      </p:sp>
      <p:sp>
        <p:nvSpPr>
          <p:cNvPr id="6" name="Footer Placeholder 5">
            <a:extLst>
              <a:ext uri="{FF2B5EF4-FFF2-40B4-BE49-F238E27FC236}">
                <a16:creationId xmlns:a16="http://schemas.microsoft.com/office/drawing/2014/main" id="{5FDF3465-E20E-15BB-19A0-911E6B9104D2}"/>
              </a:ext>
            </a:extLst>
          </p:cNvPr>
          <p:cNvSpPr>
            <a:spLocks noGrp="1"/>
          </p:cNvSpPr>
          <p:nvPr>
            <p:ph type="ftr" sz="quarter" idx="11"/>
          </p:nvPr>
        </p:nvSpPr>
        <p:spPr/>
        <p:txBody>
          <a:bodyPr/>
          <a:lstStyle/>
          <a:p>
            <a:r>
              <a:rPr lang="en-US"/>
              <a:t>Love One Another | Encourage One Another | 1 Thes 5:11 / Heb 10:24–25</a:t>
            </a:r>
            <a:endParaRPr lang="en-AU" dirty="0"/>
          </a:p>
        </p:txBody>
      </p:sp>
      <p:sp>
        <p:nvSpPr>
          <p:cNvPr id="7" name="Slide Number Placeholder 6">
            <a:extLst>
              <a:ext uri="{FF2B5EF4-FFF2-40B4-BE49-F238E27FC236}">
                <a16:creationId xmlns:a16="http://schemas.microsoft.com/office/drawing/2014/main" id="{2D21386A-A3ED-9D78-17BA-83392DB9889A}"/>
              </a:ext>
            </a:extLst>
          </p:cNvPr>
          <p:cNvSpPr>
            <a:spLocks noGrp="1"/>
          </p:cNvSpPr>
          <p:nvPr>
            <p:ph type="sldNum" sz="quarter" idx="12"/>
          </p:nvPr>
        </p:nvSpPr>
        <p:spPr/>
        <p:txBody>
          <a:bodyPr/>
          <a:lstStyle/>
          <a:p>
            <a:fld id="{017D5B28-99A1-44B8-BBFB-3A8F99D8EED2}" type="slidenum">
              <a:rPr lang="en-AU" smtClean="0"/>
              <a:t>8</a:t>
            </a:fld>
            <a:endParaRPr lang="en-A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154936" y="6382512"/>
            <a:ext cx="2057400" cy="228600"/>
          </a:xfrm>
          <a:prstGeom prst="rect">
            <a:avLst/>
          </a:prstGeom>
          <a:noFill/>
          <a:ln/>
        </p:spPr>
        <p:txBody>
          <a:bodyPr wrap="square" lIns="0" tIns="0" rIns="0" bIns="0" rtlCol="0" anchor="ctr"/>
          <a:lstStyle/>
          <a:p>
            <a:r>
              <a:rPr lang="en-US" sz="800" dirty="0">
                <a:solidFill>
                  <a:srgbClr val="111111"/>
                </a:solidFill>
                <a:latin typeface="Arial" pitchFamily="34" charset="0"/>
                <a:ea typeface="Arial" pitchFamily="34" charset="-122"/>
                <a:cs typeface="Arial" pitchFamily="34" charset="-120"/>
              </a:rPr>
              <a:t>7/07/2026</a:t>
            </a:r>
            <a:endParaRPr lang="en-US" sz="800" dirty="0"/>
          </a:p>
        </p:txBody>
      </p:sp>
      <p:sp>
        <p:nvSpPr>
          <p:cNvPr id="3" name="Text 1"/>
          <p:cNvSpPr/>
          <p:nvPr/>
        </p:nvSpPr>
        <p:spPr>
          <a:xfrm>
            <a:off x="4312920" y="6382512"/>
            <a:ext cx="406908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Love One Another | Hospitality — Make Space | Rom 12:13 / 1 Pet 4:9–10</a:t>
            </a:r>
            <a:endParaRPr lang="en-US" sz="800" dirty="0"/>
          </a:p>
        </p:txBody>
      </p:sp>
      <p:sp>
        <p:nvSpPr>
          <p:cNvPr id="4" name="Text 2"/>
          <p:cNvSpPr/>
          <p:nvPr/>
        </p:nvSpPr>
        <p:spPr>
          <a:xfrm>
            <a:off x="9479280" y="6382512"/>
            <a:ext cx="457200" cy="228600"/>
          </a:xfrm>
          <a:prstGeom prst="rect">
            <a:avLst/>
          </a:prstGeom>
          <a:noFill/>
          <a:ln/>
        </p:spPr>
        <p:txBody>
          <a:bodyPr wrap="square" lIns="0" tIns="0" rIns="0" bIns="0" rtlCol="0" anchor="ctr"/>
          <a:lstStyle/>
          <a:p>
            <a:pPr algn="ctr"/>
            <a:r>
              <a:rPr lang="en-US" sz="800" dirty="0">
                <a:solidFill>
                  <a:srgbClr val="111111"/>
                </a:solidFill>
                <a:latin typeface="Arial" pitchFamily="34" charset="0"/>
                <a:ea typeface="Arial" pitchFamily="34" charset="-122"/>
                <a:cs typeface="Arial" pitchFamily="34" charset="-120"/>
              </a:rPr>
              <a:t>8</a:t>
            </a:r>
            <a:endParaRPr lang="en-US" sz="800" dirty="0"/>
          </a:p>
        </p:txBody>
      </p:sp>
      <p:sp>
        <p:nvSpPr>
          <p:cNvPr id="5" name="Text 3"/>
          <p:cNvSpPr/>
          <p:nvPr/>
        </p:nvSpPr>
        <p:spPr>
          <a:xfrm>
            <a:off x="2154936" y="365760"/>
            <a:ext cx="7882128" cy="777240"/>
          </a:xfrm>
          <a:prstGeom prst="rect">
            <a:avLst/>
          </a:prstGeom>
          <a:noFill/>
          <a:ln/>
        </p:spPr>
        <p:txBody>
          <a:bodyPr wrap="square" lIns="381" tIns="381" rIns="381" bIns="381" rtlCol="0" anchor="ctr">
            <a:normAutofit/>
          </a:bodyPr>
          <a:lstStyle/>
          <a:p>
            <a:pPr algn="ctr"/>
            <a:r>
              <a:rPr lang="en-US" sz="3600" b="1" dirty="0">
                <a:solidFill>
                  <a:srgbClr val="111111"/>
                </a:solidFill>
                <a:latin typeface="Arial" pitchFamily="34" charset="0"/>
                <a:ea typeface="Arial" pitchFamily="34" charset="-122"/>
                <a:cs typeface="Arial" pitchFamily="34" charset="-120"/>
              </a:rPr>
              <a:t>Ice Breaker</a:t>
            </a:r>
            <a:endParaRPr lang="en-US" sz="3600" dirty="0"/>
          </a:p>
        </p:txBody>
      </p:sp>
      <p:sp>
        <p:nvSpPr>
          <p:cNvPr id="6" name="Text 4"/>
          <p:cNvSpPr/>
          <p:nvPr/>
        </p:nvSpPr>
        <p:spPr>
          <a:xfrm>
            <a:off x="2154936" y="1325880"/>
            <a:ext cx="7882128" cy="4800600"/>
          </a:xfrm>
          <a:prstGeom prst="rect">
            <a:avLst/>
          </a:prstGeom>
          <a:noFill/>
          <a:ln/>
        </p:spPr>
        <p:txBody>
          <a:bodyPr wrap="square" lIns="635" tIns="635" rIns="635" bIns="635" rtlCol="0" anchor="t">
            <a:normAutofit/>
          </a:bodyPr>
          <a:lstStyle/>
          <a:p>
            <a:r>
              <a:rPr lang="en-US" sz="3200" dirty="0">
                <a:solidFill>
                  <a:srgbClr val="111111"/>
                </a:solidFill>
                <a:latin typeface="Arial" panose="020B0604020202020204" pitchFamily="34" charset="0"/>
                <a:ea typeface="Arial" pitchFamily="34" charset="-122"/>
                <a:cs typeface="Arial" panose="020B0604020202020204" pitchFamily="34" charset="0"/>
              </a:rPr>
              <a:t>When have you felt genuinely welcomed?</a:t>
            </a:r>
            <a:endParaRPr lang="en-US" sz="3200" dirty="0">
              <a:latin typeface="Arial" panose="020B0604020202020204" pitchFamily="34" charset="0"/>
              <a:cs typeface="Arial" panose="020B0604020202020204" pitchFamily="34" charset="0"/>
            </a:endParaRPr>
          </a:p>
          <a:p>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What made the difference?</a:t>
            </a:r>
            <a:endParaRPr lang="en-US" sz="3200" dirty="0">
              <a:latin typeface="Arial" panose="020B0604020202020204" pitchFamily="34" charset="0"/>
              <a:cs typeface="Arial" panose="020B0604020202020204" pitchFamily="34" charset="0"/>
            </a:endParaRPr>
          </a:p>
          <a:p>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Was it the food?</a:t>
            </a:r>
            <a:endParaRPr lang="en-US" sz="3200" dirty="0">
              <a:latin typeface="Arial" panose="020B0604020202020204" pitchFamily="34" charset="0"/>
              <a:cs typeface="Arial" panose="020B0604020202020204" pitchFamily="34" charset="0"/>
            </a:endParaRPr>
          </a:p>
          <a:p>
            <a:endParaRPr lang="en-US" sz="3200" dirty="0">
              <a:latin typeface="Arial" panose="020B0604020202020204" pitchFamily="34" charset="0"/>
              <a:cs typeface="Arial" panose="020B0604020202020204" pitchFamily="34" charset="0"/>
            </a:endParaRPr>
          </a:p>
          <a:p>
            <a:r>
              <a:rPr lang="en-US" sz="3200" dirty="0">
                <a:solidFill>
                  <a:srgbClr val="111111"/>
                </a:solidFill>
                <a:latin typeface="Arial" panose="020B0604020202020204" pitchFamily="34" charset="0"/>
                <a:ea typeface="Arial" pitchFamily="34" charset="-122"/>
                <a:cs typeface="Arial" panose="020B0604020202020204" pitchFamily="34" charset="0"/>
              </a:rPr>
              <a:t>Or was it that someone made room for you?</a:t>
            </a:r>
            <a:endParaRPr lang="en-US" sz="32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654</TotalTime>
  <Words>3017</Words>
  <Application>Microsoft Office PowerPoint</Application>
  <PresentationFormat>Widescreen</PresentationFormat>
  <Paragraphs>648</Paragraphs>
  <Slides>49</Slides>
  <Notes>44</Notes>
  <HiddenSlides>12</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49</vt:i4>
      </vt:variant>
    </vt:vector>
  </HeadingPairs>
  <TitlesOfParts>
    <vt:vector size="53" baseType="lpstr">
      <vt:lpstr>Arial</vt:lpstr>
      <vt:lpstr>Calibri</vt:lpstr>
      <vt:lpstr>Calibri Light</vt:lpstr>
      <vt:lpstr>Office Theme</vt:lpstr>
      <vt:lpstr># 8 Love Makes Space</vt:lpstr>
      <vt:lpstr>PowerPoint Presentation</vt:lpstr>
      <vt:lpstr>PowerPoint Presentation</vt:lpstr>
      <vt:lpstr>PowerPoint Presentation</vt:lpstr>
      <vt:lpstr>PowerPoint Presentation</vt:lpstr>
      <vt:lpstr>PowerPoint Presentation</vt:lpstr>
      <vt:lpstr>PowerPoint Presentation</vt:lpstr>
      <vt:lpstr>Loving Accountability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 Were All Strangers</vt:lpstr>
      <vt:lpstr>We Were All Strangers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Erik Mckitrick</dc:creator>
  <cp:lastModifiedBy>Erik Mckitrick</cp:lastModifiedBy>
  <cp:revision>57</cp:revision>
  <dcterms:created xsi:type="dcterms:W3CDTF">2026-07-07T04:48:35Z</dcterms:created>
  <dcterms:modified xsi:type="dcterms:W3CDTF">2026-07-11T07:47:15Z</dcterms:modified>
</cp:coreProperties>
</file>