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315" r:id="rId2"/>
    <p:sldId id="292" r:id="rId3"/>
    <p:sldId id="258" r:id="rId4"/>
    <p:sldId id="316" r:id="rId5"/>
    <p:sldId id="261" r:id="rId6"/>
    <p:sldId id="335" r:id="rId7"/>
    <p:sldId id="336" r:id="rId8"/>
    <p:sldId id="371" r:id="rId9"/>
    <p:sldId id="340" r:id="rId10"/>
    <p:sldId id="342" r:id="rId11"/>
    <p:sldId id="343" r:id="rId12"/>
    <p:sldId id="257" r:id="rId13"/>
    <p:sldId id="344" r:id="rId14"/>
    <p:sldId id="345" r:id="rId15"/>
    <p:sldId id="346" r:id="rId16"/>
    <p:sldId id="264" r:id="rId17"/>
    <p:sldId id="347" r:id="rId18"/>
    <p:sldId id="348" r:id="rId19"/>
    <p:sldId id="349" r:id="rId20"/>
    <p:sldId id="365" r:id="rId21"/>
    <p:sldId id="350" r:id="rId22"/>
    <p:sldId id="351" r:id="rId23"/>
    <p:sldId id="352" r:id="rId24"/>
    <p:sldId id="354" r:id="rId25"/>
    <p:sldId id="355" r:id="rId26"/>
    <p:sldId id="356" r:id="rId27"/>
    <p:sldId id="325" r:id="rId28"/>
    <p:sldId id="357" r:id="rId29"/>
    <p:sldId id="358" r:id="rId30"/>
    <p:sldId id="372" r:id="rId31"/>
    <p:sldId id="360" r:id="rId32"/>
    <p:sldId id="361" r:id="rId33"/>
    <p:sldId id="373" r:id="rId34"/>
    <p:sldId id="362" r:id="rId35"/>
    <p:sldId id="363" r:id="rId36"/>
    <p:sldId id="364" r:id="rId37"/>
    <p:sldId id="366" r:id="rId38"/>
    <p:sldId id="367" r:id="rId39"/>
    <p:sldId id="374" r:id="rId40"/>
    <p:sldId id="368" r:id="rId41"/>
    <p:sldId id="369" r:id="rId42"/>
    <p:sldId id="291"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38" autoAdjust="0"/>
    <p:restoredTop sz="94660" autoAdjust="0"/>
  </p:normalViewPr>
  <p:slideViewPr>
    <p:cSldViewPr snapToGrid="0" showGuides="1">
      <p:cViewPr varScale="1">
        <p:scale>
          <a:sx n="91" d="100"/>
          <a:sy n="91" d="100"/>
        </p:scale>
        <p:origin x="1794" y="156"/>
      </p:cViewPr>
      <p:guideLst>
        <p:guide orient="horz" pos="2160"/>
        <p:guide pos="2880"/>
      </p:guideLst>
    </p:cSldViewPr>
  </p:slideViewPr>
  <p:outlineViewPr>
    <p:cViewPr>
      <p:scale>
        <a:sx n="33" d="100"/>
        <a:sy n="33" d="100"/>
      </p:scale>
      <p:origin x="0" y="-69300"/>
    </p:cViewPr>
  </p:outlineViewPr>
  <p:notesTextViewPr>
    <p:cViewPr>
      <p:scale>
        <a:sx n="1" d="1"/>
        <a:sy n="1" d="1"/>
      </p:scale>
      <p:origin x="0" y="0"/>
    </p:cViewPr>
  </p:notesTextViewPr>
  <p:sorterViewPr>
    <p:cViewPr>
      <p:scale>
        <a:sx n="100" d="100"/>
        <a:sy n="100" d="100"/>
      </p:scale>
      <p:origin x="0" y="-9432"/>
    </p:cViewPr>
  </p:sorterViewPr>
  <p:notesViewPr>
    <p:cSldViewPr snapToGrid="0" showGuides="1">
      <p:cViewPr varScale="1">
        <p:scale>
          <a:sx n="73" d="100"/>
          <a:sy n="73" d="100"/>
        </p:scale>
        <p:origin x="4134"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A91D59-0519-4B50-9453-5E1ED96DDF9F}" type="datetimeFigureOut">
              <a:rPr lang="en-AU" smtClean="0"/>
              <a:t>26/06/2026</a:t>
            </a:fld>
            <a:endParaRPr lang="en-AU"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8D0590-9FD1-4AA1-B3EE-28E948FB8EA9}" type="slidenum">
              <a:rPr lang="en-AU" smtClean="0"/>
              <a:t>‹#›</a:t>
            </a:fld>
            <a:endParaRPr lang="en-AU" dirty="0"/>
          </a:p>
        </p:txBody>
      </p:sp>
    </p:spTree>
    <p:extLst>
      <p:ext uri="{BB962C8B-B14F-4D97-AF65-F5344CB8AC3E}">
        <p14:creationId xmlns:p14="http://schemas.microsoft.com/office/powerpoint/2010/main" val="646149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3859235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1245156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1031209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957985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2456461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1807262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1802035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2476293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2831747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2746735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F48341-5F62-4DC3-872E-59F98E43C70D}" type="datetimeFigureOut">
              <a:rPr lang="en-AU" smtClean="0"/>
              <a:t>26/06/2026</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017D5B28-99A1-44B8-BBFB-3A8F99D8EED2}" type="slidenum">
              <a:rPr lang="en-AU" smtClean="0"/>
              <a:t>‹#›</a:t>
            </a:fld>
            <a:endParaRPr lang="en-AU" dirty="0"/>
          </a:p>
        </p:txBody>
      </p:sp>
    </p:spTree>
    <p:extLst>
      <p:ext uri="{BB962C8B-B14F-4D97-AF65-F5344CB8AC3E}">
        <p14:creationId xmlns:p14="http://schemas.microsoft.com/office/powerpoint/2010/main" val="2914438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F48341-5F62-4DC3-872E-59F98E43C70D}" type="datetimeFigureOut">
              <a:rPr lang="en-AU" smtClean="0"/>
              <a:t>26/06/2026</a:t>
            </a:fld>
            <a:endParaRPr lang="en-AU"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7D5B28-99A1-44B8-BBFB-3A8F99D8EED2}" type="slidenum">
              <a:rPr lang="en-AU" smtClean="0"/>
              <a:t>‹#›</a:t>
            </a:fld>
            <a:endParaRPr lang="en-AU" dirty="0"/>
          </a:p>
        </p:txBody>
      </p:sp>
    </p:spTree>
    <p:extLst>
      <p:ext uri="{BB962C8B-B14F-4D97-AF65-F5344CB8AC3E}">
        <p14:creationId xmlns:p14="http://schemas.microsoft.com/office/powerpoint/2010/main" val="2143637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367FCF-0FFB-0673-B9A1-C9142CDF5A7E}"/>
              </a:ext>
            </a:extLst>
          </p:cNvPr>
          <p:cNvSpPr>
            <a:spLocks noGrp="1"/>
          </p:cNvSpPr>
          <p:nvPr>
            <p:ph idx="1"/>
          </p:nvPr>
        </p:nvSpPr>
        <p:spPr>
          <a:xfrm>
            <a:off x="802076" y="654889"/>
            <a:ext cx="7886700" cy="3263504"/>
          </a:xfrm>
        </p:spPr>
        <p:txBody>
          <a:bodyPr>
            <a:noAutofit/>
          </a:bodyPr>
          <a:lstStyle/>
          <a:p>
            <a:r>
              <a:rPr lang="en-AU" sz="3200" b="1" i="1" u="sng" dirty="0"/>
              <a:t>Get ready to GROW and live life fully</a:t>
            </a:r>
            <a:endParaRPr lang="en-AU" sz="3200" dirty="0"/>
          </a:p>
          <a:p>
            <a:r>
              <a:rPr lang="en-AU" sz="3200" dirty="0"/>
              <a:t>There are </a:t>
            </a:r>
            <a:r>
              <a:rPr lang="en-AU" sz="3200" b="1" i="1" dirty="0"/>
              <a:t>no</a:t>
            </a:r>
            <a:r>
              <a:rPr lang="en-AU" sz="3200" dirty="0"/>
              <a:t> spectators in the Kingdom.</a:t>
            </a:r>
          </a:p>
          <a:p>
            <a:r>
              <a:rPr lang="en-AU" sz="3200" dirty="0"/>
              <a:t>Gospel Reference</a:t>
            </a:r>
          </a:p>
          <a:p>
            <a:r>
              <a:rPr lang="en-AU" sz="3200" dirty="0"/>
              <a:t>Practical Application</a:t>
            </a:r>
          </a:p>
          <a:p>
            <a:r>
              <a:rPr lang="en-AU" sz="3200" dirty="0"/>
              <a:t>Personal Accountability</a:t>
            </a:r>
          </a:p>
          <a:p>
            <a:r>
              <a:rPr lang="en-AU" sz="3200" dirty="0"/>
              <a:t>One action</a:t>
            </a:r>
          </a:p>
          <a:p>
            <a:r>
              <a:rPr lang="en-AU" sz="3200" dirty="0"/>
              <a:t>One person</a:t>
            </a:r>
          </a:p>
          <a:p>
            <a:r>
              <a:rPr lang="en-AU" sz="3200" dirty="0"/>
              <a:t>One follow-up</a:t>
            </a:r>
          </a:p>
          <a:p>
            <a:r>
              <a:rPr lang="en-AU" sz="3200" b="1" dirty="0"/>
              <a:t>All message slides can be found at: </a:t>
            </a:r>
            <a:br>
              <a:rPr lang="en-AU" sz="3200" b="1" dirty="0">
                <a:solidFill>
                  <a:srgbClr val="C00000"/>
                </a:solidFill>
              </a:rPr>
            </a:br>
            <a:r>
              <a:rPr lang="en-AU" sz="3200" b="1" dirty="0">
                <a:solidFill>
                  <a:srgbClr val="C00000"/>
                </a:solidFill>
              </a:rPr>
              <a:t>reboot.meetgodathome.com</a:t>
            </a:r>
            <a:endParaRPr lang="en-AU" sz="3200" dirty="0"/>
          </a:p>
        </p:txBody>
      </p:sp>
      <p:sp>
        <p:nvSpPr>
          <p:cNvPr id="4" name="Text 0">
            <a:extLst>
              <a:ext uri="{FF2B5EF4-FFF2-40B4-BE49-F238E27FC236}">
                <a16:creationId xmlns:a16="http://schemas.microsoft.com/office/drawing/2014/main" id="{41811AA5-BEE9-6A45-9660-8F765083804B}"/>
              </a:ext>
            </a:extLst>
          </p:cNvPr>
          <p:cNvSpPr/>
          <p:nvPr/>
        </p:nvSpPr>
        <p:spPr>
          <a:xfrm>
            <a:off x="0" y="49907"/>
            <a:ext cx="9144000" cy="329184"/>
          </a:xfrm>
          <a:prstGeom prst="rect">
            <a:avLst/>
          </a:prstGeom>
          <a:noFill/>
          <a:ln/>
        </p:spPr>
        <p:txBody>
          <a:bodyPr wrap="square" lIns="0" tIns="0" rIns="0" bIns="0" rtlCol="0" anchor="ctr">
            <a:noAutofit/>
          </a:bodyPr>
          <a:lstStyle/>
          <a:p>
            <a:pPr algn="ctr"/>
            <a:r>
              <a:rPr lang="en-US" sz="3200" b="1" dirty="0">
                <a:solidFill>
                  <a:srgbClr val="26312B"/>
                </a:solidFill>
                <a:latin typeface="Aptos Display" pitchFamily="34" charset="0"/>
                <a:ea typeface="Aptos Display" pitchFamily="34" charset="-122"/>
                <a:cs typeface="Aptos Display" pitchFamily="34" charset="-120"/>
              </a:rPr>
              <a:t>Every message in the Series will land the same way</a:t>
            </a:r>
            <a:endParaRPr lang="en-US" sz="3200" dirty="0"/>
          </a:p>
        </p:txBody>
      </p:sp>
      <p:sp>
        <p:nvSpPr>
          <p:cNvPr id="5" name="Shape 1">
            <a:extLst>
              <a:ext uri="{FF2B5EF4-FFF2-40B4-BE49-F238E27FC236}">
                <a16:creationId xmlns:a16="http://schemas.microsoft.com/office/drawing/2014/main" id="{29A42C2E-7B35-2C67-1BFE-4D24C69F2230}"/>
              </a:ext>
            </a:extLst>
          </p:cNvPr>
          <p:cNvSpPr/>
          <p:nvPr/>
        </p:nvSpPr>
        <p:spPr>
          <a:xfrm>
            <a:off x="397764" y="475103"/>
            <a:ext cx="8366760" cy="0"/>
          </a:xfrm>
          <a:prstGeom prst="line">
            <a:avLst/>
          </a:prstGeom>
          <a:noFill/>
          <a:ln w="22860">
            <a:solidFill>
              <a:srgbClr val="C58B35"/>
            </a:solidFill>
            <a:prstDash val="solid"/>
          </a:ln>
        </p:spPr>
        <p:txBody>
          <a:bodyPr/>
          <a:lstStyle/>
          <a:p>
            <a:endParaRPr lang="en-AU" sz="1350" dirty="0"/>
          </a:p>
        </p:txBody>
      </p:sp>
      <p:pic>
        <p:nvPicPr>
          <p:cNvPr id="9" name="Picture 8">
            <a:extLst>
              <a:ext uri="{FF2B5EF4-FFF2-40B4-BE49-F238E27FC236}">
                <a16:creationId xmlns:a16="http://schemas.microsoft.com/office/drawing/2014/main" id="{46F09957-6CF2-E1BF-6BFC-2329668636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5517" y="1597298"/>
            <a:ext cx="543259" cy="1129202"/>
          </a:xfrm>
          <a:prstGeom prst="rect">
            <a:avLst/>
          </a:prstGeom>
        </p:spPr>
      </p:pic>
      <p:sp>
        <p:nvSpPr>
          <p:cNvPr id="7" name="Text 5">
            <a:extLst>
              <a:ext uri="{FF2B5EF4-FFF2-40B4-BE49-F238E27FC236}">
                <a16:creationId xmlns:a16="http://schemas.microsoft.com/office/drawing/2014/main" id="{304A6A9E-779B-8DB7-CBD1-1AF788942C13}"/>
              </a:ext>
            </a:extLst>
          </p:cNvPr>
          <p:cNvSpPr/>
          <p:nvPr/>
        </p:nvSpPr>
        <p:spPr>
          <a:xfrm>
            <a:off x="5951483" y="6203112"/>
            <a:ext cx="3057409" cy="494324"/>
          </a:xfrm>
          <a:prstGeom prst="rect">
            <a:avLst/>
          </a:prstGeom>
          <a:noFill/>
          <a:ln/>
        </p:spPr>
        <p:txBody>
          <a:bodyPr wrap="square" lIns="0" tIns="0" rIns="0" bIns="0" rtlCol="0" anchor="ctr">
            <a:noAutofit/>
          </a:bodyPr>
          <a:lstStyle/>
          <a:p>
            <a:pPr algn="r"/>
            <a:r>
              <a:rPr lang="en-US" sz="2000" dirty="0">
                <a:solidFill>
                  <a:srgbClr val="5F6F63"/>
                </a:solidFill>
                <a:latin typeface="Aptos" pitchFamily="34" charset="0"/>
                <a:ea typeface="Aptos" pitchFamily="34" charset="-122"/>
                <a:cs typeface="Aptos" pitchFamily="34" charset="-120"/>
              </a:rPr>
              <a:t>Love One Another | Go Low </a:t>
            </a:r>
            <a:r>
              <a:rPr lang="en-AU" sz="2000" dirty="0">
                <a:solidFill>
                  <a:srgbClr val="5F6F63"/>
                </a:solidFill>
                <a:latin typeface="Aptos" pitchFamily="34" charset="0"/>
              </a:rPr>
              <a:t>John 13:1-20</a:t>
            </a:r>
            <a:endParaRPr lang="en-US" sz="2000" dirty="0"/>
          </a:p>
        </p:txBody>
      </p:sp>
      <p:sp>
        <p:nvSpPr>
          <p:cNvPr id="10" name="Slide Number Placeholder 1">
            <a:extLst>
              <a:ext uri="{FF2B5EF4-FFF2-40B4-BE49-F238E27FC236}">
                <a16:creationId xmlns:a16="http://schemas.microsoft.com/office/drawing/2014/main" id="{A4F67FE3-7F7E-B4B7-815A-D08E699D987E}"/>
              </a:ext>
            </a:extLst>
          </p:cNvPr>
          <p:cNvSpPr>
            <a:spLocks noGrp="1"/>
          </p:cNvSpPr>
          <p:nvPr>
            <p:ph type="sldNum" sz="quarter" idx="12"/>
          </p:nvPr>
        </p:nvSpPr>
        <p:spPr>
          <a:xfrm>
            <a:off x="214805" y="6376889"/>
            <a:ext cx="2057400" cy="273844"/>
          </a:xfrm>
        </p:spPr>
        <p:txBody>
          <a:bodyPr/>
          <a:lstStyle/>
          <a:p>
            <a:pPr algn="l"/>
            <a:endParaRPr lang="en-AU" dirty="0"/>
          </a:p>
        </p:txBody>
      </p:sp>
    </p:spTree>
    <p:extLst>
      <p:ext uri="{BB962C8B-B14F-4D97-AF65-F5344CB8AC3E}">
        <p14:creationId xmlns:p14="http://schemas.microsoft.com/office/powerpoint/2010/main" val="274768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34425-2B84-ADC6-918C-5E930C70B61D}"/>
              </a:ext>
            </a:extLst>
          </p:cNvPr>
          <p:cNvSpPr>
            <a:spLocks noGrp="1"/>
          </p:cNvSpPr>
          <p:nvPr>
            <p:ph type="title"/>
          </p:nvPr>
        </p:nvSpPr>
        <p:spPr/>
        <p:txBody>
          <a:bodyPr/>
          <a:lstStyle/>
          <a:p>
            <a:pPr algn="ctr"/>
            <a:r>
              <a:rPr lang="en-AU" b="1" dirty="0"/>
              <a:t>Jesus is</a:t>
            </a:r>
          </a:p>
        </p:txBody>
      </p:sp>
      <p:sp>
        <p:nvSpPr>
          <p:cNvPr id="3" name="Content Placeholder 2">
            <a:extLst>
              <a:ext uri="{FF2B5EF4-FFF2-40B4-BE49-F238E27FC236}">
                <a16:creationId xmlns:a16="http://schemas.microsoft.com/office/drawing/2014/main" id="{39C24633-5EB7-0007-9F0E-C70B8C35AAD6}"/>
              </a:ext>
            </a:extLst>
          </p:cNvPr>
          <p:cNvSpPr>
            <a:spLocks noGrp="1"/>
          </p:cNvSpPr>
          <p:nvPr>
            <p:ph idx="1"/>
          </p:nvPr>
        </p:nvSpPr>
        <p:spPr/>
        <p:txBody>
          <a:bodyPr>
            <a:normAutofit/>
          </a:bodyPr>
          <a:lstStyle/>
          <a:p>
            <a:r>
              <a:rPr lang="en-AU" sz="3600" dirty="0"/>
              <a:t>The Creator.</a:t>
            </a:r>
          </a:p>
          <a:p>
            <a:r>
              <a:rPr lang="en-AU" sz="3600" dirty="0"/>
              <a:t>The Sustainer.</a:t>
            </a:r>
          </a:p>
          <a:p>
            <a:r>
              <a:rPr lang="en-AU" sz="3600" dirty="0"/>
              <a:t>The King.</a:t>
            </a:r>
          </a:p>
          <a:p>
            <a:r>
              <a:rPr lang="en-AU" sz="3600" dirty="0"/>
              <a:t>The One who knows everything.</a:t>
            </a:r>
          </a:p>
          <a:p>
            <a:r>
              <a:rPr lang="en-AU" sz="3600" dirty="0"/>
              <a:t>The One who knows </a:t>
            </a:r>
            <a:r>
              <a:rPr lang="en-AU" sz="3600" b="1" i="1" u="sng" dirty="0"/>
              <a:t>YOU</a:t>
            </a:r>
            <a:r>
              <a:rPr lang="en-AU" sz="3600" dirty="0"/>
              <a:t>!</a:t>
            </a:r>
          </a:p>
          <a:p>
            <a:r>
              <a:rPr lang="en-AU" sz="3600" dirty="0"/>
              <a:t>The One who still loves </a:t>
            </a:r>
            <a:r>
              <a:rPr lang="en-AU" sz="3600" b="1" i="1" u="sng" dirty="0"/>
              <a:t>YOU</a:t>
            </a:r>
            <a:r>
              <a:rPr lang="en-AU" sz="3600" dirty="0"/>
              <a:t>!</a:t>
            </a:r>
            <a:br>
              <a:rPr lang="en-AU" sz="3600" dirty="0"/>
            </a:br>
            <a:endParaRPr lang="en-AU" sz="3600" dirty="0"/>
          </a:p>
          <a:p>
            <a:endParaRPr lang="en-AU" sz="3600" dirty="0"/>
          </a:p>
        </p:txBody>
      </p:sp>
      <p:pic>
        <p:nvPicPr>
          <p:cNvPr id="4" name="Picture 3">
            <a:extLst>
              <a:ext uri="{FF2B5EF4-FFF2-40B4-BE49-F238E27FC236}">
                <a16:creationId xmlns:a16="http://schemas.microsoft.com/office/drawing/2014/main" id="{11CAC2E5-A785-9A50-5E4D-49AC1DB905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0718" y="4603957"/>
            <a:ext cx="960243" cy="1995932"/>
          </a:xfrm>
          <a:prstGeom prst="rect">
            <a:avLst/>
          </a:prstGeom>
        </p:spPr>
      </p:pic>
    </p:spTree>
    <p:extLst>
      <p:ext uri="{BB962C8B-B14F-4D97-AF65-F5344CB8AC3E}">
        <p14:creationId xmlns:p14="http://schemas.microsoft.com/office/powerpoint/2010/main" val="302278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EAB42-4A1B-6EC6-06F1-43C29924734D}"/>
              </a:ext>
            </a:extLst>
          </p:cNvPr>
          <p:cNvSpPr>
            <a:spLocks noGrp="1"/>
          </p:cNvSpPr>
          <p:nvPr>
            <p:ph type="title"/>
          </p:nvPr>
        </p:nvSpPr>
        <p:spPr/>
        <p:txBody>
          <a:bodyPr/>
          <a:lstStyle/>
          <a:p>
            <a:pPr algn="ctr"/>
            <a:r>
              <a:rPr lang="en-AU" b="1" dirty="0"/>
              <a:t>Jesus knew:</a:t>
            </a:r>
          </a:p>
        </p:txBody>
      </p:sp>
      <p:sp>
        <p:nvSpPr>
          <p:cNvPr id="3" name="Content Placeholder 2">
            <a:extLst>
              <a:ext uri="{FF2B5EF4-FFF2-40B4-BE49-F238E27FC236}">
                <a16:creationId xmlns:a16="http://schemas.microsoft.com/office/drawing/2014/main" id="{47483716-641F-F452-5C95-DC506546014E}"/>
              </a:ext>
            </a:extLst>
          </p:cNvPr>
          <p:cNvSpPr>
            <a:spLocks noGrp="1"/>
          </p:cNvSpPr>
          <p:nvPr>
            <p:ph idx="1"/>
          </p:nvPr>
        </p:nvSpPr>
        <p:spPr/>
        <p:txBody>
          <a:bodyPr>
            <a:normAutofit/>
          </a:bodyPr>
          <a:lstStyle/>
          <a:p>
            <a:pPr lvl="0"/>
            <a:r>
              <a:rPr lang="en-AU" sz="3600" dirty="0"/>
              <a:t>Knowing exactly who He was...</a:t>
            </a:r>
          </a:p>
          <a:p>
            <a:r>
              <a:rPr lang="en-AU" sz="3600" b="1" dirty="0"/>
              <a:t>He picks up a towel</a:t>
            </a:r>
          </a:p>
          <a:p>
            <a:endParaRPr lang="en-AU" sz="3600" dirty="0"/>
          </a:p>
          <a:p>
            <a:endParaRPr lang="en-AU" sz="3600" dirty="0"/>
          </a:p>
        </p:txBody>
      </p:sp>
    </p:spTree>
    <p:extLst>
      <p:ext uri="{BB962C8B-B14F-4D97-AF65-F5344CB8AC3E}">
        <p14:creationId xmlns:p14="http://schemas.microsoft.com/office/powerpoint/2010/main" val="88230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b="1" dirty="0"/>
              <a:t>Today - #</a:t>
            </a:r>
            <a:r>
              <a:rPr lang="en-AU" b="1" dirty="0"/>
              <a:t>6</a:t>
            </a:r>
            <a:r>
              <a:rPr b="1" dirty="0"/>
              <a:t>: </a:t>
            </a:r>
            <a:r>
              <a:rPr lang="en-AU" b="1" dirty="0"/>
              <a:t>Love Goes Low</a:t>
            </a:r>
            <a:endParaRPr b="1" dirty="0"/>
          </a:p>
        </p:txBody>
      </p:sp>
      <p:sp>
        <p:nvSpPr>
          <p:cNvPr id="3" name="Content Placeholder 2"/>
          <p:cNvSpPr>
            <a:spLocks noGrp="1"/>
          </p:cNvSpPr>
          <p:nvPr>
            <p:ph idx="1"/>
          </p:nvPr>
        </p:nvSpPr>
        <p:spPr>
          <a:xfrm>
            <a:off x="628650" y="1825624"/>
            <a:ext cx="7886700" cy="4449051"/>
          </a:xfrm>
        </p:spPr>
        <p:txBody>
          <a:bodyPr>
            <a:normAutofit/>
          </a:bodyPr>
          <a:lstStyle/>
          <a:p>
            <a:r>
              <a:rPr lang="en-AU" dirty="0"/>
              <a:t>John 13:1-17 (Same section as this whole series)</a:t>
            </a:r>
          </a:p>
          <a:p>
            <a:r>
              <a:rPr lang="en-AU" b="1" i="1" dirty="0"/>
              <a:t>The King Who Washed Feet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9CA30F-7FCB-859B-6C76-67041AEE3312}"/>
              </a:ext>
            </a:extLst>
          </p:cNvPr>
          <p:cNvSpPr>
            <a:spLocks noGrp="1"/>
          </p:cNvSpPr>
          <p:nvPr>
            <p:ph idx="1"/>
          </p:nvPr>
        </p:nvSpPr>
        <p:spPr>
          <a:xfrm>
            <a:off x="628650" y="105103"/>
            <a:ext cx="7886700" cy="6071860"/>
          </a:xfrm>
        </p:spPr>
        <p:txBody>
          <a:bodyPr>
            <a:normAutofit/>
          </a:bodyPr>
          <a:lstStyle/>
          <a:p>
            <a:r>
              <a:rPr lang="en-AU" sz="3200" b="1" dirty="0"/>
              <a:t>13 </a:t>
            </a:r>
            <a:r>
              <a:rPr lang="en-AU" sz="3200" dirty="0"/>
              <a:t>Now before the Feast of the Passover, when Jesus knew that his hour had come to depart out of this world to the Father, having loved his own who were in the world, he loved them to the end. </a:t>
            </a:r>
            <a:r>
              <a:rPr lang="en-AU" sz="3200" b="1" baseline="30000" dirty="0"/>
              <a:t>2 </a:t>
            </a:r>
            <a:r>
              <a:rPr lang="en-AU" sz="3200" dirty="0"/>
              <a:t>During supper, when the devil had already put it into the heart of Judas Iscariot, Simon's son, to betray him, </a:t>
            </a:r>
            <a:r>
              <a:rPr lang="en-AU" sz="3200" b="1" baseline="30000" dirty="0"/>
              <a:t>3 </a:t>
            </a:r>
            <a:r>
              <a:rPr lang="en-AU" sz="3200" dirty="0"/>
              <a:t>Jesus, knowing that the Father had given all things into his hands, and that he had come from God and was going back to God, </a:t>
            </a:r>
            <a:r>
              <a:rPr lang="en-AU" sz="3200" b="1" baseline="30000" dirty="0"/>
              <a:t>4 </a:t>
            </a:r>
            <a:r>
              <a:rPr lang="en-AU" sz="3200" dirty="0"/>
              <a:t>rose from supper. He laid aside his outer garments, and taking a towel, tied it around his waist.</a:t>
            </a:r>
          </a:p>
        </p:txBody>
      </p:sp>
    </p:spTree>
    <p:extLst>
      <p:ext uri="{BB962C8B-B14F-4D97-AF65-F5344CB8AC3E}">
        <p14:creationId xmlns:p14="http://schemas.microsoft.com/office/powerpoint/2010/main" val="827240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A17D0-45CA-B2FB-EC15-EC2CE231A8A3}"/>
              </a:ext>
            </a:extLst>
          </p:cNvPr>
          <p:cNvSpPr>
            <a:spLocks noGrp="1"/>
          </p:cNvSpPr>
          <p:nvPr>
            <p:ph idx="1"/>
          </p:nvPr>
        </p:nvSpPr>
        <p:spPr>
          <a:xfrm>
            <a:off x="0" y="0"/>
            <a:ext cx="9143999" cy="6768662"/>
          </a:xfrm>
        </p:spPr>
        <p:txBody>
          <a:bodyPr>
            <a:noAutofit/>
          </a:bodyPr>
          <a:lstStyle/>
          <a:p>
            <a:r>
              <a:rPr lang="en-AU" sz="3200" dirty="0"/>
              <a:t> </a:t>
            </a:r>
            <a:r>
              <a:rPr lang="en-AU" sz="3200" b="1" baseline="30000" dirty="0"/>
              <a:t>5 </a:t>
            </a:r>
            <a:r>
              <a:rPr lang="en-AU" sz="3200" dirty="0"/>
              <a:t>Then he poured water into a basin and began to wash the disciples' feet and to wipe them with the towel that was wrapped around him. </a:t>
            </a:r>
            <a:r>
              <a:rPr lang="en-AU" sz="3200" b="1" i="1" baseline="30000" dirty="0">
                <a:solidFill>
                  <a:schemeClr val="accent1">
                    <a:lumMod val="50000"/>
                  </a:schemeClr>
                </a:solidFill>
              </a:rPr>
              <a:t>6 </a:t>
            </a:r>
            <a:r>
              <a:rPr lang="en-AU" sz="3200" i="1" dirty="0">
                <a:solidFill>
                  <a:schemeClr val="accent1">
                    <a:lumMod val="50000"/>
                  </a:schemeClr>
                </a:solidFill>
              </a:rPr>
              <a:t>He came to Simon Peter, who said to him, “Lord, do you wash my feet?” </a:t>
            </a:r>
            <a:r>
              <a:rPr lang="en-AU" sz="3200" b="1" i="1" baseline="30000" dirty="0">
                <a:solidFill>
                  <a:schemeClr val="accent1">
                    <a:lumMod val="50000"/>
                  </a:schemeClr>
                </a:solidFill>
              </a:rPr>
              <a:t>7 </a:t>
            </a:r>
            <a:r>
              <a:rPr lang="en-AU" sz="3200" i="1" dirty="0">
                <a:solidFill>
                  <a:schemeClr val="accent1">
                    <a:lumMod val="50000"/>
                  </a:schemeClr>
                </a:solidFill>
              </a:rPr>
              <a:t>Jesus answered him, “What I am doing you do not understand now, but afterward you will understand.” </a:t>
            </a:r>
            <a:r>
              <a:rPr lang="en-AU" sz="3200" b="1" i="1" baseline="30000" dirty="0">
                <a:solidFill>
                  <a:schemeClr val="accent1">
                    <a:lumMod val="50000"/>
                  </a:schemeClr>
                </a:solidFill>
              </a:rPr>
              <a:t>8 </a:t>
            </a:r>
            <a:r>
              <a:rPr lang="en-AU" sz="3200" i="1" dirty="0">
                <a:solidFill>
                  <a:schemeClr val="accent1">
                    <a:lumMod val="50000"/>
                  </a:schemeClr>
                </a:solidFill>
              </a:rPr>
              <a:t>Peter said to him, “You shall never wash my feet.” Jesus answered him, “If I do not wash you, you have no share with me.” </a:t>
            </a:r>
            <a:r>
              <a:rPr lang="en-AU" sz="3200" b="1" i="1" baseline="30000" dirty="0">
                <a:solidFill>
                  <a:schemeClr val="accent1">
                    <a:lumMod val="50000"/>
                  </a:schemeClr>
                </a:solidFill>
              </a:rPr>
              <a:t>9 </a:t>
            </a:r>
            <a:r>
              <a:rPr lang="en-AU" sz="3200" i="1" dirty="0">
                <a:solidFill>
                  <a:schemeClr val="accent1">
                    <a:lumMod val="50000"/>
                  </a:schemeClr>
                </a:solidFill>
              </a:rPr>
              <a:t>Simon Peter said to him, “Lord, not my feet only but also my hands and my head!” </a:t>
            </a:r>
            <a:r>
              <a:rPr lang="en-AU" sz="3200" b="1" i="1" baseline="30000" dirty="0">
                <a:solidFill>
                  <a:schemeClr val="accent1">
                    <a:lumMod val="50000"/>
                  </a:schemeClr>
                </a:solidFill>
              </a:rPr>
              <a:t>10 </a:t>
            </a:r>
            <a:r>
              <a:rPr lang="en-AU" sz="3200" i="1" dirty="0">
                <a:solidFill>
                  <a:schemeClr val="accent1">
                    <a:lumMod val="50000"/>
                  </a:schemeClr>
                </a:solidFill>
              </a:rPr>
              <a:t>Jesus said to him, “The one who has bathed does not need to wash, except for his feet, but is completely clean. And you are clean…</a:t>
            </a:r>
          </a:p>
        </p:txBody>
      </p:sp>
    </p:spTree>
    <p:extLst>
      <p:ext uri="{BB962C8B-B14F-4D97-AF65-F5344CB8AC3E}">
        <p14:creationId xmlns:p14="http://schemas.microsoft.com/office/powerpoint/2010/main" val="1321764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FB90C5-2B16-4A19-11DD-FF9C9B7EAE23}"/>
              </a:ext>
            </a:extLst>
          </p:cNvPr>
          <p:cNvSpPr>
            <a:spLocks noGrp="1"/>
          </p:cNvSpPr>
          <p:nvPr>
            <p:ph idx="1"/>
          </p:nvPr>
        </p:nvSpPr>
        <p:spPr>
          <a:xfrm>
            <a:off x="136634" y="126124"/>
            <a:ext cx="8839200" cy="6589986"/>
          </a:xfrm>
        </p:spPr>
        <p:txBody>
          <a:bodyPr>
            <a:normAutofit/>
          </a:bodyPr>
          <a:lstStyle/>
          <a:p>
            <a:r>
              <a:rPr lang="en-AU" sz="3200" b="1" i="1" baseline="30000" dirty="0">
                <a:solidFill>
                  <a:schemeClr val="accent1">
                    <a:lumMod val="50000"/>
                  </a:schemeClr>
                </a:solidFill>
              </a:rPr>
              <a:t>12 </a:t>
            </a:r>
            <a:r>
              <a:rPr lang="en-AU" sz="3200" i="1" dirty="0">
                <a:solidFill>
                  <a:schemeClr val="accent1">
                    <a:lumMod val="50000"/>
                  </a:schemeClr>
                </a:solidFill>
              </a:rPr>
              <a:t>When he had washed their feet and put on his outer garments and resumed his place, he said to them, “Do you understand what I have done to you? </a:t>
            </a:r>
            <a:r>
              <a:rPr lang="en-AU" sz="3200" b="1" baseline="30000" dirty="0"/>
              <a:t>13 </a:t>
            </a:r>
            <a:r>
              <a:rPr lang="en-AU" sz="3200" dirty="0"/>
              <a:t>You call me Teacher and Lord, and you are right, for so I am. </a:t>
            </a:r>
            <a:r>
              <a:rPr lang="en-AU" sz="3200" b="1" baseline="30000" dirty="0"/>
              <a:t>14 </a:t>
            </a:r>
            <a:r>
              <a:rPr lang="en-AU" sz="3200" dirty="0"/>
              <a:t>If I then, your Lord and Teacher, have washed your feet, you also ought to wash one another's feet. </a:t>
            </a:r>
            <a:r>
              <a:rPr lang="en-AU" sz="3200" b="1" baseline="30000" dirty="0"/>
              <a:t>15 </a:t>
            </a:r>
            <a:r>
              <a:rPr lang="en-AU" sz="3200" dirty="0"/>
              <a:t>For I have given you an example, that you also should do just as I have done to you. </a:t>
            </a:r>
            <a:r>
              <a:rPr lang="en-AU" sz="3200" b="1" baseline="30000" dirty="0"/>
              <a:t>16 </a:t>
            </a:r>
            <a:r>
              <a:rPr lang="en-AU" sz="3200" dirty="0"/>
              <a:t>Truly, truly, I say to you, a servant is not greater than his master, nor is a messenger greater than the one who sent him. </a:t>
            </a:r>
            <a:r>
              <a:rPr lang="en-AU" sz="3200" b="1" baseline="30000" dirty="0"/>
              <a:t>17 </a:t>
            </a:r>
            <a:r>
              <a:rPr lang="en-AU" sz="3200" dirty="0"/>
              <a:t>If you know these things, blessed are you </a:t>
            </a:r>
            <a:r>
              <a:rPr lang="en-AU" sz="3200" b="1" dirty="0"/>
              <a:t>if you do them</a:t>
            </a:r>
            <a:r>
              <a:rPr lang="en-AU" sz="3200" dirty="0"/>
              <a:t>.</a:t>
            </a:r>
          </a:p>
        </p:txBody>
      </p:sp>
    </p:spTree>
    <p:extLst>
      <p:ext uri="{BB962C8B-B14F-4D97-AF65-F5344CB8AC3E}">
        <p14:creationId xmlns:p14="http://schemas.microsoft.com/office/powerpoint/2010/main" val="261179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Today's Big Idea</a:t>
            </a:r>
          </a:p>
        </p:txBody>
      </p:sp>
      <p:sp>
        <p:nvSpPr>
          <p:cNvPr id="3" name="Content Placeholder 2"/>
          <p:cNvSpPr>
            <a:spLocks noGrp="1"/>
          </p:cNvSpPr>
          <p:nvPr>
            <p:ph idx="1"/>
          </p:nvPr>
        </p:nvSpPr>
        <p:spPr/>
        <p:txBody>
          <a:bodyPr/>
          <a:lstStyle/>
          <a:p>
            <a:r>
              <a:rPr lang="en-AU" dirty="0"/>
              <a:t>If you get this you get the whole series!</a:t>
            </a:r>
          </a:p>
          <a:p>
            <a:r>
              <a:rPr lang="en-AU" dirty="0"/>
              <a:t>Mature love serves from below.</a:t>
            </a:r>
          </a:p>
          <a:p>
            <a:r>
              <a:rPr lang="en-AU" dirty="0"/>
              <a:t>The greater you are,</a:t>
            </a:r>
            <a:br>
              <a:rPr lang="en-AU" dirty="0"/>
            </a:br>
            <a:r>
              <a:rPr lang="en-AU" dirty="0"/>
              <a:t>the lower you go.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8ECF9-18DD-6A4E-0B9F-627F06D8CAA1}"/>
              </a:ext>
            </a:extLst>
          </p:cNvPr>
          <p:cNvSpPr>
            <a:spLocks noGrp="1"/>
          </p:cNvSpPr>
          <p:nvPr>
            <p:ph type="title"/>
          </p:nvPr>
        </p:nvSpPr>
        <p:spPr/>
        <p:txBody>
          <a:bodyPr/>
          <a:lstStyle/>
          <a:p>
            <a:pPr algn="ctr"/>
            <a:r>
              <a:rPr lang="en-AU" b="1" dirty="0"/>
              <a:t>The King Goes Low</a:t>
            </a:r>
            <a:endParaRPr lang="en-AU" dirty="0"/>
          </a:p>
        </p:txBody>
      </p:sp>
      <p:sp>
        <p:nvSpPr>
          <p:cNvPr id="3" name="Content Placeholder 2">
            <a:extLst>
              <a:ext uri="{FF2B5EF4-FFF2-40B4-BE49-F238E27FC236}">
                <a16:creationId xmlns:a16="http://schemas.microsoft.com/office/drawing/2014/main" id="{AC4C4416-4E7C-A0ED-F972-E2BEE63121EB}"/>
              </a:ext>
            </a:extLst>
          </p:cNvPr>
          <p:cNvSpPr>
            <a:spLocks noGrp="1"/>
          </p:cNvSpPr>
          <p:nvPr>
            <p:ph idx="1"/>
          </p:nvPr>
        </p:nvSpPr>
        <p:spPr/>
        <p:txBody>
          <a:bodyPr>
            <a:normAutofit/>
          </a:bodyPr>
          <a:lstStyle/>
          <a:p>
            <a:r>
              <a:rPr lang="en-AU" sz="3600" dirty="0"/>
              <a:t>The issue is not foot washing.</a:t>
            </a:r>
          </a:p>
          <a:p>
            <a:r>
              <a:rPr lang="en-AU" sz="3600" dirty="0"/>
              <a:t>The issue is:</a:t>
            </a:r>
          </a:p>
          <a:p>
            <a:r>
              <a:rPr lang="en-AU" sz="3600" dirty="0"/>
              <a:t>Why is HE washing feet?</a:t>
            </a:r>
            <a:br>
              <a:rPr lang="en-AU" sz="3600" dirty="0"/>
            </a:br>
            <a:endParaRPr lang="en-AU" sz="3600" dirty="0"/>
          </a:p>
          <a:p>
            <a:endParaRPr lang="en-AU" sz="3600" dirty="0"/>
          </a:p>
        </p:txBody>
      </p:sp>
    </p:spTree>
    <p:extLst>
      <p:ext uri="{BB962C8B-B14F-4D97-AF65-F5344CB8AC3E}">
        <p14:creationId xmlns:p14="http://schemas.microsoft.com/office/powerpoint/2010/main" val="95420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0E143-CF3C-FEE2-DA73-6AB39EE0DF96}"/>
              </a:ext>
            </a:extLst>
          </p:cNvPr>
          <p:cNvSpPr>
            <a:spLocks noGrp="1"/>
          </p:cNvSpPr>
          <p:nvPr>
            <p:ph type="title"/>
          </p:nvPr>
        </p:nvSpPr>
        <p:spPr/>
        <p:txBody>
          <a:bodyPr/>
          <a:lstStyle/>
          <a:p>
            <a:pPr algn="ctr"/>
            <a:r>
              <a:rPr lang="en-AU" b="1" dirty="0">
                <a:solidFill>
                  <a:schemeClr val="accent1">
                    <a:lumMod val="50000"/>
                  </a:schemeClr>
                </a:solidFill>
              </a:rPr>
              <a:t>Dirty Feet</a:t>
            </a:r>
            <a:endParaRPr lang="en-AU" dirty="0">
              <a:solidFill>
                <a:schemeClr val="accent1">
                  <a:lumMod val="50000"/>
                </a:schemeClr>
              </a:solidFill>
            </a:endParaRPr>
          </a:p>
        </p:txBody>
      </p:sp>
      <p:sp>
        <p:nvSpPr>
          <p:cNvPr id="3" name="Content Placeholder 2">
            <a:extLst>
              <a:ext uri="{FF2B5EF4-FFF2-40B4-BE49-F238E27FC236}">
                <a16:creationId xmlns:a16="http://schemas.microsoft.com/office/drawing/2014/main" id="{EDC5F7FA-0470-D830-700A-73B1D593B047}"/>
              </a:ext>
            </a:extLst>
          </p:cNvPr>
          <p:cNvSpPr>
            <a:spLocks noGrp="1"/>
          </p:cNvSpPr>
          <p:nvPr>
            <p:ph idx="1"/>
          </p:nvPr>
        </p:nvSpPr>
        <p:spPr/>
        <p:txBody>
          <a:bodyPr>
            <a:normAutofit/>
          </a:bodyPr>
          <a:lstStyle/>
          <a:p>
            <a:r>
              <a:rPr lang="en-AU" sz="3600" dirty="0"/>
              <a:t>No cars</a:t>
            </a:r>
          </a:p>
          <a:p>
            <a:r>
              <a:rPr lang="en-AU" sz="3600" dirty="0"/>
              <a:t>No concrete</a:t>
            </a:r>
          </a:p>
          <a:p>
            <a:r>
              <a:rPr lang="en-AU" sz="3600" dirty="0"/>
              <a:t>No shoes</a:t>
            </a:r>
          </a:p>
          <a:p>
            <a:r>
              <a:rPr lang="en-AU" sz="3600" dirty="0"/>
              <a:t>Animals everywhere</a:t>
            </a:r>
          </a:p>
          <a:p>
            <a:r>
              <a:rPr lang="en-AU" sz="3600" dirty="0"/>
              <a:t>Hot dusty roads</a:t>
            </a:r>
          </a:p>
          <a:p>
            <a:r>
              <a:rPr lang="en-AU" sz="3600" dirty="0"/>
              <a:t>This was disgusting work.</a:t>
            </a:r>
          </a:p>
        </p:txBody>
      </p:sp>
    </p:spTree>
    <p:extLst>
      <p:ext uri="{BB962C8B-B14F-4D97-AF65-F5344CB8AC3E}">
        <p14:creationId xmlns:p14="http://schemas.microsoft.com/office/powerpoint/2010/main" val="403369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99641-CA4D-6010-B0A6-6E89E517C282}"/>
              </a:ext>
            </a:extLst>
          </p:cNvPr>
          <p:cNvSpPr>
            <a:spLocks noGrp="1"/>
          </p:cNvSpPr>
          <p:nvPr>
            <p:ph type="title"/>
          </p:nvPr>
        </p:nvSpPr>
        <p:spPr/>
        <p:txBody>
          <a:bodyPr/>
          <a:lstStyle/>
          <a:p>
            <a:pPr algn="ctr"/>
            <a:r>
              <a:rPr lang="en-AU" b="1" dirty="0"/>
              <a:t>Servant's Work</a:t>
            </a:r>
            <a:endParaRPr lang="en-AU" dirty="0"/>
          </a:p>
        </p:txBody>
      </p:sp>
      <p:sp>
        <p:nvSpPr>
          <p:cNvPr id="3" name="Content Placeholder 2">
            <a:extLst>
              <a:ext uri="{FF2B5EF4-FFF2-40B4-BE49-F238E27FC236}">
                <a16:creationId xmlns:a16="http://schemas.microsoft.com/office/drawing/2014/main" id="{DDFEF42F-CA9A-B85D-685F-32B6C7AD8FA5}"/>
              </a:ext>
            </a:extLst>
          </p:cNvPr>
          <p:cNvSpPr>
            <a:spLocks noGrp="1"/>
          </p:cNvSpPr>
          <p:nvPr>
            <p:ph idx="1"/>
          </p:nvPr>
        </p:nvSpPr>
        <p:spPr/>
        <p:txBody>
          <a:bodyPr>
            <a:normAutofit/>
          </a:bodyPr>
          <a:lstStyle/>
          <a:p>
            <a:r>
              <a:rPr lang="en-AU" sz="3600" dirty="0"/>
              <a:t>Foot washing belonged to:</a:t>
            </a:r>
          </a:p>
          <a:p>
            <a:r>
              <a:rPr lang="en-AU" sz="3600" dirty="0"/>
              <a:t>the lowest servant</a:t>
            </a:r>
          </a:p>
          <a:p>
            <a:r>
              <a:rPr lang="en-AU" sz="3600" dirty="0"/>
              <a:t>Not the highest person.</a:t>
            </a:r>
          </a:p>
          <a:p>
            <a:endParaRPr lang="en-AU" sz="3600" dirty="0"/>
          </a:p>
        </p:txBody>
      </p:sp>
    </p:spTree>
    <p:extLst>
      <p:ext uri="{BB962C8B-B14F-4D97-AF65-F5344CB8AC3E}">
        <p14:creationId xmlns:p14="http://schemas.microsoft.com/office/powerpoint/2010/main" val="342391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B851594A-7955-49E2-926B-ECD7E7209895}"/>
              </a:ext>
            </a:extLst>
          </p:cNvPr>
          <p:cNvSpPr>
            <a:spLocks noGrp="1"/>
          </p:cNvSpPr>
          <p:nvPr>
            <p:ph type="sldNum" sz="quarter" idx="12"/>
          </p:nvPr>
        </p:nvSpPr>
        <p:spPr/>
        <p:txBody>
          <a:bodyPr/>
          <a:lstStyle/>
          <a:p>
            <a:fld id="{483AD780-5C05-47A3-A1CD-F2FE4A771ADC}" type="slidenum">
              <a:rPr lang="en-AU" smtClean="0"/>
              <a:t>2</a:t>
            </a:fld>
            <a:endParaRPr lang="en-AU" dirty="0"/>
          </a:p>
        </p:txBody>
      </p:sp>
      <p:sp>
        <p:nvSpPr>
          <p:cNvPr id="6" name="TextBox 5">
            <a:extLst>
              <a:ext uri="{FF2B5EF4-FFF2-40B4-BE49-F238E27FC236}">
                <a16:creationId xmlns:a16="http://schemas.microsoft.com/office/drawing/2014/main" id="{66C16E3F-CF13-639F-D586-85935F3D733E}"/>
              </a:ext>
            </a:extLst>
          </p:cNvPr>
          <p:cNvSpPr txBox="1"/>
          <p:nvPr/>
        </p:nvSpPr>
        <p:spPr>
          <a:xfrm>
            <a:off x="681540" y="591248"/>
            <a:ext cx="7800305" cy="2123658"/>
          </a:xfrm>
          <a:prstGeom prst="rect">
            <a:avLst/>
          </a:prstGeom>
          <a:noFill/>
        </p:spPr>
        <p:txBody>
          <a:bodyPr wrap="square">
            <a:spAutoFit/>
          </a:bodyPr>
          <a:lstStyle/>
          <a:p>
            <a:r>
              <a:rPr lang="en-AU" sz="4400" dirty="0"/>
              <a:t>“…</a:t>
            </a:r>
            <a:r>
              <a:rPr lang="en-US" sz="4400" dirty="0"/>
              <a:t>By this everyone will know that you are my disciples, if you </a:t>
            </a:r>
            <a:r>
              <a:rPr lang="en-US" sz="4400" b="1" dirty="0">
                <a:solidFill>
                  <a:srgbClr val="FF0000"/>
                </a:solidFill>
              </a:rPr>
              <a:t>love</a:t>
            </a:r>
            <a:r>
              <a:rPr lang="en-US" sz="4400" dirty="0"/>
              <a:t> one another.” John 13:35</a:t>
            </a:r>
          </a:p>
        </p:txBody>
      </p:sp>
      <p:sp>
        <p:nvSpPr>
          <p:cNvPr id="7" name="Text 0">
            <a:extLst>
              <a:ext uri="{FF2B5EF4-FFF2-40B4-BE49-F238E27FC236}">
                <a16:creationId xmlns:a16="http://schemas.microsoft.com/office/drawing/2014/main" id="{65A96DC7-657D-8EC7-409D-05C8E282F4B5}"/>
              </a:ext>
            </a:extLst>
          </p:cNvPr>
          <p:cNvSpPr/>
          <p:nvPr/>
        </p:nvSpPr>
        <p:spPr>
          <a:xfrm>
            <a:off x="198074" y="155015"/>
            <a:ext cx="2566153" cy="329184"/>
          </a:xfrm>
          <a:prstGeom prst="rect">
            <a:avLst/>
          </a:prstGeom>
          <a:noFill/>
          <a:ln/>
        </p:spPr>
        <p:txBody>
          <a:bodyPr wrap="square" lIns="0" tIns="0" rIns="0" bIns="0" rtlCol="0" anchor="ctr">
            <a:normAutofit/>
          </a:bodyPr>
          <a:lstStyle/>
          <a:p>
            <a:r>
              <a:rPr lang="en-AU" sz="2100" b="1" dirty="0"/>
              <a:t>🔑  </a:t>
            </a:r>
            <a:r>
              <a:rPr lang="en-US" sz="2100" b="1" dirty="0">
                <a:solidFill>
                  <a:srgbClr val="26312B"/>
                </a:solidFill>
                <a:latin typeface="Aptos Display" pitchFamily="34" charset="0"/>
                <a:ea typeface="Aptos Display" pitchFamily="34" charset="-122"/>
                <a:cs typeface="Aptos Display" pitchFamily="34" charset="-120"/>
              </a:rPr>
              <a:t>Message Series – </a:t>
            </a:r>
            <a:endParaRPr lang="en-US" sz="2100" dirty="0"/>
          </a:p>
        </p:txBody>
      </p:sp>
      <p:sp>
        <p:nvSpPr>
          <p:cNvPr id="8" name="Shape 1">
            <a:extLst>
              <a:ext uri="{FF2B5EF4-FFF2-40B4-BE49-F238E27FC236}">
                <a16:creationId xmlns:a16="http://schemas.microsoft.com/office/drawing/2014/main" id="{1AEE8204-E09F-EA0D-A6EE-7AA18396D00B}"/>
              </a:ext>
            </a:extLst>
          </p:cNvPr>
          <p:cNvSpPr/>
          <p:nvPr/>
        </p:nvSpPr>
        <p:spPr>
          <a:xfrm>
            <a:off x="397764" y="2766343"/>
            <a:ext cx="8366760" cy="0"/>
          </a:xfrm>
          <a:prstGeom prst="line">
            <a:avLst/>
          </a:prstGeom>
          <a:noFill/>
          <a:ln w="22860">
            <a:solidFill>
              <a:srgbClr val="C58B35"/>
            </a:solidFill>
            <a:prstDash val="solid"/>
          </a:ln>
        </p:spPr>
        <p:txBody>
          <a:bodyPr/>
          <a:lstStyle/>
          <a:p>
            <a:endParaRPr lang="en-AU" sz="1350" dirty="0"/>
          </a:p>
        </p:txBody>
      </p:sp>
      <p:sp>
        <p:nvSpPr>
          <p:cNvPr id="2" name="TextBox 1">
            <a:extLst>
              <a:ext uri="{FF2B5EF4-FFF2-40B4-BE49-F238E27FC236}">
                <a16:creationId xmlns:a16="http://schemas.microsoft.com/office/drawing/2014/main" id="{DBB21530-39A2-5151-3A9A-3B8D13B57579}"/>
              </a:ext>
            </a:extLst>
          </p:cNvPr>
          <p:cNvSpPr txBox="1"/>
          <p:nvPr/>
        </p:nvSpPr>
        <p:spPr>
          <a:xfrm>
            <a:off x="1552905" y="5829313"/>
            <a:ext cx="5935717" cy="738664"/>
          </a:xfrm>
          <a:prstGeom prst="rect">
            <a:avLst/>
          </a:prstGeom>
          <a:noFill/>
        </p:spPr>
        <p:txBody>
          <a:bodyPr wrap="square">
            <a:spAutoFit/>
          </a:bodyPr>
          <a:lstStyle/>
          <a:p>
            <a:r>
              <a:rPr lang="en-AU" sz="2100" dirty="0"/>
              <a:t>👉  Get your Journal out or your phone to take notes!</a:t>
            </a:r>
            <a:endParaRPr lang="en-US" sz="2100" dirty="0"/>
          </a:p>
        </p:txBody>
      </p:sp>
      <p:sp>
        <p:nvSpPr>
          <p:cNvPr id="5" name="TextBox 4">
            <a:extLst>
              <a:ext uri="{FF2B5EF4-FFF2-40B4-BE49-F238E27FC236}">
                <a16:creationId xmlns:a16="http://schemas.microsoft.com/office/drawing/2014/main" id="{59C7D7D3-9B8F-479E-D4FA-0D8C9BFD89EF}"/>
              </a:ext>
            </a:extLst>
          </p:cNvPr>
          <p:cNvSpPr txBox="1"/>
          <p:nvPr/>
        </p:nvSpPr>
        <p:spPr>
          <a:xfrm>
            <a:off x="198073" y="3138005"/>
            <a:ext cx="8735719" cy="2308324"/>
          </a:xfrm>
          <a:prstGeom prst="rect">
            <a:avLst/>
          </a:prstGeom>
          <a:noFill/>
        </p:spPr>
        <p:txBody>
          <a:bodyPr wrap="square" rtlCol="0">
            <a:spAutoFit/>
          </a:bodyPr>
          <a:lstStyle/>
          <a:p>
            <a:pPr algn="ctr"/>
            <a:r>
              <a:rPr lang="en-US" sz="3600" dirty="0"/>
              <a:t> </a:t>
            </a:r>
            <a:r>
              <a:rPr lang="en-US" sz="3600" b="1" dirty="0"/>
              <a:t>OVERALL QUESTION</a:t>
            </a:r>
            <a:r>
              <a:rPr lang="en-US" sz="3600" dirty="0"/>
              <a:t>: What does </a:t>
            </a:r>
            <a:r>
              <a:rPr lang="en-US" sz="3600" b="1" dirty="0"/>
              <a:t>Love</a:t>
            </a:r>
            <a:r>
              <a:rPr lang="en-US" sz="3600" dirty="0"/>
              <a:t> “</a:t>
            </a:r>
            <a:r>
              <a:rPr lang="en-US" sz="3600" b="1" dirty="0">
                <a:solidFill>
                  <a:srgbClr val="FF0000"/>
                </a:solidFill>
              </a:rPr>
              <a:t>LOOK</a:t>
            </a:r>
            <a:r>
              <a:rPr lang="en-US" sz="3600" dirty="0"/>
              <a:t>” like from the outside?</a:t>
            </a:r>
          </a:p>
          <a:p>
            <a:pPr algn="ctr"/>
            <a:r>
              <a:rPr lang="en-US" sz="3600" dirty="0"/>
              <a:t>How will someone </a:t>
            </a:r>
            <a:r>
              <a:rPr lang="en-US" sz="3600" dirty="0">
                <a:solidFill>
                  <a:srgbClr val="FF0000"/>
                </a:solidFill>
              </a:rPr>
              <a:t>see</a:t>
            </a:r>
            <a:r>
              <a:rPr lang="en-US" sz="3600" dirty="0"/>
              <a:t> that you “love one another”?</a:t>
            </a:r>
          </a:p>
        </p:txBody>
      </p:sp>
    </p:spTree>
    <p:extLst>
      <p:ext uri="{BB962C8B-B14F-4D97-AF65-F5344CB8AC3E}">
        <p14:creationId xmlns:p14="http://schemas.microsoft.com/office/powerpoint/2010/main" val="253613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81E02-8AE3-94BE-5185-6CB3065F5E69}"/>
              </a:ext>
            </a:extLst>
          </p:cNvPr>
          <p:cNvSpPr>
            <a:spLocks noGrp="1"/>
          </p:cNvSpPr>
          <p:nvPr>
            <p:ph type="title"/>
          </p:nvPr>
        </p:nvSpPr>
        <p:spPr>
          <a:xfrm>
            <a:off x="136633" y="-2733"/>
            <a:ext cx="8744607" cy="864584"/>
          </a:xfrm>
        </p:spPr>
        <p:txBody>
          <a:bodyPr>
            <a:normAutofit fontScale="90000"/>
          </a:bodyPr>
          <a:lstStyle/>
          <a:p>
            <a:pPr algn="ctr"/>
            <a:r>
              <a:rPr lang="en-AU" b="1" dirty="0"/>
              <a:t>Earlier that same night (Luke 22:24–27)</a:t>
            </a:r>
          </a:p>
        </p:txBody>
      </p:sp>
      <p:sp>
        <p:nvSpPr>
          <p:cNvPr id="3" name="Content Placeholder 2">
            <a:extLst>
              <a:ext uri="{FF2B5EF4-FFF2-40B4-BE49-F238E27FC236}">
                <a16:creationId xmlns:a16="http://schemas.microsoft.com/office/drawing/2014/main" id="{9615D6BF-82D3-79CB-E585-E7095FFDD807}"/>
              </a:ext>
            </a:extLst>
          </p:cNvPr>
          <p:cNvSpPr>
            <a:spLocks noGrp="1"/>
          </p:cNvSpPr>
          <p:nvPr>
            <p:ph idx="1"/>
          </p:nvPr>
        </p:nvSpPr>
        <p:spPr>
          <a:xfrm>
            <a:off x="136633" y="861850"/>
            <a:ext cx="8870734" cy="5728135"/>
          </a:xfrm>
        </p:spPr>
        <p:txBody>
          <a:bodyPr>
            <a:noAutofit/>
          </a:bodyPr>
          <a:lstStyle/>
          <a:p>
            <a:r>
              <a:rPr lang="en-AU" sz="3200" dirty="0"/>
              <a:t>"A dispute also arose among them, as to which of them was to be regarded as the greatest."</a:t>
            </a:r>
          </a:p>
          <a:p>
            <a:r>
              <a:rPr lang="en-AU" sz="3200" dirty="0"/>
              <a:t>Then Jesus says:</a:t>
            </a:r>
          </a:p>
          <a:p>
            <a:r>
              <a:rPr lang="en-AU" sz="3200" dirty="0"/>
              <a:t>"Rather, let the greatest among you become as the youngest, and the leader as one who serves."</a:t>
            </a:r>
          </a:p>
          <a:p>
            <a:r>
              <a:rPr lang="en-AU" sz="3200" b="1" dirty="0"/>
              <a:t>and the knockout line</a:t>
            </a:r>
            <a:r>
              <a:rPr lang="en-AU" sz="3200" dirty="0"/>
              <a:t>:</a:t>
            </a:r>
          </a:p>
          <a:p>
            <a:r>
              <a:rPr lang="en-AU" sz="3200" dirty="0"/>
              <a:t>"For who is the greater, one who reclines at table or one who serves? Is it not the one who reclines at table? But I am among you as the one who serves.“</a:t>
            </a:r>
          </a:p>
        </p:txBody>
      </p:sp>
    </p:spTree>
    <p:extLst>
      <p:ext uri="{BB962C8B-B14F-4D97-AF65-F5344CB8AC3E}">
        <p14:creationId xmlns:p14="http://schemas.microsoft.com/office/powerpoint/2010/main" val="28539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3A334-3292-D37E-EB76-F5315DCF562D}"/>
              </a:ext>
            </a:extLst>
          </p:cNvPr>
          <p:cNvSpPr>
            <a:spLocks noGrp="1"/>
          </p:cNvSpPr>
          <p:nvPr>
            <p:ph type="title"/>
          </p:nvPr>
        </p:nvSpPr>
        <p:spPr/>
        <p:txBody>
          <a:bodyPr/>
          <a:lstStyle/>
          <a:p>
            <a:pPr algn="ctr"/>
            <a:r>
              <a:rPr lang="en-AU" b="1" dirty="0"/>
              <a:t>Nobody Moved</a:t>
            </a:r>
            <a:endParaRPr lang="en-AU" dirty="0"/>
          </a:p>
        </p:txBody>
      </p:sp>
      <p:sp>
        <p:nvSpPr>
          <p:cNvPr id="3" name="Content Placeholder 2">
            <a:extLst>
              <a:ext uri="{FF2B5EF4-FFF2-40B4-BE49-F238E27FC236}">
                <a16:creationId xmlns:a16="http://schemas.microsoft.com/office/drawing/2014/main" id="{54279DDC-F901-5E88-C9C3-0DF2544E2CCE}"/>
              </a:ext>
            </a:extLst>
          </p:cNvPr>
          <p:cNvSpPr>
            <a:spLocks noGrp="1"/>
          </p:cNvSpPr>
          <p:nvPr>
            <p:ph idx="1"/>
          </p:nvPr>
        </p:nvSpPr>
        <p:spPr/>
        <p:txBody>
          <a:bodyPr>
            <a:normAutofit/>
          </a:bodyPr>
          <a:lstStyle/>
          <a:p>
            <a:r>
              <a:rPr lang="en-AU" sz="3600" dirty="0"/>
              <a:t>The disciples all saw the feet.</a:t>
            </a:r>
          </a:p>
          <a:p>
            <a:r>
              <a:rPr lang="en-AU" sz="3600" dirty="0"/>
              <a:t>Nobody moved…….</a:t>
            </a:r>
          </a:p>
          <a:p>
            <a:r>
              <a:rPr lang="en-AU" sz="3600" dirty="0"/>
              <a:t>Everybody waited.</a:t>
            </a:r>
          </a:p>
          <a:p>
            <a:endParaRPr lang="en-AU" sz="3600" dirty="0"/>
          </a:p>
          <a:p>
            <a:endParaRPr lang="en-AU" sz="3600" dirty="0"/>
          </a:p>
        </p:txBody>
      </p:sp>
    </p:spTree>
    <p:extLst>
      <p:ext uri="{BB962C8B-B14F-4D97-AF65-F5344CB8AC3E}">
        <p14:creationId xmlns:p14="http://schemas.microsoft.com/office/powerpoint/2010/main" val="374086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DF907-22E4-413D-FA9E-FFD478299BAF}"/>
              </a:ext>
            </a:extLst>
          </p:cNvPr>
          <p:cNvSpPr>
            <a:spLocks noGrp="1"/>
          </p:cNvSpPr>
          <p:nvPr>
            <p:ph type="title"/>
          </p:nvPr>
        </p:nvSpPr>
        <p:spPr/>
        <p:txBody>
          <a:bodyPr/>
          <a:lstStyle/>
          <a:p>
            <a:pPr algn="ctr"/>
            <a:r>
              <a:rPr lang="en-AU" b="1" dirty="0"/>
              <a:t>Then Jesus Moved</a:t>
            </a:r>
            <a:endParaRPr lang="en-AU" dirty="0"/>
          </a:p>
        </p:txBody>
      </p:sp>
      <p:sp>
        <p:nvSpPr>
          <p:cNvPr id="3" name="Content Placeholder 2">
            <a:extLst>
              <a:ext uri="{FF2B5EF4-FFF2-40B4-BE49-F238E27FC236}">
                <a16:creationId xmlns:a16="http://schemas.microsoft.com/office/drawing/2014/main" id="{D8F0EFD1-C4F9-5264-A1F3-26835A126EF7}"/>
              </a:ext>
            </a:extLst>
          </p:cNvPr>
          <p:cNvSpPr>
            <a:spLocks noGrp="1"/>
          </p:cNvSpPr>
          <p:nvPr>
            <p:ph idx="1"/>
          </p:nvPr>
        </p:nvSpPr>
        <p:spPr/>
        <p:txBody>
          <a:bodyPr>
            <a:normAutofit/>
          </a:bodyPr>
          <a:lstStyle/>
          <a:p>
            <a:r>
              <a:rPr lang="en-AU" sz="3600" dirty="0"/>
              <a:t>Then he picks up the </a:t>
            </a:r>
            <a:r>
              <a:rPr lang="en-AU" sz="3600" b="1" i="1" dirty="0"/>
              <a:t>prepared</a:t>
            </a:r>
            <a:r>
              <a:rPr lang="en-AU" sz="3600" dirty="0"/>
              <a:t> towel and bowl…</a:t>
            </a:r>
          </a:p>
          <a:p>
            <a:r>
              <a:rPr lang="en-AU" sz="3600" dirty="0"/>
              <a:t>The highest person in the room</a:t>
            </a:r>
          </a:p>
          <a:p>
            <a:r>
              <a:rPr lang="en-AU" sz="3600" dirty="0"/>
              <a:t>did the lowest job.</a:t>
            </a:r>
          </a:p>
          <a:p>
            <a:r>
              <a:rPr lang="en-AU" sz="3600" dirty="0"/>
              <a:t>He Modelled what he wanted them to be like!</a:t>
            </a:r>
          </a:p>
        </p:txBody>
      </p:sp>
    </p:spTree>
    <p:extLst>
      <p:ext uri="{BB962C8B-B14F-4D97-AF65-F5344CB8AC3E}">
        <p14:creationId xmlns:p14="http://schemas.microsoft.com/office/powerpoint/2010/main" val="197188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7C314-E0A3-E40F-766B-6CB67A7B42D0}"/>
              </a:ext>
            </a:extLst>
          </p:cNvPr>
          <p:cNvSpPr>
            <a:spLocks noGrp="1"/>
          </p:cNvSpPr>
          <p:nvPr>
            <p:ph type="title"/>
          </p:nvPr>
        </p:nvSpPr>
        <p:spPr/>
        <p:txBody>
          <a:bodyPr/>
          <a:lstStyle/>
          <a:p>
            <a:pPr algn="ctr"/>
            <a:r>
              <a:rPr lang="en-AU" b="1" dirty="0"/>
              <a:t>The Gospel</a:t>
            </a:r>
            <a:endParaRPr lang="en-AU" dirty="0"/>
          </a:p>
        </p:txBody>
      </p:sp>
      <p:sp>
        <p:nvSpPr>
          <p:cNvPr id="3" name="Content Placeholder 2">
            <a:extLst>
              <a:ext uri="{FF2B5EF4-FFF2-40B4-BE49-F238E27FC236}">
                <a16:creationId xmlns:a16="http://schemas.microsoft.com/office/drawing/2014/main" id="{D1B9283C-4A72-BDBF-FA6B-114F9E149BA2}"/>
              </a:ext>
            </a:extLst>
          </p:cNvPr>
          <p:cNvSpPr>
            <a:spLocks noGrp="1"/>
          </p:cNvSpPr>
          <p:nvPr>
            <p:ph idx="1"/>
          </p:nvPr>
        </p:nvSpPr>
        <p:spPr/>
        <p:txBody>
          <a:bodyPr>
            <a:normAutofit lnSpcReduction="10000"/>
          </a:bodyPr>
          <a:lstStyle/>
          <a:p>
            <a:r>
              <a:rPr lang="en-AU" sz="3600" dirty="0"/>
              <a:t>This is the whole Gospel.</a:t>
            </a:r>
          </a:p>
          <a:p>
            <a:r>
              <a:rPr lang="en-AU" sz="3600" dirty="0"/>
              <a:t>Though equal with God... He humbled Himself as a servant. (Philippians 2)</a:t>
            </a:r>
          </a:p>
          <a:p>
            <a:r>
              <a:rPr lang="en-AU" sz="3600" dirty="0"/>
              <a:t>Jesus always moved downward.</a:t>
            </a:r>
          </a:p>
          <a:p>
            <a:r>
              <a:rPr lang="en-AU" sz="3600" dirty="0"/>
              <a:t>Become one of us, a frail human. </a:t>
            </a:r>
          </a:p>
          <a:p>
            <a:r>
              <a:rPr lang="en-AU" sz="3600" dirty="0"/>
              <a:t>Died on the Cross for you and me.</a:t>
            </a:r>
          </a:p>
          <a:p>
            <a:r>
              <a:rPr lang="en-AU" sz="3600" dirty="0"/>
              <a:t>True Servanthood.</a:t>
            </a:r>
            <a:br>
              <a:rPr lang="en-AU" sz="3600" dirty="0"/>
            </a:br>
            <a:endParaRPr lang="en-AU" sz="3600" dirty="0"/>
          </a:p>
          <a:p>
            <a:endParaRPr lang="en-AU" sz="3600" dirty="0"/>
          </a:p>
        </p:txBody>
      </p:sp>
      <p:pic>
        <p:nvPicPr>
          <p:cNvPr id="4" name="Picture 3">
            <a:extLst>
              <a:ext uri="{FF2B5EF4-FFF2-40B4-BE49-F238E27FC236}">
                <a16:creationId xmlns:a16="http://schemas.microsoft.com/office/drawing/2014/main" id="{B091EE34-3828-3054-771F-693F4C7E7C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0718" y="4603957"/>
            <a:ext cx="960243" cy="1995932"/>
          </a:xfrm>
          <a:prstGeom prst="rect">
            <a:avLst/>
          </a:prstGeom>
        </p:spPr>
      </p:pic>
    </p:spTree>
    <p:extLst>
      <p:ext uri="{BB962C8B-B14F-4D97-AF65-F5344CB8AC3E}">
        <p14:creationId xmlns:p14="http://schemas.microsoft.com/office/powerpoint/2010/main" val="279925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B59CD7F-CF3D-03BD-F065-C85B111395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0" y="0"/>
            <a:ext cx="5143500" cy="6858000"/>
          </a:xfrm>
          <a:prstGeom prst="rect">
            <a:avLst/>
          </a:prstGeom>
        </p:spPr>
      </p:pic>
    </p:spTree>
    <p:extLst>
      <p:ext uri="{BB962C8B-B14F-4D97-AF65-F5344CB8AC3E}">
        <p14:creationId xmlns:p14="http://schemas.microsoft.com/office/powerpoint/2010/main" val="4178011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D2A7-4B29-1E27-7AFE-199FDE198935}"/>
              </a:ext>
            </a:extLst>
          </p:cNvPr>
          <p:cNvSpPr>
            <a:spLocks noGrp="1"/>
          </p:cNvSpPr>
          <p:nvPr>
            <p:ph type="title"/>
          </p:nvPr>
        </p:nvSpPr>
        <p:spPr/>
        <p:txBody>
          <a:bodyPr/>
          <a:lstStyle/>
          <a:p>
            <a:pPr algn="ctr"/>
            <a:r>
              <a:rPr lang="en-AU" b="1" dirty="0"/>
              <a:t>Peter Objected</a:t>
            </a:r>
            <a:endParaRPr lang="en-AU" dirty="0"/>
          </a:p>
        </p:txBody>
      </p:sp>
      <p:sp>
        <p:nvSpPr>
          <p:cNvPr id="3" name="Content Placeholder 2">
            <a:extLst>
              <a:ext uri="{FF2B5EF4-FFF2-40B4-BE49-F238E27FC236}">
                <a16:creationId xmlns:a16="http://schemas.microsoft.com/office/drawing/2014/main" id="{63FBB5C8-2DA0-644D-A11D-616CE899E895}"/>
              </a:ext>
            </a:extLst>
          </p:cNvPr>
          <p:cNvSpPr>
            <a:spLocks noGrp="1"/>
          </p:cNvSpPr>
          <p:nvPr>
            <p:ph idx="1"/>
          </p:nvPr>
        </p:nvSpPr>
        <p:spPr/>
        <p:txBody>
          <a:bodyPr>
            <a:normAutofit/>
          </a:bodyPr>
          <a:lstStyle/>
          <a:p>
            <a:r>
              <a:rPr lang="en-AU" sz="3600" dirty="0"/>
              <a:t>"Never shall you wash my feet."</a:t>
            </a:r>
          </a:p>
          <a:p>
            <a:r>
              <a:rPr lang="en-AU" sz="3600" dirty="0"/>
              <a:t>Peter understood:</a:t>
            </a:r>
          </a:p>
          <a:p>
            <a:r>
              <a:rPr lang="en-AU" sz="3600" dirty="0"/>
              <a:t>This felt wrong.</a:t>
            </a:r>
            <a:br>
              <a:rPr lang="en-AU" sz="3600" dirty="0"/>
            </a:br>
            <a:endParaRPr lang="en-AU" sz="3600" dirty="0"/>
          </a:p>
          <a:p>
            <a:endParaRPr lang="en-AU" sz="3600" dirty="0"/>
          </a:p>
        </p:txBody>
      </p:sp>
    </p:spTree>
    <p:extLst>
      <p:ext uri="{BB962C8B-B14F-4D97-AF65-F5344CB8AC3E}">
        <p14:creationId xmlns:p14="http://schemas.microsoft.com/office/powerpoint/2010/main" val="168310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A95FD-B6A8-814B-C3DA-E8A2E4196494}"/>
              </a:ext>
            </a:extLst>
          </p:cNvPr>
          <p:cNvSpPr>
            <a:spLocks noGrp="1"/>
          </p:cNvSpPr>
          <p:nvPr>
            <p:ph type="title"/>
          </p:nvPr>
        </p:nvSpPr>
        <p:spPr/>
        <p:txBody>
          <a:bodyPr/>
          <a:lstStyle/>
          <a:p>
            <a:pPr algn="ctr"/>
            <a:r>
              <a:rPr lang="en-AU" b="1" dirty="0"/>
              <a:t>Why Peter Struggled</a:t>
            </a:r>
            <a:endParaRPr lang="en-AU" dirty="0"/>
          </a:p>
        </p:txBody>
      </p:sp>
      <p:sp>
        <p:nvSpPr>
          <p:cNvPr id="3" name="Content Placeholder 2">
            <a:extLst>
              <a:ext uri="{FF2B5EF4-FFF2-40B4-BE49-F238E27FC236}">
                <a16:creationId xmlns:a16="http://schemas.microsoft.com/office/drawing/2014/main" id="{E4D4A917-FE4C-98E7-BF3B-87B8C7E84170}"/>
              </a:ext>
            </a:extLst>
          </p:cNvPr>
          <p:cNvSpPr>
            <a:spLocks noGrp="1"/>
          </p:cNvSpPr>
          <p:nvPr>
            <p:ph idx="1"/>
          </p:nvPr>
        </p:nvSpPr>
        <p:spPr/>
        <p:txBody>
          <a:bodyPr>
            <a:normAutofit/>
          </a:bodyPr>
          <a:lstStyle/>
          <a:p>
            <a:r>
              <a:rPr lang="en-AU" sz="3600" dirty="0"/>
              <a:t>Because </a:t>
            </a:r>
            <a:r>
              <a:rPr lang="en-AU" sz="3600" b="1" dirty="0"/>
              <a:t>pride</a:t>
            </a:r>
            <a:r>
              <a:rPr lang="en-AU" sz="3600" dirty="0"/>
              <a:t> understands:</a:t>
            </a:r>
          </a:p>
          <a:p>
            <a:r>
              <a:rPr lang="en-AU" sz="3600" dirty="0"/>
              <a:t>Up</a:t>
            </a:r>
          </a:p>
          <a:p>
            <a:r>
              <a:rPr lang="en-AU" sz="3600" dirty="0"/>
              <a:t>power</a:t>
            </a:r>
          </a:p>
          <a:p>
            <a:r>
              <a:rPr lang="en-AU" sz="3600" dirty="0"/>
              <a:t>position</a:t>
            </a:r>
          </a:p>
          <a:p>
            <a:r>
              <a:rPr lang="en-AU" sz="3600" dirty="0"/>
              <a:t>importance</a:t>
            </a:r>
          </a:p>
          <a:p>
            <a:r>
              <a:rPr lang="en-AU" sz="3600" dirty="0"/>
              <a:t>But not humility.</a:t>
            </a:r>
          </a:p>
          <a:p>
            <a:endParaRPr lang="en-AU" sz="3600" dirty="0"/>
          </a:p>
        </p:txBody>
      </p:sp>
    </p:spTree>
    <p:extLst>
      <p:ext uri="{BB962C8B-B14F-4D97-AF65-F5344CB8AC3E}">
        <p14:creationId xmlns:p14="http://schemas.microsoft.com/office/powerpoint/2010/main" val="399764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ED58A-6C94-6772-4FFC-66FE04F23A18}"/>
              </a:ext>
            </a:extLst>
          </p:cNvPr>
          <p:cNvSpPr>
            <a:spLocks noGrp="1"/>
          </p:cNvSpPr>
          <p:nvPr>
            <p:ph type="title"/>
          </p:nvPr>
        </p:nvSpPr>
        <p:spPr/>
        <p:txBody>
          <a:bodyPr/>
          <a:lstStyle/>
          <a:p>
            <a:pPr algn="ctr"/>
            <a:r>
              <a:rPr lang="en-AU" dirty="0"/>
              <a:t>Two-sided Coin</a:t>
            </a:r>
          </a:p>
        </p:txBody>
      </p:sp>
      <p:sp>
        <p:nvSpPr>
          <p:cNvPr id="5" name="TextBox 4">
            <a:extLst>
              <a:ext uri="{FF2B5EF4-FFF2-40B4-BE49-F238E27FC236}">
                <a16:creationId xmlns:a16="http://schemas.microsoft.com/office/drawing/2014/main" id="{2FCA69AD-D199-C2F8-16DC-863A3B1ED7B9}"/>
              </a:ext>
            </a:extLst>
          </p:cNvPr>
          <p:cNvSpPr txBox="1"/>
          <p:nvPr/>
        </p:nvSpPr>
        <p:spPr>
          <a:xfrm>
            <a:off x="147144" y="2485707"/>
            <a:ext cx="8923283" cy="2062103"/>
          </a:xfrm>
          <a:prstGeom prst="rect">
            <a:avLst/>
          </a:prstGeom>
          <a:noFill/>
        </p:spPr>
        <p:txBody>
          <a:bodyPr wrap="square" rtlCol="0">
            <a:spAutoFit/>
          </a:bodyPr>
          <a:lstStyle/>
          <a:p>
            <a:r>
              <a:rPr lang="en-AU" sz="3200" dirty="0"/>
              <a:t>                 Heads								Tails</a:t>
            </a:r>
          </a:p>
          <a:p>
            <a:r>
              <a:rPr lang="en-AU" sz="3200" b="1" dirty="0"/>
              <a:t>		My Nature</a:t>
            </a:r>
            <a:r>
              <a:rPr lang="en-AU" sz="3200" dirty="0"/>
              <a:t>				        </a:t>
            </a:r>
            <a:r>
              <a:rPr lang="en-AU" sz="3200" b="1" dirty="0"/>
              <a:t>What Jesus Wants</a:t>
            </a:r>
          </a:p>
          <a:p>
            <a:pPr marL="457200" indent="-457200">
              <a:buFont typeface="Arial" panose="020B0604020202020204" pitchFamily="34" charset="0"/>
              <a:buChar char="•"/>
            </a:pPr>
            <a:r>
              <a:rPr lang="en-AU" sz="3200" dirty="0"/>
              <a:t>     Serve Me					       Serve Others</a:t>
            </a:r>
          </a:p>
          <a:p>
            <a:pPr marL="457200" indent="-457200">
              <a:buFont typeface="Arial" panose="020B0604020202020204" pitchFamily="34" charset="0"/>
              <a:buChar char="•"/>
            </a:pPr>
            <a:r>
              <a:rPr lang="en-AU" sz="3200" dirty="0"/>
              <a:t>            Only one side looks like Jesus</a:t>
            </a:r>
          </a:p>
        </p:txBody>
      </p:sp>
    </p:spTree>
    <p:extLst>
      <p:ext uri="{BB962C8B-B14F-4D97-AF65-F5344CB8AC3E}">
        <p14:creationId xmlns:p14="http://schemas.microsoft.com/office/powerpoint/2010/main" val="302986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AE6A4-EA0B-2A6A-8D56-D8D23B6FE9CF}"/>
              </a:ext>
            </a:extLst>
          </p:cNvPr>
          <p:cNvSpPr>
            <a:spLocks noGrp="1"/>
          </p:cNvSpPr>
          <p:nvPr>
            <p:ph type="title"/>
          </p:nvPr>
        </p:nvSpPr>
        <p:spPr/>
        <p:txBody>
          <a:bodyPr/>
          <a:lstStyle/>
          <a:p>
            <a:pPr algn="ctr"/>
            <a:r>
              <a:rPr lang="en-AU" b="1" dirty="0"/>
              <a:t>The World's Way</a:t>
            </a:r>
            <a:endParaRPr lang="en-AU" dirty="0"/>
          </a:p>
        </p:txBody>
      </p:sp>
      <p:sp>
        <p:nvSpPr>
          <p:cNvPr id="3" name="Content Placeholder 2">
            <a:extLst>
              <a:ext uri="{FF2B5EF4-FFF2-40B4-BE49-F238E27FC236}">
                <a16:creationId xmlns:a16="http://schemas.microsoft.com/office/drawing/2014/main" id="{38BE9BE2-04C1-4D49-1AA7-0CD08BDF2F9E}"/>
              </a:ext>
            </a:extLst>
          </p:cNvPr>
          <p:cNvSpPr>
            <a:spLocks noGrp="1"/>
          </p:cNvSpPr>
          <p:nvPr>
            <p:ph idx="1"/>
          </p:nvPr>
        </p:nvSpPr>
        <p:spPr/>
        <p:txBody>
          <a:bodyPr>
            <a:normAutofit/>
          </a:bodyPr>
          <a:lstStyle/>
          <a:p>
            <a:r>
              <a:rPr lang="en-AU" sz="3600" dirty="0"/>
              <a:t>Climb higher.</a:t>
            </a:r>
          </a:p>
          <a:p>
            <a:r>
              <a:rPr lang="en-AU" sz="3600" dirty="0"/>
              <a:t>Be recognised.</a:t>
            </a:r>
          </a:p>
          <a:p>
            <a:r>
              <a:rPr lang="en-AU" sz="3600" dirty="0"/>
              <a:t>Be important.</a:t>
            </a:r>
          </a:p>
          <a:p>
            <a:r>
              <a:rPr lang="en-AU" sz="3600" dirty="0"/>
              <a:t>Get served.</a:t>
            </a:r>
          </a:p>
        </p:txBody>
      </p:sp>
    </p:spTree>
    <p:extLst>
      <p:ext uri="{BB962C8B-B14F-4D97-AF65-F5344CB8AC3E}">
        <p14:creationId xmlns:p14="http://schemas.microsoft.com/office/powerpoint/2010/main" val="153477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317E2-0954-CFBD-9953-2CC6070909B4}"/>
              </a:ext>
            </a:extLst>
          </p:cNvPr>
          <p:cNvSpPr>
            <a:spLocks noGrp="1"/>
          </p:cNvSpPr>
          <p:nvPr>
            <p:ph type="title"/>
          </p:nvPr>
        </p:nvSpPr>
        <p:spPr/>
        <p:txBody>
          <a:bodyPr/>
          <a:lstStyle/>
          <a:p>
            <a:pPr algn="ctr"/>
            <a:r>
              <a:rPr lang="en-AU" b="1" dirty="0"/>
              <a:t>Jesus' Way</a:t>
            </a:r>
            <a:endParaRPr lang="en-AU" dirty="0"/>
          </a:p>
        </p:txBody>
      </p:sp>
      <p:sp>
        <p:nvSpPr>
          <p:cNvPr id="3" name="Content Placeholder 2">
            <a:extLst>
              <a:ext uri="{FF2B5EF4-FFF2-40B4-BE49-F238E27FC236}">
                <a16:creationId xmlns:a16="http://schemas.microsoft.com/office/drawing/2014/main" id="{0D0BCD3D-520D-9964-3D22-2C562278B950}"/>
              </a:ext>
            </a:extLst>
          </p:cNvPr>
          <p:cNvSpPr>
            <a:spLocks noGrp="1"/>
          </p:cNvSpPr>
          <p:nvPr>
            <p:ph idx="1"/>
          </p:nvPr>
        </p:nvSpPr>
        <p:spPr/>
        <p:txBody>
          <a:bodyPr>
            <a:normAutofit/>
          </a:bodyPr>
          <a:lstStyle/>
          <a:p>
            <a:r>
              <a:rPr lang="en-AU" sz="3600" dirty="0"/>
              <a:t>Go lower.</a:t>
            </a:r>
          </a:p>
          <a:p>
            <a:r>
              <a:rPr lang="en-AU" sz="3600" dirty="0"/>
              <a:t>Serve quietly.</a:t>
            </a:r>
          </a:p>
          <a:p>
            <a:r>
              <a:rPr lang="en-AU" sz="3600" dirty="0"/>
              <a:t>Lift others.</a:t>
            </a:r>
          </a:p>
          <a:p>
            <a:r>
              <a:rPr lang="en-AU" sz="3600" dirty="0"/>
              <a:t>Take the towel.</a:t>
            </a:r>
          </a:p>
          <a:p>
            <a:endParaRPr lang="en-AU" sz="3600" dirty="0"/>
          </a:p>
        </p:txBody>
      </p:sp>
    </p:spTree>
    <p:extLst>
      <p:ext uri="{BB962C8B-B14F-4D97-AF65-F5344CB8AC3E}">
        <p14:creationId xmlns:p14="http://schemas.microsoft.com/office/powerpoint/2010/main" val="157743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Opening Prayer</a:t>
            </a:r>
          </a:p>
        </p:txBody>
      </p:sp>
      <p:sp>
        <p:nvSpPr>
          <p:cNvPr id="3" name="Content Placeholder 2"/>
          <p:cNvSpPr>
            <a:spLocks noGrp="1"/>
          </p:cNvSpPr>
          <p:nvPr>
            <p:ph idx="1"/>
          </p:nvPr>
        </p:nvSpPr>
        <p:spPr/>
        <p:txBody>
          <a:bodyPr/>
          <a:lstStyle/>
          <a:p>
            <a:r>
              <a:rPr dirty="0"/>
              <a:t>Take us on a journey...</a:t>
            </a:r>
          </a:p>
          <a:p>
            <a:r>
              <a:rPr dirty="0"/>
              <a:t>Open our hearts.</a:t>
            </a:r>
            <a:endParaRPr lang="en-AU" dirty="0"/>
          </a:p>
          <a:p>
            <a:r>
              <a:rPr lang="en-AU" dirty="0"/>
              <a:t>Stop us from being offended and start listening</a:t>
            </a:r>
            <a:endParaRPr dirty="0"/>
          </a:p>
          <a:p>
            <a:r>
              <a:rPr dirty="0"/>
              <a:t>Help us grow.</a:t>
            </a:r>
            <a:endParaRPr lang="en-AU" dirty="0"/>
          </a:p>
          <a:p>
            <a:r>
              <a:rPr lang="en-AU" dirty="0"/>
              <a:t>Help us get comfortable with being uncomfortable</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A9122-EA40-1BDC-4172-40EB9498FCBB}"/>
              </a:ext>
            </a:extLst>
          </p:cNvPr>
          <p:cNvSpPr>
            <a:spLocks noGrp="1"/>
          </p:cNvSpPr>
          <p:nvPr>
            <p:ph type="title"/>
          </p:nvPr>
        </p:nvSpPr>
        <p:spPr>
          <a:xfrm>
            <a:off x="628650" y="-23743"/>
            <a:ext cx="7886700" cy="843564"/>
          </a:xfrm>
        </p:spPr>
        <p:txBody>
          <a:bodyPr/>
          <a:lstStyle/>
          <a:p>
            <a:r>
              <a:rPr lang="en-AU" dirty="0"/>
              <a:t>Some Examples of Ordinary Jobs</a:t>
            </a:r>
          </a:p>
        </p:txBody>
      </p:sp>
      <p:sp>
        <p:nvSpPr>
          <p:cNvPr id="3" name="Content Placeholder 2">
            <a:extLst>
              <a:ext uri="{FF2B5EF4-FFF2-40B4-BE49-F238E27FC236}">
                <a16:creationId xmlns:a16="http://schemas.microsoft.com/office/drawing/2014/main" id="{CE348B0E-E27C-2514-226D-E459D8169331}"/>
              </a:ext>
            </a:extLst>
          </p:cNvPr>
          <p:cNvSpPr>
            <a:spLocks noGrp="1"/>
          </p:cNvSpPr>
          <p:nvPr>
            <p:ph idx="1"/>
          </p:nvPr>
        </p:nvSpPr>
        <p:spPr>
          <a:xfrm>
            <a:off x="628650" y="1355845"/>
            <a:ext cx="7886700" cy="5746638"/>
          </a:xfrm>
        </p:spPr>
        <p:txBody>
          <a:bodyPr>
            <a:noAutofit/>
          </a:bodyPr>
          <a:lstStyle/>
          <a:p>
            <a:r>
              <a:rPr lang="en-AU" sz="3600" dirty="0"/>
              <a:t>Cooking a Meal</a:t>
            </a:r>
          </a:p>
          <a:p>
            <a:r>
              <a:rPr lang="en-AU" sz="3600" dirty="0"/>
              <a:t>Cleaning (not for payment)</a:t>
            </a:r>
          </a:p>
          <a:p>
            <a:r>
              <a:rPr lang="en-AU" sz="3600" dirty="0"/>
              <a:t>Driving someone to the hospital/airport</a:t>
            </a:r>
          </a:p>
          <a:p>
            <a:r>
              <a:rPr lang="en-AU" sz="3600" dirty="0"/>
              <a:t>Visiting (Hospital/nursing home/house)</a:t>
            </a:r>
          </a:p>
          <a:p>
            <a:r>
              <a:rPr lang="en-AU" sz="3600" dirty="0"/>
              <a:t>Cutting hair/nails</a:t>
            </a:r>
          </a:p>
          <a:p>
            <a:r>
              <a:rPr lang="en-AU" sz="3600" dirty="0"/>
              <a:t>Just Listening to, and Praying with them</a:t>
            </a:r>
          </a:p>
          <a:p>
            <a:r>
              <a:rPr lang="en-AU" sz="3600" b="1" i="1" u="sng" dirty="0"/>
              <a:t>Volunteering</a:t>
            </a:r>
            <a:r>
              <a:rPr lang="en-AU" sz="3600" dirty="0"/>
              <a:t> at the Seafarers’ Mission or Sunday School</a:t>
            </a:r>
          </a:p>
          <a:p>
            <a:endParaRPr lang="en-AU" sz="3600" dirty="0"/>
          </a:p>
        </p:txBody>
      </p:sp>
    </p:spTree>
    <p:extLst>
      <p:ext uri="{BB962C8B-B14F-4D97-AF65-F5344CB8AC3E}">
        <p14:creationId xmlns:p14="http://schemas.microsoft.com/office/powerpoint/2010/main" val="18439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496D0D-B1CF-F83B-FC9A-73E9610173D1}"/>
              </a:ext>
            </a:extLst>
          </p:cNvPr>
          <p:cNvSpPr>
            <a:spLocks noGrp="1"/>
          </p:cNvSpPr>
          <p:nvPr>
            <p:ph idx="1"/>
          </p:nvPr>
        </p:nvSpPr>
        <p:spPr>
          <a:xfrm>
            <a:off x="628650" y="1198179"/>
            <a:ext cx="7886700" cy="4978784"/>
          </a:xfrm>
        </p:spPr>
        <p:txBody>
          <a:bodyPr>
            <a:normAutofit/>
          </a:bodyPr>
          <a:lstStyle/>
          <a:p>
            <a:r>
              <a:rPr lang="en-AU" sz="3600" b="1" i="1" dirty="0"/>
              <a:t>Helping</a:t>
            </a:r>
            <a:r>
              <a:rPr lang="en-AU" sz="3600" dirty="0"/>
              <a:t> OTHERS, </a:t>
            </a:r>
          </a:p>
          <a:p>
            <a:r>
              <a:rPr lang="en-AU" sz="3600" b="1" i="1" dirty="0"/>
              <a:t>Allowing</a:t>
            </a:r>
            <a:r>
              <a:rPr lang="en-AU" sz="3600" dirty="0"/>
              <a:t> OTHERS,</a:t>
            </a:r>
          </a:p>
          <a:p>
            <a:r>
              <a:rPr lang="en-AU" sz="3600" b="1" i="1" dirty="0"/>
              <a:t>Equipping</a:t>
            </a:r>
            <a:r>
              <a:rPr lang="en-AU" sz="3600" dirty="0"/>
              <a:t> OTHERS, </a:t>
            </a:r>
          </a:p>
          <a:p>
            <a:r>
              <a:rPr lang="en-AU" sz="3600" b="1" i="1" dirty="0"/>
              <a:t>Putting others up first, above yourself</a:t>
            </a:r>
            <a:endParaRPr lang="en-AU" sz="3600" b="1" i="1" u="sng" dirty="0"/>
          </a:p>
          <a:p>
            <a:endParaRPr lang="en-AU" sz="3600" dirty="0"/>
          </a:p>
        </p:txBody>
      </p:sp>
    </p:spTree>
    <p:extLst>
      <p:ext uri="{BB962C8B-B14F-4D97-AF65-F5344CB8AC3E}">
        <p14:creationId xmlns:p14="http://schemas.microsoft.com/office/powerpoint/2010/main" val="3924927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AF43D-928D-D286-C69F-1A9F0DF18061}"/>
              </a:ext>
            </a:extLst>
          </p:cNvPr>
          <p:cNvSpPr>
            <a:spLocks noGrp="1"/>
          </p:cNvSpPr>
          <p:nvPr>
            <p:ph type="title"/>
          </p:nvPr>
        </p:nvSpPr>
        <p:spPr>
          <a:xfrm>
            <a:off x="628650" y="-244463"/>
            <a:ext cx="7886700" cy="1325563"/>
          </a:xfrm>
        </p:spPr>
        <p:txBody>
          <a:bodyPr/>
          <a:lstStyle/>
          <a:p>
            <a:pPr algn="ctr"/>
            <a:r>
              <a:rPr lang="en-AU" b="1" dirty="0"/>
              <a:t>The Hidden Things</a:t>
            </a:r>
            <a:endParaRPr lang="en-AU" dirty="0"/>
          </a:p>
        </p:txBody>
      </p:sp>
      <p:sp>
        <p:nvSpPr>
          <p:cNvPr id="3" name="Content Placeholder 2">
            <a:extLst>
              <a:ext uri="{FF2B5EF4-FFF2-40B4-BE49-F238E27FC236}">
                <a16:creationId xmlns:a16="http://schemas.microsoft.com/office/drawing/2014/main" id="{A25BE3CF-9834-1B0A-197D-003C27921491}"/>
              </a:ext>
            </a:extLst>
          </p:cNvPr>
          <p:cNvSpPr>
            <a:spLocks noGrp="1"/>
          </p:cNvSpPr>
          <p:nvPr>
            <p:ph idx="1"/>
          </p:nvPr>
        </p:nvSpPr>
        <p:spPr>
          <a:xfrm>
            <a:off x="555078" y="1081100"/>
            <a:ext cx="7886700" cy="5130514"/>
          </a:xfrm>
        </p:spPr>
        <p:txBody>
          <a:bodyPr>
            <a:normAutofit/>
          </a:bodyPr>
          <a:lstStyle/>
          <a:p>
            <a:r>
              <a:rPr lang="en-AU" sz="3600" dirty="0"/>
              <a:t>Nobody sees:</a:t>
            </a:r>
          </a:p>
          <a:p>
            <a:r>
              <a:rPr lang="en-AU" sz="3600" dirty="0"/>
              <a:t>Prayer</a:t>
            </a:r>
          </a:p>
          <a:p>
            <a:r>
              <a:rPr lang="en-AU" sz="3600" dirty="0"/>
              <a:t>Sacrifice</a:t>
            </a:r>
          </a:p>
          <a:p>
            <a:r>
              <a:rPr lang="en-AU" sz="3600" dirty="0"/>
              <a:t>Serving</a:t>
            </a:r>
          </a:p>
          <a:p>
            <a:r>
              <a:rPr lang="en-AU" sz="3600" dirty="0"/>
              <a:t>Giving</a:t>
            </a:r>
          </a:p>
          <a:p>
            <a:r>
              <a:rPr lang="en-AU" sz="3600" dirty="0"/>
              <a:t>Encouraging</a:t>
            </a:r>
          </a:p>
          <a:p>
            <a:r>
              <a:rPr lang="en-AU" sz="4400" b="1" dirty="0"/>
              <a:t>But God sees</a:t>
            </a:r>
            <a:r>
              <a:rPr lang="en-AU" sz="3600" dirty="0"/>
              <a:t>.</a:t>
            </a:r>
          </a:p>
          <a:p>
            <a:endParaRPr lang="en-AU" sz="3600" dirty="0"/>
          </a:p>
        </p:txBody>
      </p:sp>
    </p:spTree>
    <p:extLst>
      <p:ext uri="{BB962C8B-B14F-4D97-AF65-F5344CB8AC3E}">
        <p14:creationId xmlns:p14="http://schemas.microsoft.com/office/powerpoint/2010/main" val="600673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5DEC6-9FCF-A9DD-AF13-9B6456829519}"/>
              </a:ext>
            </a:extLst>
          </p:cNvPr>
          <p:cNvSpPr>
            <a:spLocks noGrp="1"/>
          </p:cNvSpPr>
          <p:nvPr>
            <p:ph type="title"/>
          </p:nvPr>
        </p:nvSpPr>
        <p:spPr/>
        <p:txBody>
          <a:bodyPr/>
          <a:lstStyle/>
          <a:p>
            <a:r>
              <a:rPr lang="en-AU" dirty="0"/>
              <a:t>Once Going Low is in Your DNA</a:t>
            </a:r>
          </a:p>
        </p:txBody>
      </p:sp>
      <p:sp>
        <p:nvSpPr>
          <p:cNvPr id="3" name="Content Placeholder 2">
            <a:extLst>
              <a:ext uri="{FF2B5EF4-FFF2-40B4-BE49-F238E27FC236}">
                <a16:creationId xmlns:a16="http://schemas.microsoft.com/office/drawing/2014/main" id="{4C7B17CB-A3EC-D33F-CE0C-AE8F22A51A5B}"/>
              </a:ext>
            </a:extLst>
          </p:cNvPr>
          <p:cNvSpPr>
            <a:spLocks noGrp="1"/>
          </p:cNvSpPr>
          <p:nvPr>
            <p:ph idx="1"/>
          </p:nvPr>
        </p:nvSpPr>
        <p:spPr/>
        <p:txBody>
          <a:bodyPr/>
          <a:lstStyle/>
          <a:p>
            <a:r>
              <a:rPr lang="en-AU" dirty="0"/>
              <a:t>You become a great </a:t>
            </a:r>
            <a:r>
              <a:rPr lang="en-AU" b="1" dirty="0"/>
              <a:t>witness</a:t>
            </a:r>
            <a:r>
              <a:rPr lang="en-AU" dirty="0"/>
              <a:t> for Jesus</a:t>
            </a:r>
          </a:p>
          <a:p>
            <a:r>
              <a:rPr lang="en-AU" dirty="0"/>
              <a:t>People notice and </a:t>
            </a:r>
            <a:r>
              <a:rPr lang="en-AU" b="1" dirty="0"/>
              <a:t>ask</a:t>
            </a:r>
            <a:r>
              <a:rPr lang="en-AU" dirty="0"/>
              <a:t> </a:t>
            </a:r>
            <a:r>
              <a:rPr lang="en-AU" b="1" dirty="0"/>
              <a:t>you</a:t>
            </a:r>
            <a:r>
              <a:rPr lang="en-AU" dirty="0"/>
              <a:t> </a:t>
            </a:r>
            <a:r>
              <a:rPr lang="en-AU" b="1" dirty="0"/>
              <a:t>why</a:t>
            </a:r>
            <a:r>
              <a:rPr lang="en-AU" dirty="0"/>
              <a:t> you:</a:t>
            </a:r>
          </a:p>
          <a:p>
            <a:pPr lvl="1"/>
            <a:r>
              <a:rPr lang="en-AU" b="1" dirty="0"/>
              <a:t>Return</a:t>
            </a:r>
            <a:r>
              <a:rPr lang="en-AU" dirty="0"/>
              <a:t> someone else’s trolley to the bay</a:t>
            </a:r>
          </a:p>
          <a:p>
            <a:pPr lvl="1"/>
            <a:r>
              <a:rPr lang="en-AU" b="1" dirty="0"/>
              <a:t>Help</a:t>
            </a:r>
            <a:r>
              <a:rPr lang="en-AU" dirty="0"/>
              <a:t> the elderly with their shopping to the car</a:t>
            </a:r>
          </a:p>
          <a:p>
            <a:pPr lvl="1"/>
            <a:r>
              <a:rPr lang="en-AU" b="1" dirty="0"/>
              <a:t>Ask</a:t>
            </a:r>
            <a:r>
              <a:rPr lang="en-AU" dirty="0"/>
              <a:t> the checkout operator how they're </a:t>
            </a:r>
            <a:r>
              <a:rPr lang="en-AU" b="1" dirty="0"/>
              <a:t>really</a:t>
            </a:r>
            <a:r>
              <a:rPr lang="en-AU" dirty="0"/>
              <a:t> doing!</a:t>
            </a:r>
          </a:p>
          <a:p>
            <a:pPr lvl="1"/>
            <a:r>
              <a:rPr lang="en-AU" b="1" dirty="0"/>
              <a:t>Thank</a:t>
            </a:r>
            <a:r>
              <a:rPr lang="en-AU" dirty="0"/>
              <a:t> the waitress/er and </a:t>
            </a:r>
            <a:r>
              <a:rPr lang="en-AU" b="1" dirty="0"/>
              <a:t>clean</a:t>
            </a:r>
            <a:r>
              <a:rPr lang="en-AU" dirty="0"/>
              <a:t> </a:t>
            </a:r>
            <a:r>
              <a:rPr lang="en-AU" b="1" dirty="0"/>
              <a:t>up</a:t>
            </a:r>
            <a:r>
              <a:rPr lang="en-AU" dirty="0"/>
              <a:t> your own mess. </a:t>
            </a:r>
          </a:p>
          <a:p>
            <a:pPr lvl="1"/>
            <a:r>
              <a:rPr lang="en-AU" dirty="0"/>
              <a:t>If you can, </a:t>
            </a:r>
            <a:r>
              <a:rPr lang="en-AU" b="1" dirty="0"/>
              <a:t>Offer</a:t>
            </a:r>
            <a:r>
              <a:rPr lang="en-AU" dirty="0"/>
              <a:t> to pay for someone’s coffee/food when their bank card fails ahead of you.</a:t>
            </a:r>
          </a:p>
        </p:txBody>
      </p:sp>
      <p:pic>
        <p:nvPicPr>
          <p:cNvPr id="7" name="Picture 6">
            <a:extLst>
              <a:ext uri="{FF2B5EF4-FFF2-40B4-BE49-F238E27FC236}">
                <a16:creationId xmlns:a16="http://schemas.microsoft.com/office/drawing/2014/main" id="{FF4D826F-C427-A1F1-D196-62396CE9C5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8384" y="4761188"/>
            <a:ext cx="2620080" cy="2096812"/>
          </a:xfrm>
          <a:prstGeom prst="rect">
            <a:avLst/>
          </a:prstGeom>
        </p:spPr>
      </p:pic>
    </p:spTree>
    <p:extLst>
      <p:ext uri="{BB962C8B-B14F-4D97-AF65-F5344CB8AC3E}">
        <p14:creationId xmlns:p14="http://schemas.microsoft.com/office/powerpoint/2010/main" val="74994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1EBC-C193-5739-2B4A-78C254154449}"/>
              </a:ext>
            </a:extLst>
          </p:cNvPr>
          <p:cNvSpPr>
            <a:spLocks noGrp="1"/>
          </p:cNvSpPr>
          <p:nvPr>
            <p:ph type="title"/>
          </p:nvPr>
        </p:nvSpPr>
        <p:spPr/>
        <p:txBody>
          <a:bodyPr/>
          <a:lstStyle/>
          <a:p>
            <a:pPr algn="ctr"/>
            <a:r>
              <a:rPr lang="en-AU" b="1" dirty="0"/>
              <a:t>Avoid the Two Ditches</a:t>
            </a:r>
            <a:endParaRPr lang="en-AU" dirty="0"/>
          </a:p>
        </p:txBody>
      </p:sp>
      <p:sp>
        <p:nvSpPr>
          <p:cNvPr id="3" name="Content Placeholder 2">
            <a:extLst>
              <a:ext uri="{FF2B5EF4-FFF2-40B4-BE49-F238E27FC236}">
                <a16:creationId xmlns:a16="http://schemas.microsoft.com/office/drawing/2014/main" id="{D5D0A5C8-F1E9-7D94-CC0C-C9B8ABEC547A}"/>
              </a:ext>
            </a:extLst>
          </p:cNvPr>
          <p:cNvSpPr>
            <a:spLocks noGrp="1"/>
          </p:cNvSpPr>
          <p:nvPr>
            <p:ph idx="1"/>
          </p:nvPr>
        </p:nvSpPr>
        <p:spPr/>
        <p:txBody>
          <a:bodyPr>
            <a:normAutofit/>
          </a:bodyPr>
          <a:lstStyle/>
          <a:p>
            <a:pPr marL="742950" indent="-742950">
              <a:buFont typeface="+mj-lt"/>
              <a:buAutoNum type="arabicPeriod"/>
            </a:pPr>
            <a:r>
              <a:rPr lang="en-AU" sz="3600" dirty="0"/>
              <a:t>Serve to be noticed.</a:t>
            </a:r>
          </a:p>
          <a:p>
            <a:pPr marL="742950" indent="-742950">
              <a:buFont typeface="+mj-lt"/>
              <a:buAutoNum type="arabicPeriod"/>
            </a:pPr>
            <a:r>
              <a:rPr lang="en-AU" sz="3600" dirty="0"/>
              <a:t>Never serve at all.</a:t>
            </a:r>
          </a:p>
          <a:p>
            <a:r>
              <a:rPr lang="en-AU" sz="3600" b="1" dirty="0"/>
              <a:t>Mature love serves quietly in the middle of the road</a:t>
            </a:r>
            <a:r>
              <a:rPr lang="en-AU" sz="3600" dirty="0"/>
              <a:t>.</a:t>
            </a:r>
          </a:p>
        </p:txBody>
      </p:sp>
    </p:spTree>
    <p:extLst>
      <p:ext uri="{BB962C8B-B14F-4D97-AF65-F5344CB8AC3E}">
        <p14:creationId xmlns:p14="http://schemas.microsoft.com/office/powerpoint/2010/main" val="48949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497A0-44B5-7809-D17B-265B0DAFB9DD}"/>
              </a:ext>
            </a:extLst>
          </p:cNvPr>
          <p:cNvSpPr>
            <a:spLocks noGrp="1"/>
          </p:cNvSpPr>
          <p:nvPr>
            <p:ph type="title"/>
          </p:nvPr>
        </p:nvSpPr>
        <p:spPr/>
        <p:txBody>
          <a:bodyPr/>
          <a:lstStyle/>
          <a:p>
            <a:pPr algn="ctr"/>
            <a:r>
              <a:rPr lang="en-AU" b="1" dirty="0"/>
              <a:t>Diagnostic Questions</a:t>
            </a:r>
            <a:endParaRPr lang="en-AU" dirty="0"/>
          </a:p>
        </p:txBody>
      </p:sp>
      <p:sp>
        <p:nvSpPr>
          <p:cNvPr id="3" name="Content Placeholder 2">
            <a:extLst>
              <a:ext uri="{FF2B5EF4-FFF2-40B4-BE49-F238E27FC236}">
                <a16:creationId xmlns:a16="http://schemas.microsoft.com/office/drawing/2014/main" id="{14DBC02E-7554-A328-7F7C-CA539F9A74E4}"/>
              </a:ext>
            </a:extLst>
          </p:cNvPr>
          <p:cNvSpPr>
            <a:spLocks noGrp="1"/>
          </p:cNvSpPr>
          <p:nvPr>
            <p:ph idx="1"/>
          </p:nvPr>
        </p:nvSpPr>
        <p:spPr/>
        <p:txBody>
          <a:bodyPr>
            <a:normAutofit/>
          </a:bodyPr>
          <a:lstStyle/>
          <a:p>
            <a:r>
              <a:rPr lang="en-AU" sz="3600" dirty="0"/>
              <a:t>Do I expect others to serve me?</a:t>
            </a:r>
          </a:p>
          <a:p>
            <a:r>
              <a:rPr lang="en-AU" sz="3600" dirty="0"/>
              <a:t>Do I notice what needs doing?</a:t>
            </a:r>
          </a:p>
          <a:p>
            <a:r>
              <a:rPr lang="en-AU" sz="3600" dirty="0"/>
              <a:t>Am I willing to do the low jobs?</a:t>
            </a:r>
          </a:p>
          <a:p>
            <a:r>
              <a:rPr lang="en-AU" sz="3600" dirty="0"/>
              <a:t>⭐ ….. If I do see someone who is quietly serving low… Do I </a:t>
            </a:r>
            <a:r>
              <a:rPr lang="en-AU" sz="3600" u="sng" dirty="0"/>
              <a:t>quietly</a:t>
            </a:r>
            <a:r>
              <a:rPr lang="en-AU" sz="3600" dirty="0"/>
              <a:t> encourage them and appreciate them?</a:t>
            </a:r>
          </a:p>
          <a:p>
            <a:endParaRPr lang="en-AU" sz="3600" dirty="0"/>
          </a:p>
        </p:txBody>
      </p:sp>
    </p:spTree>
    <p:extLst>
      <p:ext uri="{BB962C8B-B14F-4D97-AF65-F5344CB8AC3E}">
        <p14:creationId xmlns:p14="http://schemas.microsoft.com/office/powerpoint/2010/main" val="14797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1F932-F789-FF03-4C3D-587D3D5D12AE}"/>
              </a:ext>
            </a:extLst>
          </p:cNvPr>
          <p:cNvSpPr>
            <a:spLocks noGrp="1"/>
          </p:cNvSpPr>
          <p:nvPr>
            <p:ph type="title"/>
          </p:nvPr>
        </p:nvSpPr>
        <p:spPr/>
        <p:txBody>
          <a:bodyPr/>
          <a:lstStyle/>
          <a:p>
            <a:pPr algn="ctr"/>
            <a:r>
              <a:rPr lang="en-AU" b="1" dirty="0"/>
              <a:t>Take Note</a:t>
            </a:r>
            <a:endParaRPr lang="en-AU" dirty="0"/>
          </a:p>
        </p:txBody>
      </p:sp>
      <p:sp>
        <p:nvSpPr>
          <p:cNvPr id="3" name="Content Placeholder 2">
            <a:extLst>
              <a:ext uri="{FF2B5EF4-FFF2-40B4-BE49-F238E27FC236}">
                <a16:creationId xmlns:a16="http://schemas.microsoft.com/office/drawing/2014/main" id="{988773FB-51C0-F82F-B2E5-695C92B75D36}"/>
              </a:ext>
            </a:extLst>
          </p:cNvPr>
          <p:cNvSpPr>
            <a:spLocks noGrp="1"/>
          </p:cNvSpPr>
          <p:nvPr>
            <p:ph idx="1"/>
          </p:nvPr>
        </p:nvSpPr>
        <p:spPr/>
        <p:txBody>
          <a:bodyPr>
            <a:normAutofit/>
          </a:bodyPr>
          <a:lstStyle/>
          <a:p>
            <a:r>
              <a:rPr lang="en-AU" sz="4000" dirty="0"/>
              <a:t>📝 The greater you are,</a:t>
            </a:r>
            <a:br>
              <a:rPr lang="en-AU" sz="4000" dirty="0"/>
            </a:br>
            <a:r>
              <a:rPr lang="en-AU" sz="4000" dirty="0"/>
              <a:t>the lower you go.</a:t>
            </a:r>
          </a:p>
          <a:p>
            <a:r>
              <a:rPr lang="en-AU" sz="4000" dirty="0"/>
              <a:t>📝 Love goes low.</a:t>
            </a:r>
          </a:p>
          <a:p>
            <a:endParaRPr lang="en-AU" sz="4000" dirty="0"/>
          </a:p>
        </p:txBody>
      </p:sp>
    </p:spTree>
    <p:extLst>
      <p:ext uri="{BB962C8B-B14F-4D97-AF65-F5344CB8AC3E}">
        <p14:creationId xmlns:p14="http://schemas.microsoft.com/office/powerpoint/2010/main" val="85373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87D7A-4C2C-1DA9-D6FB-39B24FF5F6C4}"/>
              </a:ext>
            </a:extLst>
          </p:cNvPr>
          <p:cNvSpPr>
            <a:spLocks noGrp="1"/>
          </p:cNvSpPr>
          <p:nvPr>
            <p:ph type="title"/>
          </p:nvPr>
        </p:nvSpPr>
        <p:spPr/>
        <p:txBody>
          <a:bodyPr/>
          <a:lstStyle/>
          <a:p>
            <a:pPr algn="ctr"/>
            <a:r>
              <a:rPr lang="en-AU" b="1" dirty="0"/>
              <a:t>Call To Action</a:t>
            </a:r>
            <a:endParaRPr lang="en-AU" dirty="0"/>
          </a:p>
        </p:txBody>
      </p:sp>
      <p:sp>
        <p:nvSpPr>
          <p:cNvPr id="3" name="Content Placeholder 2">
            <a:extLst>
              <a:ext uri="{FF2B5EF4-FFF2-40B4-BE49-F238E27FC236}">
                <a16:creationId xmlns:a16="http://schemas.microsoft.com/office/drawing/2014/main" id="{22E26C8B-B1E1-8952-F9C1-AD2C930A438A}"/>
              </a:ext>
            </a:extLst>
          </p:cNvPr>
          <p:cNvSpPr>
            <a:spLocks noGrp="1"/>
          </p:cNvSpPr>
          <p:nvPr>
            <p:ph idx="1"/>
          </p:nvPr>
        </p:nvSpPr>
        <p:spPr/>
        <p:txBody>
          <a:bodyPr>
            <a:normAutofit/>
          </a:bodyPr>
          <a:lstStyle/>
          <a:p>
            <a:r>
              <a:rPr lang="en-AU" sz="3600" dirty="0"/>
              <a:t>Do one unnoticed act of service this week.</a:t>
            </a:r>
          </a:p>
          <a:p>
            <a:r>
              <a:rPr lang="en-AU" sz="3600" dirty="0"/>
              <a:t>Tell nobody.</a:t>
            </a:r>
          </a:p>
          <a:p>
            <a:r>
              <a:rPr lang="en-AU" sz="3600" dirty="0"/>
              <a:t>(Except your accountability partner.)</a:t>
            </a:r>
          </a:p>
        </p:txBody>
      </p:sp>
    </p:spTree>
    <p:extLst>
      <p:ext uri="{BB962C8B-B14F-4D97-AF65-F5344CB8AC3E}">
        <p14:creationId xmlns:p14="http://schemas.microsoft.com/office/powerpoint/2010/main" val="130112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32B16-CFC5-8798-38D4-7619A34F3D58}"/>
              </a:ext>
            </a:extLst>
          </p:cNvPr>
          <p:cNvSpPr>
            <a:spLocks noGrp="1"/>
          </p:cNvSpPr>
          <p:nvPr>
            <p:ph type="title"/>
          </p:nvPr>
        </p:nvSpPr>
        <p:spPr/>
        <p:txBody>
          <a:bodyPr/>
          <a:lstStyle/>
          <a:p>
            <a:pPr algn="ctr"/>
            <a:r>
              <a:rPr lang="en-AU" b="1" dirty="0"/>
              <a:t>Loving Accountability</a:t>
            </a:r>
            <a:endParaRPr lang="en-AU" dirty="0"/>
          </a:p>
        </p:txBody>
      </p:sp>
      <p:sp>
        <p:nvSpPr>
          <p:cNvPr id="3" name="Content Placeholder 2">
            <a:extLst>
              <a:ext uri="{FF2B5EF4-FFF2-40B4-BE49-F238E27FC236}">
                <a16:creationId xmlns:a16="http://schemas.microsoft.com/office/drawing/2014/main" id="{D99665DE-DF11-4BA9-EE3D-D3668942A239}"/>
              </a:ext>
            </a:extLst>
          </p:cNvPr>
          <p:cNvSpPr>
            <a:spLocks noGrp="1"/>
          </p:cNvSpPr>
          <p:nvPr>
            <p:ph idx="1"/>
          </p:nvPr>
        </p:nvSpPr>
        <p:spPr/>
        <p:txBody>
          <a:bodyPr>
            <a:normAutofit/>
          </a:bodyPr>
          <a:lstStyle/>
          <a:p>
            <a:r>
              <a:rPr lang="en-AU" sz="3600" dirty="0"/>
              <a:t>Who are you going to share this with that </a:t>
            </a:r>
            <a:r>
              <a:rPr lang="en-AU" sz="3600" b="1" dirty="0">
                <a:solidFill>
                  <a:srgbClr val="FF0000"/>
                </a:solidFill>
              </a:rPr>
              <a:t>WAS NOT </a:t>
            </a:r>
            <a:r>
              <a:rPr lang="en-AU" sz="3600" dirty="0"/>
              <a:t>here today?</a:t>
            </a:r>
          </a:p>
          <a:p>
            <a:r>
              <a:rPr lang="en-AU" sz="3600" dirty="0"/>
              <a:t>Who will ask if you did the challenge?</a:t>
            </a:r>
          </a:p>
          <a:p>
            <a:r>
              <a:rPr lang="en-AU" sz="3600" dirty="0"/>
              <a:t>Who will encourage you to do it?</a:t>
            </a:r>
          </a:p>
          <a:p>
            <a:endParaRPr lang="en-AU" sz="3600" dirty="0"/>
          </a:p>
        </p:txBody>
      </p:sp>
    </p:spTree>
    <p:extLst>
      <p:ext uri="{BB962C8B-B14F-4D97-AF65-F5344CB8AC3E}">
        <p14:creationId xmlns:p14="http://schemas.microsoft.com/office/powerpoint/2010/main" val="168922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FF9FD-9AFA-DC75-B465-0AD17750713D}"/>
              </a:ext>
            </a:extLst>
          </p:cNvPr>
          <p:cNvSpPr>
            <a:spLocks noGrp="1"/>
          </p:cNvSpPr>
          <p:nvPr>
            <p:ph type="title"/>
          </p:nvPr>
        </p:nvSpPr>
        <p:spPr>
          <a:xfrm>
            <a:off x="628650" y="365126"/>
            <a:ext cx="7886700" cy="948667"/>
          </a:xfrm>
        </p:spPr>
        <p:txBody>
          <a:bodyPr>
            <a:normAutofit fontScale="90000"/>
          </a:bodyPr>
          <a:lstStyle/>
          <a:p>
            <a:pPr algn="ctr"/>
            <a:r>
              <a:rPr lang="en-AU" b="1" dirty="0"/>
              <a:t>Every week we've asked the same question:</a:t>
            </a:r>
            <a:endParaRPr lang="en-AU" dirty="0"/>
          </a:p>
        </p:txBody>
      </p:sp>
      <p:sp>
        <p:nvSpPr>
          <p:cNvPr id="3" name="Content Placeholder 2">
            <a:extLst>
              <a:ext uri="{FF2B5EF4-FFF2-40B4-BE49-F238E27FC236}">
                <a16:creationId xmlns:a16="http://schemas.microsoft.com/office/drawing/2014/main" id="{CE65F7E5-E853-0ACB-71AD-199E05C29E98}"/>
              </a:ext>
            </a:extLst>
          </p:cNvPr>
          <p:cNvSpPr>
            <a:spLocks noGrp="1"/>
          </p:cNvSpPr>
          <p:nvPr>
            <p:ph idx="1"/>
          </p:nvPr>
        </p:nvSpPr>
        <p:spPr/>
        <p:txBody>
          <a:bodyPr/>
          <a:lstStyle/>
          <a:p>
            <a:r>
              <a:rPr lang="en-AU" i="1" dirty="0"/>
              <a:t>What does love look like from the outside?</a:t>
            </a:r>
            <a:endParaRPr lang="en-AU" dirty="0"/>
          </a:p>
          <a:p>
            <a:r>
              <a:rPr lang="en-AU" dirty="0"/>
              <a:t>Today we have the answer.</a:t>
            </a:r>
          </a:p>
          <a:p>
            <a:r>
              <a:rPr lang="en-AU" b="1" dirty="0"/>
              <a:t>Love picks up the towel.</a:t>
            </a:r>
            <a:endParaRPr lang="en-AU" dirty="0"/>
          </a:p>
          <a:p>
            <a:endParaRPr lang="en-AU" dirty="0"/>
          </a:p>
        </p:txBody>
      </p:sp>
    </p:spTree>
    <p:extLst>
      <p:ext uri="{BB962C8B-B14F-4D97-AF65-F5344CB8AC3E}">
        <p14:creationId xmlns:p14="http://schemas.microsoft.com/office/powerpoint/2010/main" val="3941019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95847693-D750-3F9E-7F40-7C4FEF0139F6}"/>
              </a:ext>
            </a:extLst>
          </p:cNvPr>
          <p:cNvSpPr/>
          <p:nvPr/>
        </p:nvSpPr>
        <p:spPr>
          <a:xfrm>
            <a:off x="397764" y="102455"/>
            <a:ext cx="8366760" cy="329184"/>
          </a:xfrm>
          <a:prstGeom prst="rect">
            <a:avLst/>
          </a:prstGeom>
          <a:noFill/>
          <a:ln/>
        </p:spPr>
        <p:txBody>
          <a:bodyPr wrap="square" lIns="0" tIns="0" rIns="0" bIns="0" rtlCol="0" anchor="ctr">
            <a:noAutofit/>
          </a:bodyPr>
          <a:lstStyle/>
          <a:p>
            <a:pPr algn="ctr"/>
            <a:r>
              <a:rPr lang="en-US" sz="3600" b="1" dirty="0">
                <a:solidFill>
                  <a:srgbClr val="26312B"/>
                </a:solidFill>
                <a:latin typeface="+mj-lt"/>
                <a:ea typeface="Aptos Display" pitchFamily="34" charset="-122"/>
                <a:cs typeface="Aptos Display" pitchFamily="34" charset="-120"/>
              </a:rPr>
              <a:t>Review</a:t>
            </a:r>
            <a:endParaRPr lang="en-US" sz="3600" dirty="0">
              <a:latin typeface="+mj-lt"/>
            </a:endParaRPr>
          </a:p>
        </p:txBody>
      </p:sp>
      <p:sp>
        <p:nvSpPr>
          <p:cNvPr id="5" name="Shape 1">
            <a:extLst>
              <a:ext uri="{FF2B5EF4-FFF2-40B4-BE49-F238E27FC236}">
                <a16:creationId xmlns:a16="http://schemas.microsoft.com/office/drawing/2014/main" id="{5169B78D-9A4E-7D15-FEFA-8DEDA8FF339C}"/>
              </a:ext>
            </a:extLst>
          </p:cNvPr>
          <p:cNvSpPr/>
          <p:nvPr/>
        </p:nvSpPr>
        <p:spPr>
          <a:xfrm>
            <a:off x="397764" y="527651"/>
            <a:ext cx="8366760" cy="0"/>
          </a:xfrm>
          <a:prstGeom prst="line">
            <a:avLst/>
          </a:prstGeom>
          <a:noFill/>
          <a:ln w="22860">
            <a:solidFill>
              <a:srgbClr val="C58B35"/>
            </a:solidFill>
            <a:prstDash val="solid"/>
          </a:ln>
        </p:spPr>
        <p:txBody>
          <a:bodyPr/>
          <a:lstStyle/>
          <a:p>
            <a:endParaRPr lang="en-AU" sz="1350" dirty="0"/>
          </a:p>
        </p:txBody>
      </p:sp>
      <p:sp>
        <p:nvSpPr>
          <p:cNvPr id="3" name="TextBox 2">
            <a:extLst>
              <a:ext uri="{FF2B5EF4-FFF2-40B4-BE49-F238E27FC236}">
                <a16:creationId xmlns:a16="http://schemas.microsoft.com/office/drawing/2014/main" id="{C6E9A264-E3BB-5813-4B97-DCA0BCE21A91}"/>
              </a:ext>
            </a:extLst>
          </p:cNvPr>
          <p:cNvSpPr txBox="1"/>
          <p:nvPr/>
        </p:nvSpPr>
        <p:spPr>
          <a:xfrm>
            <a:off x="115615" y="502542"/>
            <a:ext cx="8891752" cy="6494085"/>
          </a:xfrm>
          <a:prstGeom prst="rect">
            <a:avLst/>
          </a:prstGeom>
          <a:noFill/>
        </p:spPr>
        <p:txBody>
          <a:bodyPr wrap="square" rtlCol="0">
            <a:spAutoFit/>
          </a:bodyPr>
          <a:lstStyle/>
          <a:p>
            <a:pPr marL="557213" indent="-557213">
              <a:buFont typeface="+mj-lt"/>
              <a:buAutoNum type="arabicPeriod"/>
            </a:pPr>
            <a:r>
              <a:rPr lang="en-US" sz="3200" dirty="0">
                <a:solidFill>
                  <a:srgbClr val="26312B"/>
                </a:solidFill>
                <a:latin typeface="Aptos Display" pitchFamily="34" charset="0"/>
                <a:ea typeface="Aptos Display" pitchFamily="34" charset="-122"/>
                <a:cs typeface="Aptos Display" pitchFamily="34" charset="-120"/>
              </a:rPr>
              <a:t>Every word you speak is either building the ‘Church’... Or burning it down. (Eph 4/James 3)</a:t>
            </a:r>
          </a:p>
          <a:p>
            <a:pPr marL="557213" indent="-557213">
              <a:buFont typeface="+mj-lt"/>
              <a:buAutoNum type="arabicPeriod"/>
            </a:pPr>
            <a:r>
              <a:rPr lang="en-AU" sz="3200" dirty="0"/>
              <a:t>“Don’t do something for someone that God is expecting them to do!  But always help with what they cannot do alone.” (Gal 6)</a:t>
            </a:r>
          </a:p>
          <a:p>
            <a:pPr marL="557213" indent="-557213">
              <a:buFont typeface="+mj-lt"/>
              <a:buAutoNum type="arabicPeriod"/>
            </a:pPr>
            <a:r>
              <a:rPr lang="en-AU" sz="3200" dirty="0">
                <a:solidFill>
                  <a:srgbClr val="0070C0"/>
                </a:solidFill>
              </a:rPr>
              <a:t>Serve One Another (skipped for now Acts 2-4)</a:t>
            </a:r>
          </a:p>
          <a:p>
            <a:pPr marL="557213" indent="-557213">
              <a:buFont typeface="+mj-lt"/>
              <a:buAutoNum type="arabicPeriod"/>
            </a:pPr>
            <a:r>
              <a:rPr lang="en-US" sz="3200" dirty="0"/>
              <a:t>Bear with one another… forgive one another… and above all these put on love.</a:t>
            </a:r>
            <a:br>
              <a:rPr lang="en-US" sz="3200" dirty="0"/>
            </a:br>
            <a:r>
              <a:rPr lang="en-US" sz="3200" dirty="0"/>
              <a:t>(</a:t>
            </a:r>
            <a:r>
              <a:rPr lang="en-AU" sz="3200" dirty="0"/>
              <a:t>Col 3:12–14, Eph 4:31–32)</a:t>
            </a:r>
          </a:p>
          <a:p>
            <a:pPr marL="557213" indent="-557213">
              <a:buFont typeface="+mj-lt"/>
              <a:buAutoNum type="arabicPeriod"/>
            </a:pPr>
            <a:r>
              <a:rPr lang="en-AU" sz="3200" b="1" dirty="0"/>
              <a:t>No more Triangles</a:t>
            </a:r>
            <a:r>
              <a:rPr lang="en-AU" sz="3200" dirty="0"/>
              <a:t>: Whether you were hurt or caused the hurt—Talk To Them, Not About Them. (Matt 5:23–24 &amp; 18:15)</a:t>
            </a:r>
          </a:p>
          <a:p>
            <a:pPr marL="557213" indent="-557213">
              <a:buFont typeface="+mj-lt"/>
              <a:buAutoNum type="arabicPeriod"/>
            </a:pPr>
            <a:endParaRPr lang="en-AU" sz="3200" dirty="0"/>
          </a:p>
        </p:txBody>
      </p:sp>
    </p:spTree>
    <p:extLst>
      <p:ext uri="{BB962C8B-B14F-4D97-AF65-F5344CB8AC3E}">
        <p14:creationId xmlns:p14="http://schemas.microsoft.com/office/powerpoint/2010/main" val="141767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FD1D-E747-6139-D195-1A3C05B82BAC}"/>
              </a:ext>
            </a:extLst>
          </p:cNvPr>
          <p:cNvSpPr>
            <a:spLocks noGrp="1"/>
          </p:cNvSpPr>
          <p:nvPr>
            <p:ph type="title"/>
          </p:nvPr>
        </p:nvSpPr>
        <p:spPr/>
        <p:txBody>
          <a:bodyPr/>
          <a:lstStyle/>
          <a:p>
            <a:pPr algn="ctr"/>
            <a:r>
              <a:rPr lang="en-AU" b="1" dirty="0"/>
              <a:t>Conclusion</a:t>
            </a:r>
            <a:endParaRPr lang="en-AU" dirty="0"/>
          </a:p>
        </p:txBody>
      </p:sp>
      <p:sp>
        <p:nvSpPr>
          <p:cNvPr id="3" name="Content Placeholder 2">
            <a:extLst>
              <a:ext uri="{FF2B5EF4-FFF2-40B4-BE49-F238E27FC236}">
                <a16:creationId xmlns:a16="http://schemas.microsoft.com/office/drawing/2014/main" id="{376FF5F6-57DA-06C4-9FC1-770A62A63E9C}"/>
              </a:ext>
            </a:extLst>
          </p:cNvPr>
          <p:cNvSpPr>
            <a:spLocks noGrp="1"/>
          </p:cNvSpPr>
          <p:nvPr>
            <p:ph idx="1"/>
          </p:nvPr>
        </p:nvSpPr>
        <p:spPr/>
        <p:txBody>
          <a:bodyPr>
            <a:noAutofit/>
          </a:bodyPr>
          <a:lstStyle/>
          <a:p>
            <a:r>
              <a:rPr lang="en-AU" sz="3600" dirty="0"/>
              <a:t>Mature love (a disciple of Jesus):</a:t>
            </a:r>
          </a:p>
          <a:p>
            <a:r>
              <a:rPr lang="en-AU" sz="3600" dirty="0"/>
              <a:t>🗣 Speaks life.</a:t>
            </a:r>
          </a:p>
          <a:p>
            <a:r>
              <a:rPr lang="en-AU" sz="3600" dirty="0"/>
              <a:t>🤝 Helps wisely.</a:t>
            </a:r>
          </a:p>
          <a:p>
            <a:r>
              <a:rPr lang="en-AU" sz="3600" dirty="0"/>
              <a:t>❤️ Forgives freely.</a:t>
            </a:r>
          </a:p>
          <a:p>
            <a:r>
              <a:rPr lang="en-AU" sz="3600" dirty="0"/>
              <a:t>➡️ Goes direct.</a:t>
            </a:r>
          </a:p>
          <a:p>
            <a:r>
              <a:rPr lang="en-AU" sz="3600" dirty="0"/>
              <a:t>🪣 Takes the towel.</a:t>
            </a:r>
          </a:p>
        </p:txBody>
      </p:sp>
    </p:spTree>
    <p:extLst>
      <p:ext uri="{BB962C8B-B14F-4D97-AF65-F5344CB8AC3E}">
        <p14:creationId xmlns:p14="http://schemas.microsoft.com/office/powerpoint/2010/main" val="364577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E3DA1-F7BF-6D80-9632-3CBE3736D087}"/>
              </a:ext>
            </a:extLst>
          </p:cNvPr>
          <p:cNvSpPr>
            <a:spLocks noGrp="1"/>
          </p:cNvSpPr>
          <p:nvPr>
            <p:ph type="title"/>
          </p:nvPr>
        </p:nvSpPr>
        <p:spPr/>
        <p:txBody>
          <a:bodyPr/>
          <a:lstStyle/>
          <a:p>
            <a:pPr algn="ctr"/>
            <a:r>
              <a:rPr lang="en-AU" dirty="0"/>
              <a:t>Final Line</a:t>
            </a:r>
          </a:p>
        </p:txBody>
      </p:sp>
      <p:sp>
        <p:nvSpPr>
          <p:cNvPr id="3" name="Content Placeholder 2">
            <a:extLst>
              <a:ext uri="{FF2B5EF4-FFF2-40B4-BE49-F238E27FC236}">
                <a16:creationId xmlns:a16="http://schemas.microsoft.com/office/drawing/2014/main" id="{939CA8CD-7FF9-4205-D033-66F7429E993B}"/>
              </a:ext>
            </a:extLst>
          </p:cNvPr>
          <p:cNvSpPr>
            <a:spLocks noGrp="1"/>
          </p:cNvSpPr>
          <p:nvPr>
            <p:ph idx="1"/>
          </p:nvPr>
        </p:nvSpPr>
        <p:spPr/>
        <p:txBody>
          <a:bodyPr>
            <a:normAutofit/>
          </a:bodyPr>
          <a:lstStyle/>
          <a:p>
            <a:pPr marL="0" indent="0" algn="ctr">
              <a:buNone/>
            </a:pPr>
            <a:r>
              <a:rPr lang="en-AU" sz="6000" dirty="0"/>
              <a:t>Love goes low.</a:t>
            </a:r>
          </a:p>
        </p:txBody>
      </p:sp>
    </p:spTree>
    <p:extLst>
      <p:ext uri="{BB962C8B-B14F-4D97-AF65-F5344CB8AC3E}">
        <p14:creationId xmlns:p14="http://schemas.microsoft.com/office/powerpoint/2010/main" val="28632138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6813"/>
            <a:ext cx="7886700" cy="927646"/>
          </a:xfrm>
        </p:spPr>
        <p:txBody>
          <a:bodyPr/>
          <a:lstStyle/>
          <a:p>
            <a:pPr algn="ctr"/>
            <a:r>
              <a:rPr dirty="0"/>
              <a:t>Closing Prayer</a:t>
            </a:r>
          </a:p>
        </p:txBody>
      </p:sp>
      <p:sp>
        <p:nvSpPr>
          <p:cNvPr id="3" name="Content Placeholder 2"/>
          <p:cNvSpPr>
            <a:spLocks noGrp="1"/>
          </p:cNvSpPr>
          <p:nvPr>
            <p:ph idx="1"/>
          </p:nvPr>
        </p:nvSpPr>
        <p:spPr>
          <a:xfrm>
            <a:off x="105103" y="753578"/>
            <a:ext cx="8860221" cy="2399527"/>
          </a:xfrm>
        </p:spPr>
        <p:txBody>
          <a:bodyPr>
            <a:normAutofit/>
          </a:bodyPr>
          <a:lstStyle/>
          <a:p>
            <a:r>
              <a:rPr dirty="0"/>
              <a:t>Lord, teach us to love each other like You loved us.</a:t>
            </a:r>
            <a:endParaRPr lang="en-AU" dirty="0"/>
          </a:p>
          <a:p>
            <a:r>
              <a:rPr lang="en-AU" dirty="0"/>
              <a:t>Help us to be forever grateful to you because you gave up everything and came down to us. </a:t>
            </a:r>
          </a:p>
          <a:p>
            <a:r>
              <a:rPr lang="en-AU" dirty="0"/>
              <a:t>Help us shed pride</a:t>
            </a:r>
          </a:p>
          <a:p>
            <a:r>
              <a:rPr lang="en-AU" dirty="0"/>
              <a:t>Help us to be humble and help others quietly.</a:t>
            </a:r>
          </a:p>
        </p:txBody>
      </p:sp>
      <p:pic>
        <p:nvPicPr>
          <p:cNvPr id="5" name="Picture 4">
            <a:extLst>
              <a:ext uri="{FF2B5EF4-FFF2-40B4-BE49-F238E27FC236}">
                <a16:creationId xmlns:a16="http://schemas.microsoft.com/office/drawing/2014/main" id="{936DF65D-96C1-F2EF-90FA-FB0E6B8F4D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0435" y="3756583"/>
            <a:ext cx="3077098" cy="3048867"/>
          </a:xfrm>
          <a:prstGeom prst="rect">
            <a:avLst/>
          </a:prstGeom>
        </p:spPr>
      </p:pic>
      <p:sp>
        <p:nvSpPr>
          <p:cNvPr id="6" name="TextBox 5">
            <a:extLst>
              <a:ext uri="{FF2B5EF4-FFF2-40B4-BE49-F238E27FC236}">
                <a16:creationId xmlns:a16="http://schemas.microsoft.com/office/drawing/2014/main" id="{879B7984-1942-D261-85A2-3DB9E7A08F2C}"/>
              </a:ext>
            </a:extLst>
          </p:cNvPr>
          <p:cNvSpPr txBox="1"/>
          <p:nvPr/>
        </p:nvSpPr>
        <p:spPr>
          <a:xfrm>
            <a:off x="3090036" y="3342296"/>
            <a:ext cx="2949782" cy="369332"/>
          </a:xfrm>
          <a:prstGeom prst="rect">
            <a:avLst/>
          </a:prstGeom>
          <a:noFill/>
        </p:spPr>
        <p:txBody>
          <a:bodyPr wrap="none" rtlCol="0">
            <a:spAutoFit/>
          </a:bodyPr>
          <a:lstStyle/>
          <a:p>
            <a:r>
              <a:rPr lang="en-AU" b="1" dirty="0"/>
              <a:t>reboot.meetgodathome.com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 Take Note – last Time</a:t>
            </a:r>
            <a:endParaRPr dirty="0"/>
          </a:p>
        </p:txBody>
      </p:sp>
      <p:sp>
        <p:nvSpPr>
          <p:cNvPr id="3" name="Content Placeholder 2"/>
          <p:cNvSpPr>
            <a:spLocks noGrp="1"/>
          </p:cNvSpPr>
          <p:nvPr>
            <p:ph idx="1"/>
          </p:nvPr>
        </p:nvSpPr>
        <p:spPr/>
        <p:txBody>
          <a:bodyPr>
            <a:normAutofit lnSpcReduction="10000"/>
          </a:bodyPr>
          <a:lstStyle/>
          <a:p>
            <a:r>
              <a:rPr lang="en-AU" sz="3600" dirty="0"/>
              <a:t>📝 Mature love moves toward people.</a:t>
            </a:r>
          </a:p>
          <a:p>
            <a:r>
              <a:rPr lang="en-AU" sz="3600" dirty="0"/>
              <a:t>📝 Love goes direct.</a:t>
            </a:r>
          </a:p>
          <a:p>
            <a:r>
              <a:rPr lang="en-AU" sz="3600" b="1" dirty="0"/>
              <a:t>Noah did, </a:t>
            </a:r>
            <a:r>
              <a:rPr lang="en-AU" sz="3600" dirty="0"/>
              <a:t>and</a:t>
            </a:r>
            <a:r>
              <a:rPr lang="en-AU" sz="3600" b="1" dirty="0"/>
              <a:t> </a:t>
            </a:r>
            <a:r>
              <a:rPr lang="en-AU" sz="3600" dirty="0"/>
              <a:t>I tried!</a:t>
            </a:r>
            <a:endParaRPr lang="en-AU" sz="3600" b="1" dirty="0"/>
          </a:p>
          <a:p>
            <a:r>
              <a:rPr lang="en-AU" sz="3600" b="1" dirty="0"/>
              <a:t>Did you try to do it?</a:t>
            </a:r>
          </a:p>
          <a:p>
            <a:r>
              <a:rPr lang="en-AU" sz="3600" b="1" dirty="0"/>
              <a:t>Did you tell someone about the message that was not here to hear it?</a:t>
            </a:r>
          </a:p>
          <a:p>
            <a:r>
              <a:rPr lang="en-AU" sz="3600" b="1" dirty="0"/>
              <a:t>Have you got an accountability partner yet?  </a:t>
            </a:r>
            <a:endParaRP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C798A-8BEB-FE2C-F8C2-97C924BCA21B}"/>
              </a:ext>
            </a:extLst>
          </p:cNvPr>
          <p:cNvSpPr>
            <a:spLocks noGrp="1"/>
          </p:cNvSpPr>
          <p:nvPr>
            <p:ph type="title"/>
          </p:nvPr>
        </p:nvSpPr>
        <p:spPr/>
        <p:txBody>
          <a:bodyPr/>
          <a:lstStyle/>
          <a:p>
            <a:pPr algn="ctr"/>
            <a:r>
              <a:rPr lang="en-AU" dirty="0"/>
              <a:t>Warning</a:t>
            </a:r>
          </a:p>
        </p:txBody>
      </p:sp>
      <p:sp>
        <p:nvSpPr>
          <p:cNvPr id="3" name="Content Placeholder 2">
            <a:extLst>
              <a:ext uri="{FF2B5EF4-FFF2-40B4-BE49-F238E27FC236}">
                <a16:creationId xmlns:a16="http://schemas.microsoft.com/office/drawing/2014/main" id="{491F5340-D956-E0E1-11D2-DBCF5863A043}"/>
              </a:ext>
            </a:extLst>
          </p:cNvPr>
          <p:cNvSpPr>
            <a:spLocks noGrp="1"/>
          </p:cNvSpPr>
          <p:nvPr>
            <p:ph idx="1"/>
          </p:nvPr>
        </p:nvSpPr>
        <p:spPr/>
        <p:txBody>
          <a:bodyPr/>
          <a:lstStyle/>
          <a:p>
            <a:r>
              <a:rPr lang="en-AU" dirty="0"/>
              <a:t>📝 YouTube is NOT your friend</a:t>
            </a:r>
          </a:p>
          <a:p>
            <a:r>
              <a:rPr lang="en-AU" dirty="0"/>
              <a:t>📝 Great teachers can still be wrong.</a:t>
            </a:r>
          </a:p>
          <a:p>
            <a:r>
              <a:rPr lang="en-AU" dirty="0"/>
              <a:t>📝 Popular teachers are often wrong.</a:t>
            </a:r>
          </a:p>
          <a:p>
            <a:r>
              <a:rPr lang="en-AU" dirty="0"/>
              <a:t>📝 </a:t>
            </a:r>
            <a:r>
              <a:rPr lang="en-AU" b="1" dirty="0"/>
              <a:t>I</a:t>
            </a:r>
            <a:r>
              <a:rPr lang="en-AU" dirty="0"/>
              <a:t> can be wrong.</a:t>
            </a:r>
          </a:p>
          <a:p>
            <a:r>
              <a:rPr lang="en-AU" dirty="0"/>
              <a:t>📝 God's Word is never wrong.</a:t>
            </a:r>
          </a:p>
          <a:p>
            <a:r>
              <a:rPr lang="en-AU" b="1" dirty="0"/>
              <a:t>Test </a:t>
            </a:r>
            <a:r>
              <a:rPr lang="en-AU" b="1" dirty="0">
                <a:solidFill>
                  <a:srgbClr val="FF0000"/>
                </a:solidFill>
              </a:rPr>
              <a:t>everything</a:t>
            </a:r>
            <a:r>
              <a:rPr lang="en-AU" b="1" dirty="0"/>
              <a:t>. Hold fast to what is good.</a:t>
            </a:r>
            <a:br>
              <a:rPr lang="en-AU" dirty="0"/>
            </a:br>
            <a:r>
              <a:rPr lang="en-AU" dirty="0"/>
              <a:t>(Acts 17:11; 1 John 4:1; 1 Thessalonians 5:21)</a:t>
            </a:r>
          </a:p>
        </p:txBody>
      </p:sp>
    </p:spTree>
    <p:extLst>
      <p:ext uri="{BB962C8B-B14F-4D97-AF65-F5344CB8AC3E}">
        <p14:creationId xmlns:p14="http://schemas.microsoft.com/office/powerpoint/2010/main" val="189884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ouie Giglio short golfball">
            <a:hlinkClick r:id="" action="ppaction://media"/>
            <a:extLst>
              <a:ext uri="{FF2B5EF4-FFF2-40B4-BE49-F238E27FC236}">
                <a16:creationId xmlns:a16="http://schemas.microsoft.com/office/drawing/2014/main" id="{21C7CEDB-53A5-F945-F594-46D62D4D300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5888" y="928688"/>
            <a:ext cx="8828087" cy="4965700"/>
          </a:xfrm>
        </p:spPr>
      </p:pic>
    </p:spTree>
    <p:extLst>
      <p:ext uri="{BB962C8B-B14F-4D97-AF65-F5344CB8AC3E}">
        <p14:creationId xmlns:p14="http://schemas.microsoft.com/office/powerpoint/2010/main" val="48086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6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4848">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C42CD-EA3C-5B98-7DFF-088E8F6D9D00}"/>
              </a:ext>
            </a:extLst>
          </p:cNvPr>
          <p:cNvSpPr>
            <a:spLocks noGrp="1"/>
          </p:cNvSpPr>
          <p:nvPr>
            <p:ph type="title"/>
          </p:nvPr>
        </p:nvSpPr>
        <p:spPr/>
        <p:txBody>
          <a:bodyPr/>
          <a:lstStyle/>
          <a:p>
            <a:pPr algn="ctr"/>
            <a:r>
              <a:rPr lang="en-AU" b="1" dirty="0"/>
              <a:t>Colossians 1:16-17</a:t>
            </a:r>
            <a:endParaRPr lang="en-AU" dirty="0"/>
          </a:p>
        </p:txBody>
      </p:sp>
      <p:sp>
        <p:nvSpPr>
          <p:cNvPr id="3" name="Content Placeholder 2">
            <a:extLst>
              <a:ext uri="{FF2B5EF4-FFF2-40B4-BE49-F238E27FC236}">
                <a16:creationId xmlns:a16="http://schemas.microsoft.com/office/drawing/2014/main" id="{E2A81EBD-7BA2-DC5A-8BC7-93CDD17261B3}"/>
              </a:ext>
            </a:extLst>
          </p:cNvPr>
          <p:cNvSpPr>
            <a:spLocks noGrp="1"/>
          </p:cNvSpPr>
          <p:nvPr>
            <p:ph idx="1"/>
          </p:nvPr>
        </p:nvSpPr>
        <p:spPr>
          <a:xfrm>
            <a:off x="199697" y="1429407"/>
            <a:ext cx="8818179" cy="3468414"/>
          </a:xfrm>
        </p:spPr>
        <p:txBody>
          <a:bodyPr>
            <a:noAutofit/>
          </a:bodyPr>
          <a:lstStyle/>
          <a:p>
            <a:r>
              <a:rPr lang="en-AU" sz="3600" b="1" baseline="30000" dirty="0"/>
              <a:t>16 </a:t>
            </a:r>
            <a:r>
              <a:rPr lang="en-AU" sz="3600" dirty="0"/>
              <a:t>For by him (Jesus) all things were created, in heaven and on earth, visible and invisible, whether thrones or dominions or rulers or authorities—all things were created through him and for him. </a:t>
            </a:r>
            <a:r>
              <a:rPr lang="en-AU" sz="3600" b="1" baseline="30000" dirty="0"/>
              <a:t>17 </a:t>
            </a:r>
            <a:r>
              <a:rPr lang="en-AU" sz="3600" dirty="0"/>
              <a:t>And he is before all things, and in him all things hold together.</a:t>
            </a:r>
          </a:p>
        </p:txBody>
      </p:sp>
      <p:pic>
        <p:nvPicPr>
          <p:cNvPr id="4" name="Picture 3">
            <a:extLst>
              <a:ext uri="{FF2B5EF4-FFF2-40B4-BE49-F238E27FC236}">
                <a16:creationId xmlns:a16="http://schemas.microsoft.com/office/drawing/2014/main" id="{F35B4549-9027-1B8D-E858-76E5027DF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5520" y="4897821"/>
            <a:ext cx="876161" cy="1821162"/>
          </a:xfrm>
          <a:prstGeom prst="rect">
            <a:avLst/>
          </a:prstGeom>
        </p:spPr>
      </p:pic>
    </p:spTree>
    <p:extLst>
      <p:ext uri="{BB962C8B-B14F-4D97-AF65-F5344CB8AC3E}">
        <p14:creationId xmlns:p14="http://schemas.microsoft.com/office/powerpoint/2010/main" val="309335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41DB4-737D-3C01-29FE-6A86A1B11CE7}"/>
              </a:ext>
            </a:extLst>
          </p:cNvPr>
          <p:cNvSpPr>
            <a:spLocks noGrp="1"/>
          </p:cNvSpPr>
          <p:nvPr>
            <p:ph type="title"/>
          </p:nvPr>
        </p:nvSpPr>
        <p:spPr>
          <a:xfrm>
            <a:off x="628650" y="-128859"/>
            <a:ext cx="7886700" cy="1325563"/>
          </a:xfrm>
        </p:spPr>
        <p:txBody>
          <a:bodyPr/>
          <a:lstStyle/>
          <a:p>
            <a:pPr algn="ctr"/>
            <a:r>
              <a:rPr lang="en-AU" b="1" dirty="0">
                <a:solidFill>
                  <a:schemeClr val="accent1">
                    <a:lumMod val="50000"/>
                  </a:schemeClr>
                </a:solidFill>
              </a:rPr>
              <a:t>He created everything</a:t>
            </a:r>
          </a:p>
        </p:txBody>
      </p:sp>
      <p:sp>
        <p:nvSpPr>
          <p:cNvPr id="3" name="Content Placeholder 2">
            <a:extLst>
              <a:ext uri="{FF2B5EF4-FFF2-40B4-BE49-F238E27FC236}">
                <a16:creationId xmlns:a16="http://schemas.microsoft.com/office/drawing/2014/main" id="{39439365-AE5F-1915-CEEB-866366A87A7A}"/>
              </a:ext>
            </a:extLst>
          </p:cNvPr>
          <p:cNvSpPr>
            <a:spLocks noGrp="1"/>
          </p:cNvSpPr>
          <p:nvPr>
            <p:ph idx="1"/>
          </p:nvPr>
        </p:nvSpPr>
        <p:spPr>
          <a:xfrm>
            <a:off x="628650" y="1131949"/>
            <a:ext cx="7886700" cy="4351338"/>
          </a:xfrm>
        </p:spPr>
        <p:txBody>
          <a:bodyPr>
            <a:noAutofit/>
          </a:bodyPr>
          <a:lstStyle/>
          <a:p>
            <a:r>
              <a:rPr lang="en-AU" sz="3600" b="1" dirty="0">
                <a:solidFill>
                  <a:schemeClr val="accent1">
                    <a:lumMod val="50000"/>
                  </a:schemeClr>
                </a:solidFill>
              </a:rPr>
              <a:t>Psalms 147:4</a:t>
            </a:r>
          </a:p>
          <a:p>
            <a:r>
              <a:rPr lang="en-AU" sz="3600" dirty="0">
                <a:solidFill>
                  <a:schemeClr val="accent1">
                    <a:lumMod val="50000"/>
                  </a:schemeClr>
                </a:solidFill>
              </a:rPr>
              <a:t>"He determines the number of the stars; he gives to all of them their names." (ESV)</a:t>
            </a:r>
          </a:p>
          <a:p>
            <a:r>
              <a:rPr lang="en-AU" sz="3600" b="1" dirty="0">
                <a:solidFill>
                  <a:schemeClr val="accent1">
                    <a:lumMod val="50000"/>
                  </a:schemeClr>
                </a:solidFill>
              </a:rPr>
              <a:t>Matthew 10:30</a:t>
            </a:r>
          </a:p>
          <a:p>
            <a:r>
              <a:rPr lang="en-AU" sz="3600" dirty="0">
                <a:solidFill>
                  <a:schemeClr val="accent1">
                    <a:lumMod val="50000"/>
                  </a:schemeClr>
                </a:solidFill>
              </a:rPr>
              <a:t>He Knows You Completely</a:t>
            </a:r>
          </a:p>
          <a:p>
            <a:r>
              <a:rPr lang="en-AU" sz="3600" dirty="0">
                <a:solidFill>
                  <a:schemeClr val="accent1">
                    <a:lumMod val="50000"/>
                  </a:schemeClr>
                </a:solidFill>
              </a:rPr>
              <a:t>Even the hairs of your head</a:t>
            </a:r>
            <a:br>
              <a:rPr lang="en-AU" sz="3600" dirty="0">
                <a:solidFill>
                  <a:schemeClr val="accent1">
                    <a:lumMod val="50000"/>
                  </a:schemeClr>
                </a:solidFill>
              </a:rPr>
            </a:br>
            <a:r>
              <a:rPr lang="en-AU" sz="3600" dirty="0">
                <a:solidFill>
                  <a:schemeClr val="accent1">
                    <a:lumMod val="50000"/>
                  </a:schemeClr>
                </a:solidFill>
              </a:rPr>
              <a:t>are all numbered.</a:t>
            </a:r>
          </a:p>
          <a:p>
            <a:endParaRPr lang="en-AU" sz="3600" dirty="0"/>
          </a:p>
        </p:txBody>
      </p:sp>
    </p:spTree>
    <p:extLst>
      <p:ext uri="{BB962C8B-B14F-4D97-AF65-F5344CB8AC3E}">
        <p14:creationId xmlns:p14="http://schemas.microsoft.com/office/powerpoint/2010/main" val="25823347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1424</TotalTime>
  <Words>1792</Words>
  <Application>Microsoft Office PowerPoint</Application>
  <PresentationFormat>On-screen Show (4:3)</PresentationFormat>
  <Paragraphs>201</Paragraphs>
  <Slides>42</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Aptos</vt:lpstr>
      <vt:lpstr>Aptos Display</vt:lpstr>
      <vt:lpstr>Arial</vt:lpstr>
      <vt:lpstr>Calibri</vt:lpstr>
      <vt:lpstr>Calibri Light</vt:lpstr>
      <vt:lpstr>Office Theme</vt:lpstr>
      <vt:lpstr>PowerPoint Presentation</vt:lpstr>
      <vt:lpstr>PowerPoint Presentation</vt:lpstr>
      <vt:lpstr>Opening Prayer</vt:lpstr>
      <vt:lpstr>PowerPoint Presentation</vt:lpstr>
      <vt:lpstr>📝 Take Note – last Time</vt:lpstr>
      <vt:lpstr>Warning</vt:lpstr>
      <vt:lpstr>PowerPoint Presentation</vt:lpstr>
      <vt:lpstr>Colossians 1:16-17</vt:lpstr>
      <vt:lpstr>He created everything</vt:lpstr>
      <vt:lpstr>Jesus is</vt:lpstr>
      <vt:lpstr>Jesus knew:</vt:lpstr>
      <vt:lpstr>Today - #6: Love Goes Low</vt:lpstr>
      <vt:lpstr>PowerPoint Presentation</vt:lpstr>
      <vt:lpstr>PowerPoint Presentation</vt:lpstr>
      <vt:lpstr>PowerPoint Presentation</vt:lpstr>
      <vt:lpstr>Today's Big Idea</vt:lpstr>
      <vt:lpstr>The King Goes Low</vt:lpstr>
      <vt:lpstr>Dirty Feet</vt:lpstr>
      <vt:lpstr>Servant's Work</vt:lpstr>
      <vt:lpstr>Earlier that same night (Luke 22:24–27)</vt:lpstr>
      <vt:lpstr>Nobody Moved</vt:lpstr>
      <vt:lpstr>Then Jesus Moved</vt:lpstr>
      <vt:lpstr>The Gospel</vt:lpstr>
      <vt:lpstr>PowerPoint Presentation</vt:lpstr>
      <vt:lpstr>Peter Objected</vt:lpstr>
      <vt:lpstr>Why Peter Struggled</vt:lpstr>
      <vt:lpstr>Two-sided Coin</vt:lpstr>
      <vt:lpstr>The World's Way</vt:lpstr>
      <vt:lpstr>Jesus' Way</vt:lpstr>
      <vt:lpstr>Some Examples of Ordinary Jobs</vt:lpstr>
      <vt:lpstr>PowerPoint Presentation</vt:lpstr>
      <vt:lpstr>The Hidden Things</vt:lpstr>
      <vt:lpstr>Once Going Low is in Your DNA</vt:lpstr>
      <vt:lpstr>Avoid the Two Ditches</vt:lpstr>
      <vt:lpstr>Diagnostic Questions</vt:lpstr>
      <vt:lpstr>Take Note</vt:lpstr>
      <vt:lpstr>Call To Action</vt:lpstr>
      <vt:lpstr>Loving Accountability</vt:lpstr>
      <vt:lpstr>Every week we've asked the same question:</vt:lpstr>
      <vt:lpstr>Conclusion</vt:lpstr>
      <vt:lpstr>Final Line</vt:lpstr>
      <vt:lpstr>Closing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Erik Mckitrick</dc:creator>
  <cp:lastModifiedBy>Erik Mckitrick</cp:lastModifiedBy>
  <cp:revision>99</cp:revision>
  <dcterms:created xsi:type="dcterms:W3CDTF">2026-06-08T22:59:32Z</dcterms:created>
  <dcterms:modified xsi:type="dcterms:W3CDTF">2026-06-26T14:30:03Z</dcterms:modified>
</cp:coreProperties>
</file>