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309" r:id="rId10"/>
    <p:sldId id="266" r:id="rId11"/>
    <p:sldId id="267" r:id="rId12"/>
    <p:sldId id="304" r:id="rId13"/>
    <p:sldId id="268" r:id="rId14"/>
    <p:sldId id="269" r:id="rId15"/>
    <p:sldId id="270" r:id="rId16"/>
    <p:sldId id="271" r:id="rId17"/>
    <p:sldId id="31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98" r:id="rId32"/>
    <p:sldId id="299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310" r:id="rId41"/>
    <p:sldId id="293" r:id="rId42"/>
    <p:sldId id="294" r:id="rId43"/>
    <p:sldId id="295" r:id="rId44"/>
    <p:sldId id="296" r:id="rId45"/>
    <p:sldId id="297" r:id="rId46"/>
    <p:sldId id="305" r:id="rId47"/>
    <p:sldId id="300" r:id="rId48"/>
    <p:sldId id="301" r:id="rId49"/>
    <p:sldId id="302" r:id="rId50"/>
    <p:sldId id="303" r:id="rId51"/>
    <p:sldId id="307" r:id="rId52"/>
    <p:sldId id="308" r:id="rId53"/>
    <p:sldId id="306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834" y="11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B3B69-D630-488C-8D3F-58FEFDE655CD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5F58C-4589-4F33-AF6D-FD21A5265FB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7146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6C9D4-C7E3-1DAE-2E0F-4A2AE44C4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3A2B99-5CB0-7904-B663-FD62FFDF16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748838-AF1D-5AB0-F1AD-E7E2EE85CA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5740B4-9E40-E5E8-9B5D-20B694D39A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866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00EE1-E66C-89DC-FD82-0A31359F7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8F96D8-D2BF-58D9-3BF2-E5C47DA8F8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68B95-5F66-2AE7-ADD9-4A20F0D5D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387F2-74C0-4550-8CAD-6671F829997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E28DA-DD19-9256-6A9B-419A6728A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ABEF7-DFF3-673F-0B4F-3566C102E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1A72-8F9F-4D69-BCE9-761AC060B55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3130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B76D8-99F0-3F2D-8010-6D515AC1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CBF45-153A-D74A-C4CA-BEED9B495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CCEB4-5F8D-DED9-04C1-76E0251D0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387F2-74C0-4550-8CAD-6671F829997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5C4C2-57A7-5B3E-E568-BE7C6990E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F2EF1-EBC2-876E-86E2-08763D1FA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1A72-8F9F-4D69-BCE9-761AC060B55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2828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D0AC4-1734-BC80-30D1-CEADCA1F7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4D0F1-0A61-4352-B65C-BCEC6D086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BDEA1-9AF9-EFA6-E450-A605A58E7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387F2-74C0-4550-8CAD-6671F829997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DF001-6142-FC9A-7651-55D2CA10E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6A121-46DD-F4D1-8205-D18D07509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1A72-8F9F-4D69-BCE9-761AC060B55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7419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02038-B343-4337-D97C-4F42CF97F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F161E-878B-445E-3F8C-48FEE723CC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2644D0-7A0C-8F1B-3D7E-A2560FD839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46F13A-EA72-8DAF-008F-A7D7A1FB2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387F2-74C0-4550-8CAD-6671F829997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A8E22-AE91-59D0-7A41-0A1F665B8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FF762-1627-E431-85B6-A9AF12148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1A72-8F9F-4D69-BCE9-761AC060B55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5316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0205C-6B98-2C28-8C41-A9A53FFE9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BBB54-5A25-6D81-50C3-BF27BC9AD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91487-6769-B6AD-BBB3-02762E05A3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ADC79C-5F0C-3DE1-A5F1-0C673FF724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47E892-F791-A5C6-F462-488FD50EAC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E58DBD-6D72-87D8-90A5-F5C72C415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387F2-74C0-4550-8CAD-6671F829997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682296-A65B-4A4C-CF0E-DB7137E5D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6F6A91-EB5A-B010-C7B7-FCDA416D3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1A72-8F9F-4D69-BCE9-761AC060B55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2808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E8C5D-6D4E-C641-5CAE-66CEFD3FC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6F03F6-857E-8B10-DFB1-0E6FBF9D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387F2-74C0-4550-8CAD-6671F829997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75A8C9-EED8-8CD2-21CA-4ABE36C16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117F25-FBB6-64F1-EE99-B5D7528E0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1A72-8F9F-4D69-BCE9-761AC060B55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4831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2F8CC5-0C2E-1D5B-F691-EDDBCC799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387F2-74C0-4550-8CAD-6671F829997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46F245-7B2F-C8E4-C41A-7FCE1A39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DD9AF-7694-93D4-B8AB-2D5181474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1A72-8F9F-4D69-BCE9-761AC060B55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7846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78095-0B53-2910-EADD-49EAC187A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8688A-62D9-729D-71B3-5ED52AF7C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68C11-2228-CC57-E11F-6392C06CD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ED97E-BBC4-99E8-D6FF-62212CDAB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387F2-74C0-4550-8CAD-6671F829997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1ECC15-6B2D-50BB-A0C7-63C51B19F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9996F-E354-3DB6-3A66-7E390CD0F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1A72-8F9F-4D69-BCE9-761AC060B55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4546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A1B77-F14C-F666-6ACA-45C8AE9EA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D9491C-0C42-33E1-3F36-816DEC400C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10FD3-5DBC-B9BA-D41A-D07E4F5DB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78922-BCBE-1D37-C7AC-CFA3B186B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387F2-74C0-4550-8CAD-6671F829997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A3B8AC-28D2-01DC-9C9C-D5B1E3C9E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186412-0666-B974-9E23-F30F87520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1A72-8F9F-4D69-BCE9-761AC060B55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583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34445-8EDA-BC41-9AF7-DD64C238F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944897-723E-9B45-B504-2F33EA10E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17852-1E8D-DDDE-76FE-388A368E1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387F2-74C0-4550-8CAD-6671F829997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418F0-975B-F76B-2D57-A81DBB571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D2415-6EEC-5E17-0A10-10DF5E0C1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1A72-8F9F-4D69-BCE9-761AC060B55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0826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6A9036-23A1-B821-6987-32F3B2C271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52D063-FDDA-47F2-BF07-46BB8CEAB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FBDD3-3240-AA47-9DC3-762B2456A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387F2-74C0-4550-8CAD-6671F829997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82374-2455-F4BB-8C1C-005E71D0E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FF7BC-E850-CAC5-1D60-8EADFE71B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1A72-8F9F-4D69-BCE9-761AC060B55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4573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1792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0560" y="1444752"/>
            <a:ext cx="10850880" cy="0"/>
          </a:xfrm>
          <a:prstGeom prst="line">
            <a:avLst/>
          </a:prstGeom>
          <a:noFill/>
          <a:ln w="19050">
            <a:solidFill>
              <a:srgbClr val="D7921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16640" y="644652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673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B959F3-D807-8379-4B82-FC18F0FCE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68DC4-5CAE-5214-4968-E25049832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4EA84-916C-3E44-1ABB-99678567BC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387F2-74C0-4550-8CAD-6671F829997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9B7EE-5CB4-C29D-AAEA-1BFD2F9A1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D25EF-B7CA-55B3-A705-ADC789B093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51A72-8F9F-4D69-BCE9-761AC060B55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1233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m1_unzip/ppt/media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2182368" y="64008"/>
            <a:ext cx="23774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F0B3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 CAST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182368" y="402336"/>
            <a:ext cx="7589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JESUS IN VIEW.  FOLLOW FAITHFULLY.</a:t>
            </a:r>
            <a:endParaRPr lang="en-US" sz="3600" dirty="0"/>
          </a:p>
          <a:p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THE ONE BEHIND.</a:t>
            </a:r>
            <a:endParaRPr lang="en-US" sz="3600" dirty="0"/>
          </a:p>
        </p:txBody>
      </p:sp>
      <p:sp>
        <p:nvSpPr>
          <p:cNvPr id="7" name="Text 4"/>
          <p:cNvSpPr txBox="1"/>
          <p:nvPr/>
        </p:nvSpPr>
        <p:spPr>
          <a:xfrm>
            <a:off x="2392680" y="6117336"/>
            <a:ext cx="7406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disciple has a part to play.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 CAST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Ducks Remind Us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118360" y="1828800"/>
            <a:ext cx="2331720" cy="3154680"/>
          </a:xfrm>
          <a:prstGeom prst="roundRect">
            <a:avLst>
              <a:gd name="adj" fmla="val 3137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282952" y="205740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JESUS IN VIEW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319528" y="2697480"/>
            <a:ext cx="1920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is the leader.</a:t>
            </a:r>
            <a:endParaRPr lang="en-US" sz="3000" dirty="0"/>
          </a:p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disciple follows Him.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4770120" y="1828800"/>
            <a:ext cx="2331720" cy="3154680"/>
          </a:xfrm>
          <a:prstGeom prst="roundRect">
            <a:avLst>
              <a:gd name="adj" fmla="val 3137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934712" y="205740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MOVING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4971288" y="2697480"/>
            <a:ext cx="1920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Following is active.</a:t>
            </a:r>
            <a:endParaRPr lang="en-US" sz="3000" dirty="0"/>
          </a:p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disciple takes the next step.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7421880" y="1828800"/>
            <a:ext cx="2331720" cy="3154680"/>
          </a:xfrm>
          <a:prstGeom prst="roundRect">
            <a:avLst>
              <a:gd name="adj" fmla="val 3137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586472" y="205740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BACK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7623048" y="2697480"/>
            <a:ext cx="1920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behind me?</a:t>
            </a:r>
            <a:endParaRPr lang="en-US" sz="3000" dirty="0"/>
          </a:p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I help them keep moving?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2255520" y="553212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all follow Jesus directly — and we help others follow Him too.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BACK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Spectators — Did We Move?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072640" y="1874520"/>
            <a:ext cx="2560320" cy="2971800"/>
          </a:xfrm>
          <a:prstGeom prst="roundRect">
            <a:avLst>
              <a:gd name="adj" fmla="val 2857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301240" y="2130552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OBEY IT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301240" y="2743200"/>
            <a:ext cx="21031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was ONE clear step</a:t>
            </a:r>
            <a:endParaRPr lang="en-US" sz="3000" dirty="0"/>
          </a:p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asked you to take?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4815840" y="1874520"/>
            <a:ext cx="2560320" cy="2971800"/>
          </a:xfrm>
          <a:prstGeom prst="roundRect">
            <a:avLst>
              <a:gd name="adj" fmla="val 2857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044440" y="2130552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 IT ON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5044440" y="2743200"/>
            <a:ext cx="21031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did you tell</a:t>
            </a:r>
            <a:endParaRPr lang="en-US" sz="3000" dirty="0"/>
          </a:p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learned?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7559040" y="1874520"/>
            <a:ext cx="2560320" cy="2971800"/>
          </a:xfrm>
          <a:prstGeom prst="roundRect">
            <a:avLst>
              <a:gd name="adj" fmla="val 2857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87640" y="2130552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IN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7787640" y="2743200"/>
            <a:ext cx="21031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your scuba buddy ask:</a:t>
            </a:r>
            <a:endParaRPr lang="en-US" sz="3000" dirty="0"/>
          </a:p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 were going?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2182368" y="5376672"/>
            <a:ext cx="78181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algn="ctr"/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Checking in — not checking up.  Celebrate movement.  Learn from delay.  Keep following.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ME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on the Planned Journey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164080" y="1527052"/>
            <a:ext cx="3657600" cy="4709156"/>
          </a:xfrm>
          <a:prstGeom prst="roundRect">
            <a:avLst>
              <a:gd name="adj" fmla="val 2105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370320" y="1527051"/>
            <a:ext cx="3657600" cy="4709151"/>
          </a:xfrm>
          <a:prstGeom prst="roundRect">
            <a:avLst>
              <a:gd name="adj" fmla="val 2105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392680" y="1536192"/>
            <a:ext cx="3200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SUNDAY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2438400" y="214884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PROTECTS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VULNERABLE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2438400" y="3428999"/>
            <a:ext cx="3108960" cy="16459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Following Jesus includes doing hard things the right way.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6598920" y="1682304"/>
            <a:ext cx="3200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6662928" y="2926080"/>
            <a:ext cx="307238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algn="ctr"/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&amp; OBEY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6754368" y="4427384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a disciple do</a:t>
            </a:r>
            <a:endParaRPr lang="en-US" sz="3000" dirty="0"/>
          </a:p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 words of Jesus?</a:t>
            </a:r>
            <a:endParaRPr lang="en-US" sz="3000" dirty="0"/>
          </a:p>
        </p:txBody>
      </p:sp>
      <p:sp>
        <p:nvSpPr>
          <p:cNvPr id="12" name="Shape 10"/>
          <p:cNvSpPr/>
          <p:nvPr/>
        </p:nvSpPr>
        <p:spPr>
          <a:xfrm>
            <a:off x="5839968" y="3584448"/>
            <a:ext cx="475488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 txBox="1"/>
          <p:nvPr/>
        </p:nvSpPr>
        <p:spPr>
          <a:xfrm>
            <a:off x="2255520" y="6236208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algn="ctr"/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question remains: What is Jesus asking me to obey?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0822CE-B5EF-DF0E-B96C-76DB220569DC}"/>
              </a:ext>
            </a:extLst>
          </p:cNvPr>
          <p:cNvSpPr txBox="1"/>
          <p:nvPr/>
        </p:nvSpPr>
        <p:spPr>
          <a:xfrm>
            <a:off x="2481808" y="5189509"/>
            <a:ext cx="3031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0" algn="l"/>
              </a:tabLst>
            </a:pPr>
            <a:r>
              <a:rPr lang="en-US" dirty="0">
                <a:solidFill>
                  <a:srgbClr val="1F2937"/>
                </a:solidFill>
                <a:latin typeface="Arial"/>
              </a:rPr>
              <a:t>“</a:t>
            </a:r>
            <a:r>
              <a:rPr lang="en-US" b="1" dirty="0">
                <a:solidFill>
                  <a:srgbClr val="FF0000"/>
                </a:solidFill>
                <a:latin typeface="Arial"/>
              </a:rPr>
              <a:t>Hugs are for Families</a:t>
            </a:r>
            <a:r>
              <a:rPr lang="en-US" dirty="0">
                <a:solidFill>
                  <a:srgbClr val="1F2937"/>
                </a:solidFill>
                <a:latin typeface="Arial"/>
              </a:rPr>
              <a:t>.” &amp; </a:t>
            </a:r>
          </a:p>
          <a:p>
            <a:pPr>
              <a:tabLst>
                <a:tab pos="0" algn="l"/>
              </a:tabLst>
            </a:pPr>
            <a:r>
              <a:rPr lang="en-US" b="1" dirty="0">
                <a:solidFill>
                  <a:srgbClr val="1F2937"/>
                </a:solidFill>
                <a:latin typeface="Arial"/>
                <a:ea typeface="Arial"/>
              </a:rPr>
              <a:t>Report it. Don’t retell it.</a:t>
            </a:r>
            <a:r>
              <a:rPr lang="en-US" dirty="0">
                <a:solidFill>
                  <a:srgbClr val="1F2937"/>
                </a:solidFill>
                <a:latin typeface="Arial"/>
                <a:ea typeface="Arial"/>
              </a:rPr>
              <a:t>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ME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Series Anchor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026920" y="1847088"/>
            <a:ext cx="2395728" cy="2788920"/>
          </a:xfrm>
          <a:prstGeom prst="roundRect">
            <a:avLst>
              <a:gd name="adj" fmla="val 3053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173224" y="213055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ME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228088" y="2788920"/>
            <a:ext cx="199339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algn="ctr"/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relationship</a:t>
            </a:r>
            <a:endParaRPr lang="en-US" sz="3200" dirty="0"/>
          </a:p>
          <a:p>
            <a:pPr algn="ctr"/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3200" dirty="0"/>
          </a:p>
          <a:p>
            <a:pPr algn="ctr"/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obedience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4450080" y="3383280"/>
            <a:ext cx="438912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4925568" y="1847088"/>
            <a:ext cx="2395728" cy="2788920"/>
          </a:xfrm>
          <a:prstGeom prst="roundRect">
            <a:avLst>
              <a:gd name="adj" fmla="val 3053"/>
            </a:avLst>
          </a:prstGeom>
          <a:solidFill>
            <a:srgbClr val="FFF4DE"/>
          </a:solidFill>
          <a:ln w="12700">
            <a:solidFill>
              <a:srgbClr val="D7921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71872" y="213055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WILL MAKE YOU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5126736" y="2788920"/>
            <a:ext cx="199339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</a:t>
            </a:r>
            <a:endParaRPr lang="en-US" sz="3200" dirty="0"/>
          </a:p>
          <a:p>
            <a:pPr algn="ctr"/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transforms</a:t>
            </a:r>
            <a:endParaRPr lang="en-US" sz="3200" dirty="0"/>
          </a:p>
          <a:p>
            <a:pPr algn="ctr"/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</a:t>
            </a:r>
            <a:endParaRPr lang="en-US" sz="3200" dirty="0"/>
          </a:p>
        </p:txBody>
      </p:sp>
      <p:sp>
        <p:nvSpPr>
          <p:cNvPr id="11" name="Shape 9"/>
          <p:cNvSpPr/>
          <p:nvPr/>
        </p:nvSpPr>
        <p:spPr>
          <a:xfrm>
            <a:off x="7348728" y="3383280"/>
            <a:ext cx="438912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7815072" y="1847088"/>
            <a:ext cx="2395728" cy="2788920"/>
          </a:xfrm>
          <a:prstGeom prst="roundRect">
            <a:avLst>
              <a:gd name="adj" fmla="val 3053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961376" y="213055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FISHERS OF PEOPLE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8016240" y="2788920"/>
            <a:ext cx="199339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others</a:t>
            </a:r>
            <a:endParaRPr lang="en-US" sz="3200" dirty="0"/>
          </a:p>
          <a:p>
            <a:pPr algn="ctr"/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2255520" y="5257800"/>
            <a:ext cx="76809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“Follow Me, and I will make you become fishers of men.” — Mark 1:17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SIMPLE RHYTHM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It → Obey It → Pass It On → Check In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935480" y="2057400"/>
            <a:ext cx="1783080" cy="2560320"/>
          </a:xfrm>
          <a:prstGeom prst="roundRect">
            <a:avLst>
              <a:gd name="adj" fmla="val 4103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026920" y="2331720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IT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072640" y="3017520"/>
            <a:ext cx="1508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</a:t>
            </a:r>
            <a:endParaRPr lang="en-US" sz="2800" dirty="0"/>
          </a:p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say?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3745992" y="3310128"/>
            <a:ext cx="310896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4130040" y="2057400"/>
            <a:ext cx="1783080" cy="2560320"/>
          </a:xfrm>
          <a:prstGeom prst="roundRect">
            <a:avLst>
              <a:gd name="adj" fmla="val 4103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21480" y="2331720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OBEY IT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4267200" y="3017520"/>
            <a:ext cx="1508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will</a:t>
            </a:r>
            <a:endParaRPr lang="en-US" sz="2800" dirty="0"/>
          </a:p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do?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5940552" y="3310128"/>
            <a:ext cx="310896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6324600" y="2057400"/>
            <a:ext cx="1783080" cy="2560320"/>
          </a:xfrm>
          <a:prstGeom prst="roundRect">
            <a:avLst>
              <a:gd name="adj" fmla="val 4103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16040" y="2331720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 IT ON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6461760" y="3017520"/>
            <a:ext cx="1508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could</a:t>
            </a:r>
            <a:endParaRPr lang="en-US" sz="2800" dirty="0"/>
          </a:p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benefit?</a:t>
            </a:r>
            <a:endParaRPr lang="en-US" sz="2800" dirty="0"/>
          </a:p>
        </p:txBody>
      </p:sp>
      <p:sp>
        <p:nvSpPr>
          <p:cNvPr id="15" name="Shape 13"/>
          <p:cNvSpPr/>
          <p:nvPr/>
        </p:nvSpPr>
        <p:spPr>
          <a:xfrm>
            <a:off x="8135112" y="3310128"/>
            <a:ext cx="310896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8519160" y="2057400"/>
            <a:ext cx="1783080" cy="2560320"/>
          </a:xfrm>
          <a:prstGeom prst="roundRect">
            <a:avLst>
              <a:gd name="adj" fmla="val 4103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610600" y="2331720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IN</a:t>
            </a:r>
            <a:endParaRPr lang="en-US" sz="2800" dirty="0"/>
          </a:p>
        </p:txBody>
      </p:sp>
      <p:sp>
        <p:nvSpPr>
          <p:cNvPr id="18" name="Text 16"/>
          <p:cNvSpPr txBox="1"/>
          <p:nvPr/>
        </p:nvSpPr>
        <p:spPr>
          <a:xfrm>
            <a:off x="8656320" y="3017520"/>
            <a:ext cx="1508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will help me</a:t>
            </a:r>
            <a:endParaRPr lang="en-US" sz="2800" dirty="0"/>
          </a:p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through?</a:t>
            </a:r>
            <a:endParaRPr lang="en-US" sz="2800" dirty="0"/>
          </a:p>
        </p:txBody>
      </p:sp>
      <p:sp>
        <p:nvSpPr>
          <p:cNvPr id="19" name="Text 17"/>
          <p:cNvSpPr txBox="1"/>
          <p:nvPr/>
        </p:nvSpPr>
        <p:spPr>
          <a:xfrm>
            <a:off x="2255520" y="4791456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Truth should move from the sermon into our life,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0F24CB-42BE-60D9-8AF6-39A390E99DFE}"/>
              </a:ext>
            </a:extLst>
          </p:cNvPr>
          <p:cNvSpPr txBox="1"/>
          <p:nvPr/>
        </p:nvSpPr>
        <p:spPr>
          <a:xfrm>
            <a:off x="2962656" y="5687568"/>
            <a:ext cx="6272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from us into someone else</a:t>
            </a:r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A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ME #3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4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&amp; OBEY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2255520" y="205740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ON THE ROCK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2438400" y="2971800"/>
            <a:ext cx="7315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disciple does not merely know what Jesus said;</a:t>
            </a:r>
            <a:endParaRPr lang="en-US" sz="3600" dirty="0"/>
          </a:p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disciple does it.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2438400" y="4434840"/>
            <a:ext cx="7315200" cy="0"/>
          </a:xfrm>
          <a:prstGeom prst="line">
            <a:avLst/>
          </a:prstGeom>
          <a:noFill/>
          <a:ln w="16510">
            <a:solidFill>
              <a:srgbClr val="D7921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438400" y="4754880"/>
            <a:ext cx="7315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Matthew 7:24–27  •  Luke 6:46–49  •  James 1:22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ME #3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Opening Prayer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9224" y="1719072"/>
            <a:ext cx="108813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Lord Jesus, help us hear You — not just another </a:t>
            </a:r>
            <a:b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sermon.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649224" y="2660904"/>
            <a:ext cx="108813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Show us where we have confused knowing with</a:t>
            </a:r>
            <a:b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following.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649224" y="3401568"/>
            <a:ext cx="108813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Give us courage to do what You make clear.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649224" y="4151376"/>
            <a:ext cx="108813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Build our lives on Your words, </a:t>
            </a:r>
            <a:r>
              <a:rPr lang="en-US" sz="32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our excuses</a:t>
            </a:r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649224" y="4901184"/>
            <a:ext cx="108813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Help us encourage one another to obey.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39575D-96D9-AB71-B9EF-06BA54E2E76B}"/>
              </a:ext>
            </a:extLst>
          </p:cNvPr>
          <p:cNvSpPr txBox="1"/>
          <p:nvPr/>
        </p:nvSpPr>
        <p:spPr>
          <a:xfrm>
            <a:off x="1467699" y="393192"/>
            <a:ext cx="9304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000" dirty="0"/>
              <a:t>Zuko’s Super Quick Summary of the Gospels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6ECB82-15CC-FC3A-83C3-25A68C4D7886}"/>
              </a:ext>
            </a:extLst>
          </p:cNvPr>
          <p:cNvSpPr txBox="1"/>
          <p:nvPr/>
        </p:nvSpPr>
        <p:spPr>
          <a:xfrm>
            <a:off x="320040" y="2020824"/>
            <a:ext cx="853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Mark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B69B4C-9C5A-5594-6538-8D9F34BB6A90}"/>
              </a:ext>
            </a:extLst>
          </p:cNvPr>
          <p:cNvSpPr txBox="1"/>
          <p:nvPr/>
        </p:nvSpPr>
        <p:spPr>
          <a:xfrm>
            <a:off x="6315456" y="2050042"/>
            <a:ext cx="5806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fast-moving narrative of Jesus </a:t>
            </a: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calling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acting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215C26-3F3B-96CD-C43B-46A60608AF32}"/>
              </a:ext>
            </a:extLst>
          </p:cNvPr>
          <p:cNvSpPr txBox="1"/>
          <p:nvPr/>
        </p:nvSpPr>
        <p:spPr>
          <a:xfrm>
            <a:off x="3541776" y="1932432"/>
            <a:ext cx="2429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Probably Written first for </a:t>
            </a: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Romans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3F457C-7571-D9C9-FDE4-355840EAA6AC}"/>
              </a:ext>
            </a:extLst>
          </p:cNvPr>
          <p:cNvSpPr txBox="1"/>
          <p:nvPr/>
        </p:nvSpPr>
        <p:spPr>
          <a:xfrm>
            <a:off x="265176" y="2843784"/>
            <a:ext cx="1208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Matthew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FEE181-8F7D-AA57-4DFE-FA1370DF2191}"/>
              </a:ext>
            </a:extLst>
          </p:cNvPr>
          <p:cNvSpPr txBox="1"/>
          <p:nvPr/>
        </p:nvSpPr>
        <p:spPr>
          <a:xfrm>
            <a:off x="6366817" y="2891290"/>
            <a:ext cx="42211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Also has </a:t>
            </a: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more ethical teaching. </a:t>
            </a:r>
          </a:p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History and Genealogy Joesph’s </a:t>
            </a:r>
          </a:p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&amp;  his family’s view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ECA1C6-64E1-50EC-728F-085C86B1F8BA}"/>
              </a:ext>
            </a:extLst>
          </p:cNvPr>
          <p:cNvSpPr txBox="1"/>
          <p:nvPr/>
        </p:nvSpPr>
        <p:spPr>
          <a:xfrm>
            <a:off x="3258312" y="2874264"/>
            <a:ext cx="28184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Contains much of Mark</a:t>
            </a: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adapted for </a:t>
            </a: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Jews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C6F72E-61C4-FA9B-4166-0A6E5A01A43E}"/>
              </a:ext>
            </a:extLst>
          </p:cNvPr>
          <p:cNvSpPr txBox="1"/>
          <p:nvPr/>
        </p:nvSpPr>
        <p:spPr>
          <a:xfrm>
            <a:off x="1325880" y="2031754"/>
            <a:ext cx="2023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 happened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E77F82-638D-14B7-3EE8-5D5563BBAB54}"/>
              </a:ext>
            </a:extLst>
          </p:cNvPr>
          <p:cNvSpPr txBox="1"/>
          <p:nvPr/>
        </p:nvSpPr>
        <p:spPr>
          <a:xfrm>
            <a:off x="1368552" y="2860810"/>
            <a:ext cx="2023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 happened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1B8A35-C9A6-D3E0-92D5-7F7CBB417125}"/>
              </a:ext>
            </a:extLst>
          </p:cNvPr>
          <p:cNvSpPr txBox="1"/>
          <p:nvPr/>
        </p:nvSpPr>
        <p:spPr>
          <a:xfrm>
            <a:off x="352259" y="4047744"/>
            <a:ext cx="7841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Luke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D6D4A8-A4C5-BA91-CEB5-CE7129FB21EC}"/>
              </a:ext>
            </a:extLst>
          </p:cNvPr>
          <p:cNvSpPr txBox="1"/>
          <p:nvPr/>
        </p:nvSpPr>
        <p:spPr>
          <a:xfrm>
            <a:off x="6418633" y="4095250"/>
            <a:ext cx="46121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Also has </a:t>
            </a: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more ethical teaching. </a:t>
            </a: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 different History &amp; Genealogy </a:t>
            </a:r>
          </a:p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from Mary’s point of view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4D7CD8-FA40-15C4-9285-C06CB82EFC3A}"/>
              </a:ext>
            </a:extLst>
          </p:cNvPr>
          <p:cNvSpPr txBox="1"/>
          <p:nvPr/>
        </p:nvSpPr>
        <p:spPr>
          <a:xfrm>
            <a:off x="3383280" y="4078224"/>
            <a:ext cx="2957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Contains much of Mark</a:t>
            </a: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adapted for </a:t>
            </a: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All Gentiles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A6FF0E-1CF6-9838-F869-E6AC1E795CAA}"/>
              </a:ext>
            </a:extLst>
          </p:cNvPr>
          <p:cNvSpPr txBox="1"/>
          <p:nvPr/>
        </p:nvSpPr>
        <p:spPr>
          <a:xfrm>
            <a:off x="1356360" y="4064770"/>
            <a:ext cx="2023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 happened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2B35E2-AD04-F77B-5951-0AA7158950C3}"/>
              </a:ext>
            </a:extLst>
          </p:cNvPr>
          <p:cNvSpPr txBox="1"/>
          <p:nvPr/>
        </p:nvSpPr>
        <p:spPr>
          <a:xfrm>
            <a:off x="333597" y="5135880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John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3871104-5C28-64F2-F239-64A5B9CEAB86}"/>
              </a:ext>
            </a:extLst>
          </p:cNvPr>
          <p:cNvSpPr txBox="1"/>
          <p:nvPr/>
        </p:nvSpPr>
        <p:spPr>
          <a:xfrm>
            <a:off x="6391201" y="5183386"/>
            <a:ext cx="50225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Has the</a:t>
            </a: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 most ethical teaching (different)</a:t>
            </a: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Tells us about the </a:t>
            </a: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Nature of God</a:t>
            </a:r>
          </a:p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Fills any holes 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the first three left out.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EC1EF0-6049-67B9-4398-C66785F0C530}"/>
              </a:ext>
            </a:extLst>
          </p:cNvPr>
          <p:cNvSpPr txBox="1"/>
          <p:nvPr/>
        </p:nvSpPr>
        <p:spPr>
          <a:xfrm>
            <a:off x="3383280" y="5166360"/>
            <a:ext cx="22878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Last one written.</a:t>
            </a: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It is for both </a:t>
            </a: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Jews </a:t>
            </a:r>
          </a:p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and Gentiles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1F9BFC-F6C4-9C6C-319E-11761C9D7488}"/>
              </a:ext>
            </a:extLst>
          </p:cNvPr>
          <p:cNvSpPr txBox="1"/>
          <p:nvPr/>
        </p:nvSpPr>
        <p:spPr>
          <a:xfrm>
            <a:off x="1392936" y="5152906"/>
            <a:ext cx="2137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 it happened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2C0C0BC-F4DC-2BC7-8BA0-33C254B09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887157" y="0"/>
            <a:ext cx="2186432" cy="197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2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/>
      <p:bldP spid="13" grpId="0"/>
      <p:bldP spid="14" grpId="0"/>
      <p:bldP spid="16" grpId="0"/>
      <p:bldP spid="20" grpId="0"/>
      <p:bldP spid="22" grpId="0"/>
      <p:bldP spid="24" grpId="0"/>
      <p:bldP spid="26" grpId="0"/>
      <p:bldP spid="28" grpId="0"/>
      <p:bldP spid="30" grpId="0"/>
      <p:bldP spid="32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TODAY’S BIG IDEA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Discipleship Has Feet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164080" y="1828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30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NOTE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2164080" y="2468880"/>
            <a:ext cx="7863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algn="ctr"/>
            <a:r>
              <a:rPr lang="en-US" sz="44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DISCIPLE DOES NOT MERELY</a:t>
            </a:r>
            <a:endParaRPr lang="en-US" sz="4400" dirty="0"/>
          </a:p>
          <a:p>
            <a:pPr algn="ctr"/>
            <a:r>
              <a:rPr lang="en-US" sz="44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WHAT JESUS SAID.</a:t>
            </a:r>
            <a:endParaRPr lang="en-US" sz="4400" dirty="0"/>
          </a:p>
          <a:p>
            <a:pPr algn="ctr"/>
            <a:r>
              <a:rPr lang="en-US" sz="44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DISCIPLE DOES IT.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2438400" y="4850988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36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Hearing matters.  Understanding matters.  But Jesus expects His words to become a life style.</a:t>
            </a: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LUKE 6:46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Uncomfortable Question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209800" y="1874520"/>
            <a:ext cx="91440" cy="2240280"/>
          </a:xfrm>
          <a:prstGeom prst="rect">
            <a:avLst/>
          </a:prstGeom>
          <a:solidFill>
            <a:srgbClr val="D79216"/>
          </a:solidFill>
          <a:ln w="12700">
            <a:solidFill>
              <a:srgbClr val="D7921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484120" y="1920240"/>
            <a:ext cx="7452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“Why do you call me “Lord, Lord,” and not do what I tell you?”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2484120" y="3703320"/>
            <a:ext cx="7452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Luke 6:46 Sermon on the Plain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2438400" y="4526280"/>
            <a:ext cx="7315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puts a gap on the table: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2346960" y="5074920"/>
            <a:ext cx="7498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algn="ctr"/>
            <a:r>
              <a:rPr lang="en-US" sz="3600" b="1" dirty="0">
                <a:solidFill>
                  <a:srgbClr val="9D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WORDS CAN SAY “LORD” WHILE OUR LIVES SAY “NO.”</a:t>
            </a: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80F906-07BC-2A00-DAD6-D2DD8701025F}"/>
              </a:ext>
            </a:extLst>
          </p:cNvPr>
          <p:cNvSpPr txBox="1"/>
          <p:nvPr/>
        </p:nvSpPr>
        <p:spPr>
          <a:xfrm>
            <a:off x="296141" y="4984412"/>
            <a:ext cx="116177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/>
              <a:t>Matthew shows us the breadth of what Jesus has just taught.</a:t>
            </a:r>
            <a:br>
              <a:rPr lang="en-AU" sz="3600" dirty="0"/>
            </a:br>
            <a:r>
              <a:rPr lang="en-AU" sz="3600" dirty="0"/>
              <a:t>While, Luke makes his point painfully explicit.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E5B3E2-6646-2BAA-876A-D99DEC9AD87D}"/>
              </a:ext>
            </a:extLst>
          </p:cNvPr>
          <p:cNvSpPr txBox="1"/>
          <p:nvPr/>
        </p:nvSpPr>
        <p:spPr>
          <a:xfrm>
            <a:off x="2554346" y="72956"/>
            <a:ext cx="72331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b="1" dirty="0"/>
              <a:t>Matthew’s Sermon on the Mount </a:t>
            </a:r>
            <a:r>
              <a:rPr lang="en-AU" sz="3600" dirty="0"/>
              <a:t>Vs</a:t>
            </a:r>
            <a:r>
              <a:rPr lang="en-AU" sz="3600" b="1" dirty="0"/>
              <a:t> </a:t>
            </a:r>
          </a:p>
          <a:p>
            <a:pPr algn="ctr"/>
            <a:r>
              <a:rPr lang="en-AU" sz="3600" b="1" dirty="0"/>
              <a:t>Luke’s Sermon on the Plains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3A7483-7649-92DD-1E38-4DE52A6EE59F}"/>
              </a:ext>
            </a:extLst>
          </p:cNvPr>
          <p:cNvSpPr txBox="1"/>
          <p:nvPr/>
        </p:nvSpPr>
        <p:spPr>
          <a:xfrm>
            <a:off x="587845" y="1660847"/>
            <a:ext cx="110226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/>
              <a:t>We are not sure if Matthew’s recorded sermon is the exact same </a:t>
            </a:r>
          </a:p>
          <a:p>
            <a:r>
              <a:rPr lang="en-AU" sz="3200" dirty="0"/>
              <a:t>sermon on the same day that is recorded in Luke.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52E8AC-66FE-DA72-FCB2-1A4F24EC00C9}"/>
              </a:ext>
            </a:extLst>
          </p:cNvPr>
          <p:cNvSpPr txBox="1"/>
          <p:nvPr/>
        </p:nvSpPr>
        <p:spPr>
          <a:xfrm>
            <a:off x="509450" y="2743194"/>
            <a:ext cx="1061880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/>
              <a:t>Jesus was an itinerant teacher (Rabi). So, </a:t>
            </a:r>
          </a:p>
          <a:p>
            <a:r>
              <a:rPr lang="en-AU" sz="3200" dirty="0"/>
              <a:t>it is more than possible that he delivered the “same” </a:t>
            </a:r>
          </a:p>
          <a:p>
            <a:r>
              <a:rPr lang="en-AU" sz="3200" dirty="0"/>
              <a:t>sermon on different days in different locations.  </a:t>
            </a:r>
          </a:p>
          <a:p>
            <a:r>
              <a:rPr lang="en-AU" sz="3200" dirty="0"/>
              <a:t>That would account for the differences between the accounts. </a:t>
            </a:r>
          </a:p>
        </p:txBody>
      </p:sp>
    </p:spTree>
    <p:extLst>
      <p:ext uri="{BB962C8B-B14F-4D97-AF65-F5344CB8AC3E}">
        <p14:creationId xmlns:p14="http://schemas.microsoft.com/office/powerpoint/2010/main" val="200886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MATTHEW 5–7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Has Been Teaching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054352" y="1874520"/>
            <a:ext cx="2578608" cy="3154680"/>
          </a:xfrm>
          <a:prstGeom prst="roundRect">
            <a:avLst>
              <a:gd name="adj" fmla="val 2837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191512" y="1901952"/>
            <a:ext cx="230428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KINGDOM LIFE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054352" y="2606040"/>
            <a:ext cx="2526792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ctr"/>
            <a:r>
              <a:rPr lang="en-AU" sz="2800" dirty="0"/>
              <a:t>Beatitudes • salt &amp; light</a:t>
            </a:r>
            <a:br>
              <a:rPr lang="en-AU" sz="2800" dirty="0"/>
            </a:br>
            <a:r>
              <a:rPr lang="en-AU" sz="2800" dirty="0"/>
              <a:t>anger • lust • marriage</a:t>
            </a:r>
            <a:br>
              <a:rPr lang="en-AU" sz="2800" dirty="0"/>
            </a:br>
            <a:r>
              <a:rPr lang="en-AU" sz="2800" dirty="0"/>
              <a:t>truthfulness • retaliation</a:t>
            </a:r>
            <a:br>
              <a:rPr lang="en-AU" sz="2800" dirty="0"/>
            </a:br>
            <a:r>
              <a:rPr lang="en-AU" sz="2800" dirty="0"/>
              <a:t>love your enemies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934712" y="1874520"/>
            <a:ext cx="2578608" cy="3154680"/>
          </a:xfrm>
          <a:prstGeom prst="roundRect">
            <a:avLst>
              <a:gd name="adj" fmla="val 2837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071872" y="1901952"/>
            <a:ext cx="230428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ct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KINGDOM PRACTICES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5071872" y="2606040"/>
            <a:ext cx="2389632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AU" sz="2800" dirty="0"/>
              <a:t>giving • prayer • fasting</a:t>
            </a:r>
            <a:br>
              <a:rPr lang="en-AU" sz="2800" dirty="0"/>
            </a:br>
            <a:r>
              <a:rPr lang="en-AU" sz="2800" dirty="0"/>
              <a:t>forgiveness • treasure</a:t>
            </a:r>
            <a:br>
              <a:rPr lang="en-AU" sz="2800" dirty="0"/>
            </a:br>
            <a:r>
              <a:rPr lang="en-AU" sz="2800" dirty="0"/>
              <a:t>trust / do not worry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7815072" y="1874520"/>
            <a:ext cx="2578608" cy="3154680"/>
          </a:xfrm>
          <a:prstGeom prst="roundRect">
            <a:avLst>
              <a:gd name="adj" fmla="val 2837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900416" y="1901952"/>
            <a:ext cx="24475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KINGDOM RELATIONSHIPS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7815072" y="2679192"/>
            <a:ext cx="2578608" cy="23225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algn="ctr"/>
            <a:r>
              <a:rPr lang="en-AU" sz="2800" dirty="0"/>
              <a:t>judging • ask / seek / knock</a:t>
            </a:r>
            <a:br>
              <a:rPr lang="en-AU" sz="2800" dirty="0"/>
            </a:br>
            <a:r>
              <a:rPr lang="en-AU" sz="2800" dirty="0"/>
              <a:t>Golden Rule • narrow gate</a:t>
            </a:r>
            <a:br>
              <a:rPr lang="en-AU" sz="2800" dirty="0"/>
            </a:br>
            <a:r>
              <a:rPr lang="en-AU" sz="2800" dirty="0"/>
              <a:t>fruit / false prophets</a:t>
            </a:r>
            <a:br>
              <a:rPr lang="en-AU" sz="2800" dirty="0"/>
            </a:br>
            <a:r>
              <a:rPr lang="en-AU" sz="2800" dirty="0"/>
              <a:t>“Lord, Lord” • obedience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2255520" y="539496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Jesus closes the sermon with a picture: TWO BUILDERS.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MATTHEW 7:24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Wise Builder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209800" y="1828800"/>
            <a:ext cx="91440" cy="2331720"/>
          </a:xfrm>
          <a:prstGeom prst="rect">
            <a:avLst/>
          </a:prstGeom>
          <a:solidFill>
            <a:srgbClr val="D79216"/>
          </a:solidFill>
          <a:ln w="12700">
            <a:solidFill>
              <a:srgbClr val="D7921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484120" y="1874520"/>
            <a:ext cx="7452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“Everyone who hears these words of mine and does them will be like a wise man who built his house on the rock.”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2484120" y="3749040"/>
            <a:ext cx="7452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Matthew 7:24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2438400" y="4590288"/>
            <a:ext cx="2103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HEARS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5044440" y="459028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36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5913120" y="4590288"/>
            <a:ext cx="2103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</a:t>
            </a:r>
            <a:endParaRPr lang="en-US" sz="3600" dirty="0"/>
          </a:p>
        </p:txBody>
      </p:sp>
      <p:sp>
        <p:nvSpPr>
          <p:cNvPr id="10" name="Shape 8"/>
          <p:cNvSpPr/>
          <p:nvPr/>
        </p:nvSpPr>
        <p:spPr>
          <a:xfrm>
            <a:off x="8244840" y="4846320"/>
            <a:ext cx="731520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11" name="Text 9"/>
          <p:cNvSpPr txBox="1"/>
          <p:nvPr/>
        </p:nvSpPr>
        <p:spPr>
          <a:xfrm>
            <a:off x="9067800" y="4553712"/>
            <a:ext cx="14386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ROCK</a:t>
            </a: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MATTHEW 7:26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Foolish Builder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209800" y="1828800"/>
            <a:ext cx="91440" cy="2331720"/>
          </a:xfrm>
          <a:prstGeom prst="rect">
            <a:avLst/>
          </a:prstGeom>
          <a:solidFill>
            <a:srgbClr val="9D3D37"/>
          </a:solidFill>
          <a:ln w="12700">
            <a:solidFill>
              <a:srgbClr val="9D3D3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484120" y="1874520"/>
            <a:ext cx="7452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“Everyone who hears these words of mine and does not do them will be like a foolish man who built his house on the sand.”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2484120" y="3749040"/>
            <a:ext cx="7452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Matthew 7:26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2438400" y="4590288"/>
            <a:ext cx="2103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HEARS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4815840" y="459028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36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5501640" y="459028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algn="ctr"/>
            <a:r>
              <a:rPr lang="en-US" sz="3600" b="1" dirty="0">
                <a:solidFill>
                  <a:srgbClr val="9D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NOT</a:t>
            </a:r>
            <a:endParaRPr lang="en-US" sz="3600" dirty="0"/>
          </a:p>
        </p:txBody>
      </p:sp>
      <p:sp>
        <p:nvSpPr>
          <p:cNvPr id="10" name="Shape 8"/>
          <p:cNvSpPr/>
          <p:nvPr/>
        </p:nvSpPr>
        <p:spPr>
          <a:xfrm>
            <a:off x="7997952" y="4846320"/>
            <a:ext cx="795528" cy="0"/>
          </a:xfrm>
          <a:prstGeom prst="line">
            <a:avLst/>
          </a:prstGeom>
          <a:noFill/>
          <a:ln w="27940">
            <a:solidFill>
              <a:srgbClr val="9D3D37"/>
            </a:solidFill>
            <a:prstDash val="solid"/>
            <a:headEnd type="none"/>
            <a:tailEnd type="triangle"/>
          </a:ln>
        </p:spPr>
      </p:sp>
      <p:sp>
        <p:nvSpPr>
          <p:cNvPr id="11" name="Text 9"/>
          <p:cNvSpPr txBox="1"/>
          <p:nvPr/>
        </p:nvSpPr>
        <p:spPr>
          <a:xfrm>
            <a:off x="8820912" y="4553712"/>
            <a:ext cx="1234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algn="ctr"/>
            <a:r>
              <a:rPr lang="en-US" sz="3600" b="1" dirty="0">
                <a:solidFill>
                  <a:srgbClr val="9D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SAND</a:t>
            </a: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NOTICE THE DIFFERENCE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Builders Heard Jesus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346960" y="1828800"/>
            <a:ext cx="3383280" cy="3154680"/>
          </a:xfrm>
          <a:prstGeom prst="roundRect">
            <a:avLst>
              <a:gd name="adj" fmla="val 2319"/>
            </a:avLst>
          </a:prstGeom>
          <a:solidFill>
            <a:srgbClr val="EEF6F0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61760" y="1828800"/>
            <a:ext cx="3383280" cy="3154680"/>
          </a:xfrm>
          <a:prstGeom prst="roundRect">
            <a:avLst>
              <a:gd name="adj" fmla="val 2319"/>
            </a:avLst>
          </a:prstGeom>
          <a:solidFill>
            <a:srgbClr val="F8EEE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575560" y="21488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456A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WISE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2621280" y="2788920"/>
            <a:ext cx="283464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HEARD JESUS</a:t>
            </a:r>
            <a:endParaRPr lang="en-US" sz="3600" dirty="0"/>
          </a:p>
          <a:p>
            <a:pPr algn="ctr"/>
            <a:endParaRPr lang="en-US" sz="3600" dirty="0"/>
          </a:p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DID IT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6690360" y="21488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9D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FOOLISH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6736080" y="2788920"/>
            <a:ext cx="283464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HEARD JESUS</a:t>
            </a:r>
            <a:endParaRPr lang="en-US" sz="3600" dirty="0"/>
          </a:p>
          <a:p>
            <a:pPr algn="ctr"/>
            <a:endParaRPr lang="en-US" sz="3600" dirty="0"/>
          </a:p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DID NOT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2255520" y="5394960"/>
            <a:ext cx="7680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algn="ctr"/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difference was not exposure to truth.  </a:t>
            </a:r>
          </a:p>
          <a:p>
            <a:pPr algn="ctr"/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was response to truth.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CAC02-A3FF-C962-0952-E6FA08FEA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5C62D0F-AD54-2C2B-B11B-A1D53CA34495}"/>
              </a:ext>
            </a:extLst>
          </p:cNvPr>
          <p:cNvSpPr txBox="1"/>
          <p:nvPr/>
        </p:nvSpPr>
        <p:spPr>
          <a:xfrm>
            <a:off x="2026920" y="82296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ON THE ROCK</a:t>
            </a:r>
            <a:endParaRPr lang="en-US" sz="28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771F0D1-68BF-3F9E-C12A-FB6CB4FED341}"/>
              </a:ext>
            </a:extLst>
          </p:cNvPr>
          <p:cNvSpPr txBox="1"/>
          <p:nvPr/>
        </p:nvSpPr>
        <p:spPr>
          <a:xfrm>
            <a:off x="2026920" y="621792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Words. Same Storm. Different Foundation.</a:t>
            </a:r>
            <a:endParaRPr lang="en-US" sz="36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5D67EF47-13FD-0176-01AD-ACB6DE9E3D7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2883107-80CD-C066-1F23-3234C7C14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602" y="1453896"/>
            <a:ext cx="8106156" cy="540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4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MATTHEW 7:25, 27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Storm Comes to Both Houses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209800" y="1874520"/>
            <a:ext cx="2331720" cy="2697480"/>
          </a:xfrm>
          <a:prstGeom prst="roundRect">
            <a:avLst>
              <a:gd name="adj" fmla="val 3137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346960" y="217627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392680" y="2971800"/>
            <a:ext cx="1965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pressure</a:t>
            </a:r>
            <a:endParaRPr lang="en-US" sz="3000" dirty="0"/>
          </a:p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above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4797552" y="1874520"/>
            <a:ext cx="2331720" cy="2697480"/>
          </a:xfrm>
          <a:prstGeom prst="roundRect">
            <a:avLst>
              <a:gd name="adj" fmla="val 3137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934712" y="217627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FLOODS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4980432" y="2971800"/>
            <a:ext cx="1965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pressure</a:t>
            </a:r>
            <a:endParaRPr lang="en-US" sz="3000" dirty="0"/>
          </a:p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below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7394448" y="1874520"/>
            <a:ext cx="2331720" cy="2697480"/>
          </a:xfrm>
          <a:prstGeom prst="roundRect">
            <a:avLst>
              <a:gd name="adj" fmla="val 3137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531608" y="217627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WINDS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7577328" y="2971800"/>
            <a:ext cx="1965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pressure</a:t>
            </a:r>
            <a:endParaRPr lang="en-US" sz="3000" dirty="0"/>
          </a:p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every side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2255520" y="498348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does not promise a storm-free life.</a:t>
            </a:r>
            <a:endParaRPr lang="en-US" sz="3600" dirty="0"/>
          </a:p>
        </p:txBody>
      </p:sp>
      <p:sp>
        <p:nvSpPr>
          <p:cNvPr id="14" name="Text 12"/>
          <p:cNvSpPr txBox="1"/>
          <p:nvPr/>
        </p:nvSpPr>
        <p:spPr>
          <a:xfrm>
            <a:off x="2255520" y="5596128"/>
            <a:ext cx="7680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32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tells us to build a life that can stand.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THE STORM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Foundations Are Built in Ordinary Days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026920" y="1993392"/>
            <a:ext cx="1874520" cy="2514600"/>
          </a:xfrm>
          <a:prstGeom prst="roundRect">
            <a:avLst>
              <a:gd name="adj" fmla="val 3902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164080" y="2304288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191512" y="3035808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Jesus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3901440" y="3246120"/>
            <a:ext cx="210312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4175760" y="1993392"/>
            <a:ext cx="1874520" cy="2514600"/>
          </a:xfrm>
          <a:prstGeom prst="roundRect">
            <a:avLst>
              <a:gd name="adj" fmla="val 3902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312920" y="2304288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4340352" y="3035808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the step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6050280" y="3246120"/>
            <a:ext cx="210312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6324600" y="1993392"/>
            <a:ext cx="1874520" cy="2514600"/>
          </a:xfrm>
          <a:prstGeom prst="roundRect">
            <a:avLst>
              <a:gd name="adj" fmla="val 3902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61760" y="2304288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6489192" y="3035808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 habit</a:t>
            </a:r>
            <a:endParaRPr lang="en-US" sz="3000" dirty="0"/>
          </a:p>
        </p:txBody>
      </p:sp>
      <p:sp>
        <p:nvSpPr>
          <p:cNvPr id="15" name="Shape 13"/>
          <p:cNvSpPr/>
          <p:nvPr/>
        </p:nvSpPr>
        <p:spPr>
          <a:xfrm>
            <a:off x="8199120" y="3246120"/>
            <a:ext cx="210312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8473440" y="1993392"/>
            <a:ext cx="1874520" cy="2514600"/>
          </a:xfrm>
          <a:prstGeom prst="roundRect">
            <a:avLst>
              <a:gd name="adj" fmla="val 3902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610600" y="2304288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</a:t>
            </a:r>
            <a:endParaRPr lang="en-US" sz="2800" dirty="0"/>
          </a:p>
        </p:txBody>
      </p:sp>
      <p:sp>
        <p:nvSpPr>
          <p:cNvPr id="18" name="Text 16"/>
          <p:cNvSpPr txBox="1"/>
          <p:nvPr/>
        </p:nvSpPr>
        <p:spPr>
          <a:xfrm>
            <a:off x="8638032" y="3035808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 when tested</a:t>
            </a:r>
            <a:endParaRPr lang="en-US" sz="3000" dirty="0"/>
          </a:p>
        </p:txBody>
      </p:sp>
      <p:sp>
        <p:nvSpPr>
          <p:cNvPr id="19" name="Text 17"/>
          <p:cNvSpPr txBox="1"/>
          <p:nvPr/>
        </p:nvSpPr>
        <p:spPr>
          <a:xfrm>
            <a:off x="2273808" y="4901184"/>
            <a:ext cx="7635240" cy="17007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Crisis usually reveals the foundation we have already been laying.</a:t>
            </a: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3" grpId="0" animBg="1"/>
      <p:bldP spid="14" grpId="0" animBg="1"/>
      <p:bldP spid="17" grpId="0" animBg="1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DIAGNOSTIC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Rock Is Not…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209800" y="1874520"/>
            <a:ext cx="3657600" cy="804672"/>
          </a:xfrm>
          <a:prstGeom prst="roundRect">
            <a:avLst>
              <a:gd name="adj" fmla="val 9091"/>
            </a:avLst>
          </a:prstGeom>
          <a:solidFill>
            <a:srgbClr val="F8EEE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374392" y="1965960"/>
            <a:ext cx="3337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r>
              <a:rPr lang="en-US" sz="28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  Knowing the right answer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370320" y="1874520"/>
            <a:ext cx="3657600" cy="804672"/>
          </a:xfrm>
          <a:prstGeom prst="roundRect">
            <a:avLst>
              <a:gd name="adj" fmla="val 9091"/>
            </a:avLst>
          </a:prstGeom>
          <a:solidFill>
            <a:srgbClr val="F8EEE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534912" y="1965960"/>
            <a:ext cx="3337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r>
              <a:rPr lang="en-US" sz="28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  Owning several Bibles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2209800" y="2926080"/>
            <a:ext cx="3657600" cy="804672"/>
          </a:xfrm>
          <a:prstGeom prst="roundRect">
            <a:avLst>
              <a:gd name="adj" fmla="val 9091"/>
            </a:avLst>
          </a:prstGeom>
          <a:solidFill>
            <a:srgbClr val="F8EEE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374392" y="3017520"/>
            <a:ext cx="3337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r>
              <a:rPr lang="en-US" sz="28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  Taking excellent sermon notes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6370320" y="2926080"/>
            <a:ext cx="3657600" cy="804672"/>
          </a:xfrm>
          <a:prstGeom prst="roundRect">
            <a:avLst>
              <a:gd name="adj" fmla="val 9091"/>
            </a:avLst>
          </a:prstGeom>
          <a:solidFill>
            <a:srgbClr val="F8EEE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534912" y="3017520"/>
            <a:ext cx="3337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r>
              <a:rPr lang="en-US" sz="28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  Being at church every week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2209800" y="3977640"/>
            <a:ext cx="3657600" cy="804672"/>
          </a:xfrm>
          <a:prstGeom prst="roundRect">
            <a:avLst>
              <a:gd name="adj" fmla="val 9091"/>
            </a:avLst>
          </a:prstGeom>
          <a:solidFill>
            <a:srgbClr val="F8EEE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374392" y="4069080"/>
            <a:ext cx="3337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r>
              <a:rPr lang="en-US" sz="28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  Agreeing that Jesus is right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6370320" y="3977640"/>
            <a:ext cx="3657600" cy="804672"/>
          </a:xfrm>
          <a:prstGeom prst="roundRect">
            <a:avLst>
              <a:gd name="adj" fmla="val 9091"/>
            </a:avLst>
          </a:prstGeom>
          <a:solidFill>
            <a:srgbClr val="F8EEE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534912" y="4069080"/>
            <a:ext cx="3337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r>
              <a:rPr lang="en-US" sz="28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  Having a Christian background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2255520" y="5321808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9D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things can still become sand if they never become obedience.</a:t>
            </a: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NOTE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Rock?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2164080" y="1591056"/>
            <a:ext cx="7863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44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HEARING JESUS</a:t>
            </a:r>
            <a:endParaRPr lang="en-US" sz="4400" dirty="0"/>
          </a:p>
          <a:p>
            <a:pPr algn="ctr"/>
            <a:r>
              <a:rPr lang="en-US" sz="44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DOING WHAT HE SAYS.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2438400" y="3108960"/>
            <a:ext cx="7315200" cy="3593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perfect obedience.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instant maturity.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walking in a set direction: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Jesus speaks clearly; I move</a:t>
            </a:r>
            <a:r>
              <a:rPr lang="en-US" sz="36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CHURCH DANGER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 Is Not the Same as Formation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209800" y="1828800"/>
            <a:ext cx="3611880" cy="3337560"/>
          </a:xfrm>
          <a:prstGeom prst="roundRect">
            <a:avLst>
              <a:gd name="adj" fmla="val 2192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370320" y="1828800"/>
            <a:ext cx="3611880" cy="3337560"/>
          </a:xfrm>
          <a:prstGeom prst="roundRect">
            <a:avLst>
              <a:gd name="adj" fmla="val 2192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484120" y="2148840"/>
            <a:ext cx="3063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2529840" y="2743200"/>
            <a:ext cx="29718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heard it.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understood it.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agreed with it.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wrote it down!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6644640" y="2148840"/>
            <a:ext cx="3063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FORMATION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6690360" y="2587752"/>
            <a:ext cx="2971800" cy="2432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tried to obeyed it.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changed a habit.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changed a relationship.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became visible.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2255520" y="5504688"/>
            <a:ext cx="7680960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is not merely filling notebooks.  He is forming disciples.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OBEDIENCE GAP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Truth Often Gets Stuck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072640" y="1993392"/>
            <a:ext cx="2331720" cy="2743200"/>
          </a:xfrm>
          <a:prstGeom prst="roundRect">
            <a:avLst>
              <a:gd name="adj" fmla="val 3137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182368" y="2267712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HEARD IT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237232" y="3063240"/>
            <a:ext cx="2011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“That was a good sermon.”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4431792" y="3401568"/>
            <a:ext cx="274320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4724400" y="1993392"/>
            <a:ext cx="2331720" cy="2743200"/>
          </a:xfrm>
          <a:prstGeom prst="roundRect">
            <a:avLst>
              <a:gd name="adj" fmla="val 3137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34128" y="2267712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algn="ct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INTEND TO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4888992" y="3063240"/>
            <a:ext cx="2011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 really should…”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7083552" y="3401568"/>
            <a:ext cx="274320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7376160" y="1993392"/>
            <a:ext cx="2331720" cy="2743200"/>
          </a:xfrm>
          <a:prstGeom prst="roundRect">
            <a:avLst>
              <a:gd name="adj" fmla="val 3137"/>
            </a:avLst>
          </a:prstGeom>
          <a:solidFill>
            <a:srgbClr val="EEF6F0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485888" y="2267712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456A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DID IT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7540752" y="3063240"/>
            <a:ext cx="2011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concrete step</a:t>
            </a:r>
            <a:endParaRPr lang="en-US" sz="3000" dirty="0"/>
          </a:p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actually happened.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2255520" y="5230368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algn="ctr"/>
            <a:r>
              <a:rPr lang="en-US" sz="4000" b="1" dirty="0">
                <a:solidFill>
                  <a:srgbClr val="9D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INTENTION IS NOT YET OBEDIENCE.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3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 WE DELAY?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Common Excuses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346960" y="1783080"/>
            <a:ext cx="1371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2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605528" y="1783080"/>
            <a:ext cx="5943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“I’ll do it when life settles down.”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2346960" y="2606040"/>
            <a:ext cx="21244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2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4559808" y="2606040"/>
            <a:ext cx="5943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“That will be awkward.”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2346960" y="3429000"/>
            <a:ext cx="1371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2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4605528" y="3429000"/>
            <a:ext cx="5943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 might lose something.”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2346960" y="4251960"/>
            <a:ext cx="203301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2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605528" y="4251960"/>
            <a:ext cx="5943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 prefer my way.”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2346960" y="5074920"/>
            <a:ext cx="1371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2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FEAR</a:t>
            </a:r>
            <a:endParaRPr lang="en-US" sz="3200" dirty="0"/>
          </a:p>
        </p:txBody>
      </p:sp>
      <p:sp>
        <p:nvSpPr>
          <p:cNvPr id="13" name="Text 11"/>
          <p:cNvSpPr txBox="1"/>
          <p:nvPr/>
        </p:nvSpPr>
        <p:spPr>
          <a:xfrm>
            <a:off x="4605528" y="5074920"/>
            <a:ext cx="5943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“What if it goes badly?”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2255520" y="5806440"/>
            <a:ext cx="76809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Delay can sound reasonable while quietly becoming disobedience.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1:22–25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Mirror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209800" y="1783080"/>
            <a:ext cx="91440" cy="1965960"/>
          </a:xfrm>
          <a:prstGeom prst="rect">
            <a:avLst/>
          </a:prstGeom>
          <a:solidFill>
            <a:srgbClr val="D79216"/>
          </a:solidFill>
          <a:ln w="12700">
            <a:solidFill>
              <a:srgbClr val="D7921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484120" y="1828800"/>
            <a:ext cx="7452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“Be doers of the word, and not hearers only, who deceive themselves.”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2484120" y="3337560"/>
            <a:ext cx="7452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1:22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2301240" y="406908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F8EEE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78880" y="406908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EEF6F0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84120" y="431596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2800" b="1" dirty="0">
                <a:solidFill>
                  <a:srgbClr val="9D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MIRROR + WALK AWAY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2529840" y="4800600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only — </a:t>
            </a:r>
          </a:p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look, walk away, forget.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6461760" y="431596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algn="ctr"/>
            <a:r>
              <a:rPr lang="en-US" sz="2800" b="1" dirty="0">
                <a:solidFill>
                  <a:srgbClr val="456A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MIRROR + RESPOND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6278880" y="480060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and do —</a:t>
            </a:r>
          </a:p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intently, continue, act.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7676C1-4D0D-08E6-C79F-9C997FD6EC8F}"/>
              </a:ext>
            </a:extLst>
          </p:cNvPr>
          <p:cNvSpPr txBox="1"/>
          <p:nvPr/>
        </p:nvSpPr>
        <p:spPr>
          <a:xfrm>
            <a:off x="1133856" y="6044184"/>
            <a:ext cx="46591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only — look, walk away, forget.</a:t>
            </a:r>
            <a:endParaRPr lang="en-US" dirty="0"/>
          </a:p>
          <a:p>
            <a:r>
              <a:rPr lang="en-US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Hear and do — look intently, continue, act.</a:t>
            </a:r>
            <a:endParaRPr lang="en-US" dirty="0"/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JOHN 14:15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Obedience Is Relational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209800" y="1874520"/>
            <a:ext cx="91440" cy="2011680"/>
          </a:xfrm>
          <a:prstGeom prst="rect">
            <a:avLst/>
          </a:prstGeom>
          <a:solidFill>
            <a:srgbClr val="D79216"/>
          </a:solidFill>
          <a:ln w="12700">
            <a:solidFill>
              <a:srgbClr val="D7921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484120" y="1920240"/>
            <a:ext cx="74523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“If you love me, you will keep my commandments.”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2484120" y="3474720"/>
            <a:ext cx="7452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John 14:15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2529840" y="4197096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36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4248912" y="4471416"/>
            <a:ext cx="978408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9" name="Text 7"/>
          <p:cNvSpPr txBox="1"/>
          <p:nvPr/>
        </p:nvSpPr>
        <p:spPr>
          <a:xfrm>
            <a:off x="5273040" y="4197096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LISTENS</a:t>
            </a:r>
            <a:endParaRPr lang="en-US" sz="3600" dirty="0"/>
          </a:p>
        </p:txBody>
      </p:sp>
      <p:sp>
        <p:nvSpPr>
          <p:cNvPr id="10" name="Shape 8"/>
          <p:cNvSpPr/>
          <p:nvPr/>
        </p:nvSpPr>
        <p:spPr>
          <a:xfrm>
            <a:off x="7229856" y="4471416"/>
            <a:ext cx="896112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11" name="Text 9"/>
          <p:cNvSpPr txBox="1"/>
          <p:nvPr/>
        </p:nvSpPr>
        <p:spPr>
          <a:xfrm>
            <a:off x="8107680" y="4197096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3600" b="1" dirty="0">
                <a:solidFill>
                  <a:srgbClr val="456A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OBEYS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2346960" y="5596128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Biblical obedience is not cold rule-keeping.  It flows from belonging to Jesus.</a:t>
            </a: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ORDER RIGHT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Grace &amp; Obedience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209800" y="1828800"/>
            <a:ext cx="3429000" cy="3246120"/>
          </a:xfrm>
          <a:prstGeom prst="roundRect">
            <a:avLst>
              <a:gd name="adj" fmla="val 2254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53200" y="1828800"/>
            <a:ext cx="3429000" cy="3246120"/>
          </a:xfrm>
          <a:prstGeom prst="roundRect">
            <a:avLst>
              <a:gd name="adj" fmla="val 2254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438400" y="21488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9D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THIS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2575560" y="2743200"/>
            <a:ext cx="26974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OBEY</a:t>
            </a:r>
            <a:endParaRPr lang="en-US" sz="3000" dirty="0"/>
          </a:p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3000" dirty="0"/>
          </a:p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EARN GOD’S LOVE</a:t>
            </a:r>
            <a:endParaRPr lang="en-US" sz="3000" dirty="0"/>
          </a:p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3000" dirty="0"/>
          </a:p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SAVED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6781800" y="21488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456A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6918960" y="2743200"/>
            <a:ext cx="26974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SAVED BY GRACE</a:t>
            </a:r>
            <a:endParaRPr lang="en-US" sz="3000" dirty="0"/>
          </a:p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3000" dirty="0"/>
          </a:p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BELONG TO JESUS</a:t>
            </a:r>
            <a:endParaRPr lang="en-US" sz="3000" dirty="0"/>
          </a:p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3000" dirty="0"/>
          </a:p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 TO OBEY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2273808" y="5413248"/>
            <a:ext cx="76443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do not obey to buy salvation.  It is the fruit of our new life that we are changing into.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GOSPEL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Good News Came First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392680" y="1783080"/>
            <a:ext cx="7406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Our sin separates us from God.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2392680" y="2459736"/>
            <a:ext cx="7406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Jesus came to seek and save the lost.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2392680" y="3136392"/>
            <a:ext cx="85069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Christ died for our wrong doing and was buried.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2392680" y="3813048"/>
            <a:ext cx="7406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God raised Him from the dead.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1014984" y="4489704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Forgiveness and new life are received by grace through faith.</a:t>
            </a:r>
            <a:endParaRPr lang="en-US" sz="3200" b="1" dirty="0"/>
          </a:p>
        </p:txBody>
      </p:sp>
      <p:sp>
        <p:nvSpPr>
          <p:cNvPr id="9" name="Text 7"/>
          <p:cNvSpPr txBox="1"/>
          <p:nvPr/>
        </p:nvSpPr>
        <p:spPr>
          <a:xfrm>
            <a:off x="2301240" y="5440680"/>
            <a:ext cx="7589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ctr"/>
            <a:r>
              <a:rPr lang="en-US" sz="32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One who says “Follow Me” is the One who </a:t>
            </a:r>
            <a:r>
              <a:rPr lang="en-US" sz="32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</a:t>
            </a:r>
            <a:r>
              <a:rPr lang="en-US" sz="32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came for us.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WENT FIRST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Obedience Cost Him Everything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209800" y="1828800"/>
            <a:ext cx="3703320" cy="3291840"/>
          </a:xfrm>
          <a:prstGeom prst="roundRect">
            <a:avLst>
              <a:gd name="adj" fmla="val 2222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78880" y="1828800"/>
            <a:ext cx="3703320" cy="3291840"/>
          </a:xfrm>
          <a:prstGeom prst="roundRect">
            <a:avLst>
              <a:gd name="adj" fmla="val 2222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438400" y="2176272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2484120" y="2788920"/>
            <a:ext cx="31546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trusted the Father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obeyed through suffering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went to the cross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 victorious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6507480" y="2176272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6553200" y="2633472"/>
            <a:ext cx="315468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 His gift of grace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Him Lord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 His ways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 in obedience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2255520" y="5504688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Obedience is our response to grace — never its purchase price.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SIMPLE FILTER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Jesus Clear?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118360" y="1856232"/>
            <a:ext cx="2331720" cy="3337560"/>
          </a:xfrm>
          <a:prstGeom prst="roundRect">
            <a:avLst>
              <a:gd name="adj" fmla="val 3137"/>
            </a:avLst>
          </a:prstGeom>
          <a:solidFill>
            <a:srgbClr val="EEF6F0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255520" y="214884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algn="ctr"/>
            <a:r>
              <a:rPr lang="en-US" sz="2800" b="1" dirty="0">
                <a:solidFill>
                  <a:srgbClr val="456A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COMMAND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301240" y="2926080"/>
            <a:ext cx="1965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Obey.</a:t>
            </a:r>
            <a:endParaRPr lang="en-US" sz="3000" dirty="0"/>
          </a:p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the next step.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4770120" y="1856232"/>
            <a:ext cx="2331720" cy="3337560"/>
          </a:xfrm>
          <a:prstGeom prst="roundRect">
            <a:avLst>
              <a:gd name="adj" fmla="val 3137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907280" y="214884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SURE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4953000" y="2926080"/>
            <a:ext cx="1965960" cy="1929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Pray</a:t>
            </a:r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</a:p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Study Bible.</a:t>
            </a:r>
            <a:endParaRPr lang="en-US" sz="3000" dirty="0"/>
          </a:p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Seek wise counsel.</a:t>
            </a:r>
          </a:p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cs typeface="Arial" pitchFamily="34" charset="-120"/>
              </a:rPr>
              <a:t>Take next step</a:t>
            </a:r>
            <a:endParaRPr lang="en-US" sz="3000" b="1" dirty="0"/>
          </a:p>
        </p:txBody>
      </p:sp>
      <p:sp>
        <p:nvSpPr>
          <p:cNvPr id="10" name="Shape 8"/>
          <p:cNvSpPr/>
          <p:nvPr/>
        </p:nvSpPr>
        <p:spPr>
          <a:xfrm>
            <a:off x="7421880" y="1856232"/>
            <a:ext cx="2331720" cy="3337560"/>
          </a:xfrm>
          <a:prstGeom prst="roundRect">
            <a:avLst>
              <a:gd name="adj" fmla="val 3137"/>
            </a:avLst>
          </a:prstGeom>
          <a:solidFill>
            <a:srgbClr val="F8EEE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559040" y="214884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algn="ctr"/>
            <a:r>
              <a:rPr lang="en-US" sz="2800" b="1" dirty="0">
                <a:solidFill>
                  <a:srgbClr val="9D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AN EXCUSE?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7604760" y="2926080"/>
            <a:ext cx="1965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use “discernment”</a:t>
            </a:r>
            <a:endParaRPr lang="en-US" sz="3000" dirty="0"/>
          </a:p>
          <a:p>
            <a:pPr algn="ctr"/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postpone the obvious.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2255520" y="548640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algn="ctr"/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Jesus is clear, disciples move.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— HIDDEN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Discernment Guardrails — “Is Jesus Clear?”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2182368" y="1691640"/>
            <a:ext cx="7818120" cy="841248"/>
          </a:xfrm>
          <a:prstGeom prst="roundRect">
            <a:avLst>
              <a:gd name="adj" fmla="val 8696"/>
            </a:avLst>
          </a:prstGeom>
          <a:solidFill>
            <a:srgbClr val="EEF6F0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392680" y="184708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r>
              <a:rPr lang="en-US" sz="2800" b="1" dirty="0">
                <a:solidFill>
                  <a:srgbClr val="456A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 CLEAR BIBLICAL COMMAND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5007864" y="1847088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Obey it.  Do not wait for a special feeling.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2182368" y="2715768"/>
            <a:ext cx="7818120" cy="841248"/>
          </a:xfrm>
          <a:prstGeom prst="roundRect">
            <a:avLst>
              <a:gd name="adj" fmla="val 8696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392680" y="2871216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 WISDOM DECISION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5007864" y="2871216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Pray, search Scripture, seek wise counsel, then act responsibly.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2182368" y="3739896"/>
            <a:ext cx="7818120" cy="841248"/>
          </a:xfrm>
          <a:prstGeom prst="roundRect">
            <a:avLst>
              <a:gd name="adj" fmla="val 8696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392680" y="3895344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 PERSONAL IMPRESSION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4843272" y="3739896"/>
            <a:ext cx="5074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Pray, </a:t>
            </a:r>
            <a:r>
              <a:rPr lang="en-US" sz="28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</a:t>
            </a:r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against Scripture, character, counsel and what is God doing around me atm.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2182368" y="4764024"/>
            <a:ext cx="7818120" cy="841248"/>
          </a:xfrm>
          <a:prstGeom prst="roundRect">
            <a:avLst>
              <a:gd name="adj" fmla="val 8696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392680" y="4919472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 SAFETY / LEGAL MATTER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4898136" y="4919472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proper process.  “Prompt obedience” is never permission for recklessness.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2301240" y="5897880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47500" lnSpcReduction="20000"/>
          </a:bodyPr>
          <a:lstStyle/>
          <a:p>
            <a:pPr algn="ctr"/>
            <a:r>
              <a:rPr lang="en-US" sz="2800" b="1" dirty="0">
                <a:solidFill>
                  <a:srgbClr val="9D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protects the “When Jesus is clear, disciples move” catchphrase from becoming impulsive or manipulative.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It Concrete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2301240" y="173736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to pause on: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2392680" y="2423160"/>
            <a:ext cx="7315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4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What command of Jesus do you </a:t>
            </a:r>
            <a:r>
              <a:rPr lang="en-US" sz="2400" b="1" i="1" u="sng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</a:t>
            </a:r>
            <a:r>
              <a:rPr lang="en-US" sz="24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understand but keep postponing?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92680" y="3364992"/>
            <a:ext cx="7315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4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Where has “I intend to” become a comfortable substitute for “I did”?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92680" y="4297680"/>
            <a:ext cx="7315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4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What ordinary habit are you building now that will matter when a storm comes?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92680" y="5541264"/>
            <a:ext cx="7315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4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Who can ask you next week whether you actually followed through?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2301240" y="6967728"/>
            <a:ext cx="7589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55000" lnSpcReduction="20000"/>
          </a:bodyPr>
          <a:lstStyle/>
          <a:p>
            <a:pPr algn="ct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Aim: move the room from general agreement to one specific act of obedience.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PRACTICAL HABIT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Let Clear Obedience Drift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438400" y="1874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44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3352800" y="2084832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IT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6096000" y="2084832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the clear step in one sentence.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2438400" y="3035808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44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3352800" y="3273552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IT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6096000" y="3273552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the first practical move promptly.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2438400" y="4233672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44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400" dirty="0"/>
          </a:p>
        </p:txBody>
      </p:sp>
      <p:sp>
        <p:nvSpPr>
          <p:cNvPr id="11" name="Text 9"/>
          <p:cNvSpPr txBox="1"/>
          <p:nvPr/>
        </p:nvSpPr>
        <p:spPr>
          <a:xfrm>
            <a:off x="3352800" y="4462272"/>
            <a:ext cx="21701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IT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6096000" y="4462272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2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your scuba buddy what happened.</a:t>
            </a:r>
            <a:endParaRPr lang="en-US" sz="3200" dirty="0"/>
          </a:p>
        </p:txBody>
      </p:sp>
      <p:sp>
        <p:nvSpPr>
          <p:cNvPr id="13" name="Text 11"/>
          <p:cNvSpPr txBox="1"/>
          <p:nvPr/>
        </p:nvSpPr>
        <p:spPr>
          <a:xfrm>
            <a:off x="2255520" y="5623560"/>
            <a:ext cx="7680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5E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obedience is a habit — </a:t>
            </a:r>
          </a:p>
          <a:p>
            <a:pPr algn="ctr"/>
            <a:r>
              <a:rPr lang="en-US" sz="3200" b="1" dirty="0">
                <a:solidFill>
                  <a:srgbClr val="5E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 rush into foolishness.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MIGHT THIS LOOK LIKE?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Clear Step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090928" y="1847088"/>
            <a:ext cx="3913632" cy="877824"/>
          </a:xfrm>
          <a:prstGeom prst="roundRect">
            <a:avLst>
              <a:gd name="adj" fmla="val 8333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255520" y="1984248"/>
            <a:ext cx="1325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FORGIVE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3627120" y="198424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rehearsing the offence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6388608" y="1847088"/>
            <a:ext cx="3913632" cy="877824"/>
          </a:xfrm>
          <a:prstGeom prst="roundRect">
            <a:avLst>
              <a:gd name="adj" fmla="val 8333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3200" y="1984248"/>
            <a:ext cx="1325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DIRECT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7924800" y="198424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to them — not about them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2090928" y="2926080"/>
            <a:ext cx="3913632" cy="877824"/>
          </a:xfrm>
          <a:prstGeom prst="roundRect">
            <a:avLst>
              <a:gd name="adj" fmla="val 8333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255520" y="3063240"/>
            <a:ext cx="1325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3627120" y="306324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the low task nobody notices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6388608" y="2926080"/>
            <a:ext cx="3913632" cy="877824"/>
          </a:xfrm>
          <a:prstGeom prst="roundRect">
            <a:avLst>
              <a:gd name="adj" fmla="val 8333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3200" y="3063240"/>
            <a:ext cx="1325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PRAY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7924800" y="306324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55000" lnSpcReduction="2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 the prayer rhythm you keep postponing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2090928" y="4005072"/>
            <a:ext cx="3913632" cy="877824"/>
          </a:xfrm>
          <a:prstGeom prst="roundRect">
            <a:avLst>
              <a:gd name="adj" fmla="val 8333"/>
            </a:avLst>
          </a:prstGeom>
          <a:solidFill>
            <a:srgbClr val="EEF6F0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255520" y="4142232"/>
            <a:ext cx="1325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</a:t>
            </a:r>
            <a:endParaRPr lang="en-US" sz="2800" dirty="0"/>
          </a:p>
        </p:txBody>
      </p:sp>
      <p:sp>
        <p:nvSpPr>
          <p:cNvPr id="18" name="Text 16"/>
          <p:cNvSpPr txBox="1"/>
          <p:nvPr/>
        </p:nvSpPr>
        <p:spPr>
          <a:xfrm>
            <a:off x="3627120" y="414223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55000" lnSpcReduction="2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 generously where Jesus has convicted you</a:t>
            </a:r>
            <a:endParaRPr lang="en-US" sz="2800" dirty="0"/>
          </a:p>
        </p:txBody>
      </p:sp>
      <p:sp>
        <p:nvSpPr>
          <p:cNvPr id="19" name="Shape 17"/>
          <p:cNvSpPr/>
          <p:nvPr/>
        </p:nvSpPr>
        <p:spPr>
          <a:xfrm>
            <a:off x="6388608" y="4005072"/>
            <a:ext cx="3913632" cy="877824"/>
          </a:xfrm>
          <a:prstGeom prst="roundRect">
            <a:avLst>
              <a:gd name="adj" fmla="val 8333"/>
            </a:avLst>
          </a:prstGeom>
          <a:solidFill>
            <a:srgbClr val="EEF6F0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53200" y="4142232"/>
            <a:ext cx="1325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</a:t>
            </a:r>
            <a:endParaRPr lang="en-US" sz="2800" dirty="0"/>
          </a:p>
        </p:txBody>
      </p:sp>
      <p:sp>
        <p:nvSpPr>
          <p:cNvPr id="21" name="Text 19"/>
          <p:cNvSpPr txBox="1"/>
          <p:nvPr/>
        </p:nvSpPr>
        <p:spPr>
          <a:xfrm>
            <a:off x="7924800" y="414223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55000" lnSpcReduction="2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someone what Jesus has done for you</a:t>
            </a:r>
            <a:endParaRPr lang="en-US" sz="2800" dirty="0"/>
          </a:p>
        </p:txBody>
      </p:sp>
      <p:sp>
        <p:nvSpPr>
          <p:cNvPr id="22" name="Text 20"/>
          <p:cNvSpPr txBox="1"/>
          <p:nvPr/>
        </p:nvSpPr>
        <p:spPr>
          <a:xfrm>
            <a:off x="2255520" y="5394960"/>
            <a:ext cx="7680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ctr"/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step may be different.  The question is: what has Jesus made clear?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SCUBA BUDDY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Dive Alone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255520" y="1828800"/>
            <a:ext cx="3429000" cy="3429000"/>
          </a:xfrm>
          <a:prstGeom prst="roundRect">
            <a:avLst>
              <a:gd name="adj" fmla="val 2133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07480" y="1828800"/>
            <a:ext cx="3429000" cy="3429000"/>
          </a:xfrm>
          <a:prstGeom prst="roundRect">
            <a:avLst>
              <a:gd name="adj" fmla="val 2133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511552" y="2148840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algn="ctr"/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BUDDY…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2511552" y="2743200"/>
            <a:ext cx="29718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checks in</a:t>
            </a:r>
            <a:endParaRPr lang="en-US" sz="3000" dirty="0"/>
          </a:p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watches your back</a:t>
            </a:r>
            <a:endParaRPr lang="en-US" sz="3000" dirty="0"/>
          </a:p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helps when you get stuck</a:t>
            </a:r>
            <a:endParaRPr lang="en-US" sz="3000" dirty="0"/>
          </a:p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encourages you to keep moving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6763512" y="2148840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30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WEEK…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6754368" y="2743200"/>
            <a:ext cx="29260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one person:</a:t>
            </a:r>
            <a:endParaRPr lang="en-US" sz="3000" dirty="0"/>
          </a:p>
          <a:p>
            <a:pPr algn="ctr"/>
            <a:endParaRPr lang="en-US" sz="3000" dirty="0"/>
          </a:p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“This is what I believe Jesus is asking me to do.</a:t>
            </a:r>
            <a:endParaRPr lang="en-US" sz="3000" dirty="0"/>
          </a:p>
          <a:p>
            <a:pPr algn="ctr"/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ask me about it later.”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2255520" y="5596128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algn="ctr"/>
            <a:r>
              <a:rPr lang="en-US" sz="2800" b="1" dirty="0">
                <a:solidFill>
                  <a:srgbClr val="5E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Checking in — not checking up.  Ecclesiastes 4:9–10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 POTATO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 It On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209800" y="1874520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algn="ctr"/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LET TRUTH DIE IN YOUR NOTEBOOK.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2438400" y="2971800"/>
            <a:ext cx="1143000" cy="1143000"/>
          </a:xfrm>
          <a:prstGeom prst="ellipse">
            <a:avLst/>
          </a:prstGeom>
          <a:solidFill>
            <a:srgbClr val="D79216"/>
          </a:solidFill>
          <a:ln w="15240">
            <a:solidFill>
              <a:srgbClr val="D7921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438400" y="3154680"/>
            <a:ext cx="1143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3608832" y="3547872"/>
            <a:ext cx="704088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4404360" y="2971800"/>
            <a:ext cx="1143000" cy="1143000"/>
          </a:xfrm>
          <a:prstGeom prst="ellipse">
            <a:avLst/>
          </a:prstGeom>
          <a:solidFill>
            <a:srgbClr val="EEF4F8"/>
          </a:solidFill>
          <a:ln w="15240">
            <a:solidFill>
              <a:srgbClr val="D7DE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404360" y="3154680"/>
            <a:ext cx="1143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600" dirty="0"/>
          </a:p>
        </p:txBody>
      </p:sp>
      <p:sp>
        <p:nvSpPr>
          <p:cNvPr id="10" name="Shape 8"/>
          <p:cNvSpPr/>
          <p:nvPr/>
        </p:nvSpPr>
        <p:spPr>
          <a:xfrm>
            <a:off x="5574792" y="3547872"/>
            <a:ext cx="704088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6370320" y="2971800"/>
            <a:ext cx="1143000" cy="1143000"/>
          </a:xfrm>
          <a:prstGeom prst="ellipse">
            <a:avLst/>
          </a:prstGeom>
          <a:solidFill>
            <a:srgbClr val="EEF4F8"/>
          </a:solidFill>
          <a:ln w="15240">
            <a:solidFill>
              <a:srgbClr val="D7DE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370320" y="3154680"/>
            <a:ext cx="1143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600" dirty="0"/>
          </a:p>
        </p:txBody>
      </p:sp>
      <p:sp>
        <p:nvSpPr>
          <p:cNvPr id="13" name="Shape 11"/>
          <p:cNvSpPr/>
          <p:nvPr/>
        </p:nvSpPr>
        <p:spPr>
          <a:xfrm>
            <a:off x="7540752" y="3547872"/>
            <a:ext cx="704088" cy="0"/>
          </a:xfrm>
          <a:prstGeom prst="line">
            <a:avLst/>
          </a:prstGeom>
          <a:noFill/>
          <a:ln w="27940">
            <a:solidFill>
              <a:srgbClr val="D79216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8336280" y="2971800"/>
            <a:ext cx="1143000" cy="1143000"/>
          </a:xfrm>
          <a:prstGeom prst="ellipse">
            <a:avLst/>
          </a:prstGeom>
          <a:solidFill>
            <a:srgbClr val="EEF4F8"/>
          </a:solidFill>
          <a:ln w="15240">
            <a:solidFill>
              <a:srgbClr val="D7DE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36280" y="3154680"/>
            <a:ext cx="1143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algn="ctr"/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600" dirty="0"/>
          </a:p>
        </p:txBody>
      </p:sp>
      <p:sp>
        <p:nvSpPr>
          <p:cNvPr id="16" name="Text 14"/>
          <p:cNvSpPr txBox="1"/>
          <p:nvPr/>
        </p:nvSpPr>
        <p:spPr>
          <a:xfrm>
            <a:off x="2392680" y="4709160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algn="ctr"/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could benefit from ONE thing you learned today — and was not here?</a:t>
            </a:r>
            <a:endParaRPr lang="en-US" sz="3200" dirty="0"/>
          </a:p>
        </p:txBody>
      </p:sp>
      <p:sp>
        <p:nvSpPr>
          <p:cNvPr id="17" name="Text 15"/>
          <p:cNvSpPr txBox="1"/>
          <p:nvPr/>
        </p:nvSpPr>
        <p:spPr>
          <a:xfrm>
            <a:off x="2346960" y="5687568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Timothy 2:2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OBEY &amp; REPORT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Week’s Challenge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981200" y="1920240"/>
            <a:ext cx="1783080" cy="2971800"/>
          </a:xfrm>
          <a:prstGeom prst="roundRect">
            <a:avLst>
              <a:gd name="adj" fmla="val 4103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072640" y="2212848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100072" y="2953512"/>
            <a:ext cx="15453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Jesus</a:t>
            </a:r>
            <a:endParaRPr lang="en-US" sz="2800" dirty="0"/>
          </a:p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clear?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175760" y="1920240"/>
            <a:ext cx="1783080" cy="2971800"/>
          </a:xfrm>
          <a:prstGeom prst="roundRect">
            <a:avLst>
              <a:gd name="adj" fmla="val 4103"/>
            </a:avLst>
          </a:prstGeom>
          <a:solidFill>
            <a:srgbClr val="FFF4DE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67200" y="2212848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4294632" y="2953512"/>
            <a:ext cx="15453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algn="ctr"/>
            <a:r>
              <a:rPr lang="en-US" sz="28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exact step</a:t>
            </a:r>
            <a:endParaRPr lang="en-US" sz="2800" dirty="0"/>
          </a:p>
          <a:p>
            <a:pPr algn="ctr"/>
            <a:r>
              <a:rPr lang="en-US" sz="28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I take?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6370320" y="1920240"/>
            <a:ext cx="1783080" cy="2971800"/>
          </a:xfrm>
          <a:prstGeom prst="roundRect">
            <a:avLst>
              <a:gd name="adj" fmla="val 4103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61760" y="2212848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6489192" y="2953512"/>
            <a:ext cx="15453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could benefit</a:t>
            </a:r>
            <a:endParaRPr lang="en-US" sz="2800" dirty="0"/>
          </a:p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this truth?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8564880" y="1920240"/>
            <a:ext cx="1783080" cy="2971800"/>
          </a:xfrm>
          <a:prstGeom prst="roundRect">
            <a:avLst>
              <a:gd name="adj" fmla="val 4103"/>
            </a:avLst>
          </a:prstGeom>
          <a:solidFill>
            <a:srgbClr val="EEF4F8"/>
          </a:solidFill>
          <a:ln w="12700">
            <a:solidFill>
              <a:srgbClr val="D7DEE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56320" y="2212848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WILL ASK YOU?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683752" y="2953512"/>
            <a:ext cx="15453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your</a:t>
            </a:r>
            <a:endParaRPr lang="en-US" sz="2800" dirty="0"/>
          </a:p>
          <a:p>
            <a:pPr algn="ctr"/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scuba buddy.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798320" y="5349240"/>
            <a:ext cx="866851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algn="ctr"/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ACTION.  ONE PERSON.  ONE FOLLOW-UP.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I NEED TO REMEMBER?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Note — FOLLOW ME #3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346960" y="1737360"/>
            <a:ext cx="7543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30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 disciple does not merely know what Jesus said; a disciple does it.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2346960" y="2523744"/>
            <a:ext cx="7543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Both builders heard Jesus.  The difference was obedience.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2346960" y="3310128"/>
            <a:ext cx="7543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The storm reveals the foundation we have already been building.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2346960" y="4096512"/>
            <a:ext cx="7543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We are saved by grace — and grace teaches us to follow Jesus.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2346960" y="4882896"/>
            <a:ext cx="7543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When Jesus is clear, disciples move.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ME #3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Closing Prayer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438400" y="18288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32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Lord Jesus,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2438400" y="24688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that You came for us before we ever followed You.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438400" y="32004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Forgive us for hearing without doing.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2438400" y="373075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us the next clear step.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2438400" y="4261104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us grace and courage to obey.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2438400" y="4791456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our lives on Your words.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2438400" y="532180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us disciples who help others follow You too.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2438400" y="5916168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32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Amen.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5B3BEA-8B21-8657-FA71-D07010E4DACC}"/>
              </a:ext>
            </a:extLst>
          </p:cNvPr>
          <p:cNvSpPr txBox="1"/>
          <p:nvPr/>
        </p:nvSpPr>
        <p:spPr>
          <a:xfrm>
            <a:off x="374904" y="1771222"/>
            <a:ext cx="1144828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“I think God is leading me to do this,”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 don’t rely on the feeling alone. Test it from several directions.</a:t>
            </a:r>
          </a:p>
          <a:p>
            <a:pPr>
              <a:buNone/>
            </a:pP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Scripture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 — Does it agree with what God has already revealed? God will not “lead” us to disobey His written Word. If the idea contradicts Scripture, the answer is no.</a:t>
            </a:r>
          </a:p>
          <a:p>
            <a:pPr>
              <a:buNone/>
            </a:pP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 — Does this direction look like the character of Jesus and the fruit of the Spirit? Does it produce love, truth, humility, purity, courage, patience, self-control — or pride, revenge, selfishness, manipulation and chaos?</a:t>
            </a:r>
          </a:p>
          <a:p>
            <a:pPr>
              <a:buNone/>
            </a:pP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Counsel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 — What do mature, trustworthy Christians say? Not people who will simply agree with me, but people who know Scripture and are willing to challenge me. Proverbs 15:22 is useful here: </a:t>
            </a:r>
            <a:r>
              <a:rPr lang="en-AU" sz="2000" i="1" dirty="0">
                <a:latin typeface="Arial" panose="020B0604020202020204" pitchFamily="34" charset="0"/>
                <a:cs typeface="Arial" panose="020B0604020202020204" pitchFamily="34" charset="0"/>
              </a:rPr>
              <a:t>“Plans fail for lack of counsel, but with many advisers they succeed.”</a:t>
            </a: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Providence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 — What is God actually allowing or arranging around me? Are doors opening or closing? Are circumstances confirming or frustrating the direction? But this one needs a warning: </a:t>
            </a: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an open door does not automatically mean “God said yes,” and a difficult road does not automatically mean “God said no.”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 Paul sometimes had open doors with opposition, and sometimes the Spirit prevented him from going somewhere. Providence is supporting evidence, not the final authority.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045D1A-9DD9-5818-9E22-A2B4FFE1FBD9}"/>
              </a:ext>
            </a:extLst>
          </p:cNvPr>
          <p:cNvSpPr txBox="1"/>
          <p:nvPr/>
        </p:nvSpPr>
        <p:spPr>
          <a:xfrm>
            <a:off x="978408" y="704088"/>
            <a:ext cx="105162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000" dirty="0"/>
              <a:t>How do I know Jesus wants me to do something? </a:t>
            </a:r>
          </a:p>
        </p:txBody>
      </p:sp>
    </p:spTree>
    <p:extLst>
      <p:ext uri="{BB962C8B-B14F-4D97-AF65-F5344CB8AC3E}">
        <p14:creationId xmlns:p14="http://schemas.microsoft.com/office/powerpoint/2010/main" val="22713095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— HIDDEN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Matthew 7:21–27 — The Immediate Context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2301240" y="1783080"/>
            <a:ext cx="75895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the builders, Jesus warns that saying “Lord, Lord” is not the same as doing the Father’s will (7:21).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2301240" y="2743200"/>
            <a:ext cx="7589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He gives the two-builder picture (7:24–27).  The closing contrast is therefore not “Christian vs atheist” or “Bible reader vs non-reader.”  Both hear Jesus.  The contrast is hearing-with-obedience versus hearing-without-obedience.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2301240" y="4572000"/>
            <a:ext cx="758952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 note: use this if someone reduces the passage to “Jesus is the rock” without noticing Jesus’ own stated emphasis: hearing His words and doing them.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— HIDDEN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Luke 6:46–49 — The Parallel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2301240" y="178308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Luke makes the logic even more direct: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2301240" y="2423160"/>
            <a:ext cx="7589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r>
              <a:rPr lang="en-US" sz="32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“Why do you call me ‘Lord, Lord,’ and not do what I tell you?” (6:46)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2301240" y="3383280"/>
            <a:ext cx="7589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person who comes to Jesus, hears His words and does them digs deep and lays a foundation on rock.  The person who hears and does not do is like a house built on the ground without a foundation.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2301240" y="516636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Teaching angle: Luke gives three movements — COME → HEAR → DO.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— HIDDEN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1:22–25 — Hearers and Doers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2301240" y="1783080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warns that hearing without doing can become self-deception.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2301240" y="265176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r>
              <a:rPr lang="en-US" sz="30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Mirror picture: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2438400" y="3246120"/>
            <a:ext cx="71323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Hear only — look, walk away, forget.</a:t>
            </a:r>
            <a:endParaRPr lang="en-US" sz="3000" dirty="0"/>
          </a:p>
          <a:p>
            <a:r>
              <a:rPr lang="en-US" sz="30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Hear and do — look intently, continue, act.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2301240" y="480060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useful for explaining why sermon notes, Bible studies and theological understanding are good — but incomplete until truth reaches behaviour.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— HIDDEN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Grace &amp; Obedience — Verse Pool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2045208" y="173736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r>
              <a:rPr lang="en-US" sz="30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Ephesians 2:8–10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312920" y="1737360"/>
            <a:ext cx="5532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Saved by grace through faith; created in Christ Jesus for good works.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045208" y="2724912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30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Titus 2:11–14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4312920" y="2724912"/>
            <a:ext cx="5532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Grace saves and trains us to renounce ungodliness and live godly lives.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2045208" y="3712464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30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John 14:15, 21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4312920" y="3712464"/>
            <a:ext cx="5532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for Jesus and keeping His commands belong together.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2045208" y="4700016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30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John 2:3–6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4312920" y="4700016"/>
            <a:ext cx="5532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2800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Knowing Christ becomes visible in keeping His commands and walking as He walked.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2301240" y="5687568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algn="ctr"/>
            <a:r>
              <a:rPr lang="en-US" sz="28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Guardrail: obedience is evidence and fruit of grace, not a wage that purchases grace.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2560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28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— HIDDEN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658368"/>
            <a:ext cx="8138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6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Study — “Do”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2301240" y="1783080"/>
            <a:ext cx="7589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3000" b="1" dirty="0">
                <a:solidFill>
                  <a:srgbClr val="10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Matthew 7 repeatedly uses the ordinary Greek verb ποιέω (poieō) — “to do / make / practise.”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2301240" y="274320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b="1" dirty="0">
                <a:solidFill>
                  <a:srgbClr val="D792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force is intentionally uncomplicated: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2438400" y="3383280"/>
            <a:ext cx="7223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algn="ctr"/>
            <a:r>
              <a:rPr lang="en-US" sz="32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is not contrasting advanced knowledge with beginner knowledge.</a:t>
            </a:r>
            <a:endParaRPr lang="en-US" sz="3200" dirty="0"/>
          </a:p>
          <a:p>
            <a:pPr algn="ctr"/>
            <a:r>
              <a:rPr lang="en-US" sz="3200" b="1" dirty="0">
                <a:solidFill>
                  <a:srgbClr val="222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contrasting hearing + doing with hearing + not doing.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2301240" y="5166360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2800" dirty="0">
                <a:solidFill>
                  <a:srgbClr val="5E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 note: do not make the Greek carry more weight than the passage itself.  The point is plain enough in English.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36480" y="6446520"/>
            <a:ext cx="4114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vert="horz" lIns="0" tIns="0" rIns="0" bIns="0" rtlCol="0" anchor="ctr"/>
          <a:lstStyle>
            <a:lvl1pPr>
              <a:defRPr sz="1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9FB164-BE54-2D67-0F9D-22AE6894BE5B}"/>
              </a:ext>
            </a:extLst>
          </p:cNvPr>
          <p:cNvSpPr txBox="1"/>
          <p:nvPr/>
        </p:nvSpPr>
        <p:spPr>
          <a:xfrm>
            <a:off x="1131893" y="128016"/>
            <a:ext cx="100856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4000" dirty="0"/>
              <a:t>Matthew’s Sermon on the Mount Compared to </a:t>
            </a:r>
          </a:p>
          <a:p>
            <a:pPr algn="ctr"/>
            <a:r>
              <a:rPr lang="en-AU" sz="4000" dirty="0"/>
              <a:t>Luke’s Sermon on the Plain in more detail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537283-ABB4-DEB5-FBF2-037B68BB2319}"/>
              </a:ext>
            </a:extLst>
          </p:cNvPr>
          <p:cNvSpPr txBox="1"/>
          <p:nvPr/>
        </p:nvSpPr>
        <p:spPr>
          <a:xfrm>
            <a:off x="1763875" y="2793389"/>
            <a:ext cx="86706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000" dirty="0"/>
              <a:t>Matthew is broader and more detailed </a:t>
            </a:r>
          </a:p>
          <a:p>
            <a:r>
              <a:rPr lang="en-AU" sz="4000" dirty="0"/>
              <a:t>while Luke’s is shorter but more focused.</a:t>
            </a:r>
          </a:p>
        </p:txBody>
      </p:sp>
    </p:spTree>
    <p:extLst>
      <p:ext uri="{BB962C8B-B14F-4D97-AF65-F5344CB8AC3E}">
        <p14:creationId xmlns:p14="http://schemas.microsoft.com/office/powerpoint/2010/main" val="4409143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6920" y="164592"/>
            <a:ext cx="8138160" cy="449354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l"/>
            <a:r>
              <a:rPr sz="2800" b="1">
                <a:solidFill>
                  <a:srgbClr val="D79216"/>
                </a:solidFill>
                <a:latin typeface="Arial"/>
              </a:rPr>
              <a:t>MATTHEW 5–7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26920" y="585216"/>
            <a:ext cx="8138160" cy="6340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l"/>
            <a:r>
              <a:rPr sz="4000" b="1">
                <a:solidFill>
                  <a:srgbClr val="10213A"/>
                </a:solidFill>
                <a:latin typeface="Arial"/>
              </a:rPr>
              <a:t>These Words of Mine — 1/4</a:t>
            </a:r>
          </a:p>
        </p:txBody>
      </p:sp>
      <p:sp>
        <p:nvSpPr>
          <p:cNvPr id="4" name="Rectangle 3"/>
          <p:cNvSpPr/>
          <p:nvPr/>
        </p:nvSpPr>
        <p:spPr>
          <a:xfrm>
            <a:off x="2026920" y="1088137"/>
            <a:ext cx="8138160" cy="16459"/>
          </a:xfrm>
          <a:prstGeom prst="rect">
            <a:avLst/>
          </a:prstGeom>
          <a:solidFill>
            <a:srgbClr val="D792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072640" y="1188721"/>
            <a:ext cx="8046720" cy="5446235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THE BEATITUDES — Matthew 5:3–12 — </a:t>
            </a:r>
            <a:r>
              <a:rPr sz="2800">
                <a:solidFill>
                  <a:srgbClr val="22272E"/>
                </a:solidFill>
                <a:latin typeface="Arial"/>
              </a:rPr>
              <a:t>Kingdom people: humble, merciful, pure, peacemaking, faithful under persecution.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SALT &amp; LIGHT — 5:13–16 — </a:t>
            </a:r>
            <a:r>
              <a:rPr sz="2800">
                <a:solidFill>
                  <a:srgbClr val="22272E"/>
                </a:solidFill>
                <a:latin typeface="Arial"/>
              </a:rPr>
              <a:t>Let your changed life become visible.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JESUS &amp; THE SCRIPTURES — 5:17–20 — </a:t>
            </a:r>
            <a:r>
              <a:rPr sz="2800">
                <a:solidFill>
                  <a:srgbClr val="22272E"/>
                </a:solidFill>
                <a:latin typeface="Arial"/>
              </a:rPr>
              <a:t>Jesus fulfils the Law; Kingdom righteousness goes deeper than appearances.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ANGER &amp; RECONCILIATION — 5:21–26 — </a:t>
            </a:r>
            <a:r>
              <a:rPr sz="2800">
                <a:solidFill>
                  <a:srgbClr val="22272E"/>
                </a:solidFill>
                <a:latin typeface="Arial"/>
              </a:rPr>
              <a:t>Murder begins in the heart; go and make things right.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LUST &amp; PURITY — 5:27–30 — </a:t>
            </a:r>
            <a:r>
              <a:rPr sz="2800">
                <a:solidFill>
                  <a:srgbClr val="22272E"/>
                </a:solidFill>
                <a:latin typeface="Arial"/>
              </a:rPr>
              <a:t>Adultery begins in the heart; deal seriously with sin.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MARRIAGE &amp; DIVORCE — 5:31–32 — </a:t>
            </a:r>
            <a:r>
              <a:rPr sz="2800">
                <a:solidFill>
                  <a:srgbClr val="22272E"/>
                </a:solidFill>
                <a:latin typeface="Arial"/>
              </a:rPr>
              <a:t>Covenant faithfulness matters.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45040" y="6428233"/>
            <a:ext cx="438912" cy="326243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/>
            <a:r>
              <a:rPr sz="2000">
                <a:solidFill>
                  <a:srgbClr val="999999"/>
                </a:solidFill>
                <a:latin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916922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6920" y="164592"/>
            <a:ext cx="8138160" cy="449354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l"/>
            <a:r>
              <a:rPr sz="2800" b="1">
                <a:solidFill>
                  <a:srgbClr val="D79216"/>
                </a:solidFill>
                <a:latin typeface="Arial"/>
              </a:rPr>
              <a:t>MATTHEW 5–7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26920" y="585216"/>
            <a:ext cx="8138160" cy="6340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l"/>
            <a:r>
              <a:rPr sz="4000" b="1">
                <a:solidFill>
                  <a:srgbClr val="10213A"/>
                </a:solidFill>
                <a:latin typeface="Arial"/>
              </a:rPr>
              <a:t>These Words of Mine — 2/4</a:t>
            </a:r>
          </a:p>
        </p:txBody>
      </p:sp>
      <p:sp>
        <p:nvSpPr>
          <p:cNvPr id="4" name="Rectangle 3"/>
          <p:cNvSpPr/>
          <p:nvPr/>
        </p:nvSpPr>
        <p:spPr>
          <a:xfrm>
            <a:off x="2026920" y="1088137"/>
            <a:ext cx="8138160" cy="16459"/>
          </a:xfrm>
          <a:prstGeom prst="rect">
            <a:avLst/>
          </a:prstGeom>
          <a:solidFill>
            <a:srgbClr val="D792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072640" y="1188721"/>
            <a:ext cx="8046720" cy="4739631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TRUTHFUL SPEECH — 5:33–37 — </a:t>
            </a:r>
            <a:r>
              <a:rPr sz="2800">
                <a:solidFill>
                  <a:srgbClr val="22272E"/>
                </a:solidFill>
                <a:latin typeface="Arial"/>
              </a:rPr>
              <a:t>Let your “Yes” be yes and your “No” be no.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DO NOT RETALIATE — 5:38–42 — </a:t>
            </a:r>
            <a:r>
              <a:rPr sz="2800">
                <a:solidFill>
                  <a:srgbClr val="22272E"/>
                </a:solidFill>
                <a:latin typeface="Arial"/>
              </a:rPr>
              <a:t>Give up personal revenge; respond differently.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LOVE YOUR ENEMIES — 5:43–48 — </a:t>
            </a:r>
            <a:r>
              <a:rPr sz="2800">
                <a:solidFill>
                  <a:srgbClr val="22272E"/>
                </a:solidFill>
                <a:latin typeface="Arial"/>
              </a:rPr>
              <a:t>Love and pray even for those who oppose you.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GIVE WITHOUT SHOWING OFF — 6:1–4 — </a:t>
            </a:r>
            <a:r>
              <a:rPr sz="2800">
                <a:solidFill>
                  <a:srgbClr val="22272E"/>
                </a:solidFill>
                <a:latin typeface="Arial"/>
              </a:rPr>
              <a:t>Do righteousness for God, not applause.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PRAY WITHOUT PERFORMING — 6:5–15 — </a:t>
            </a:r>
            <a:r>
              <a:rPr sz="2800">
                <a:solidFill>
                  <a:srgbClr val="22272E"/>
                </a:solidFill>
                <a:latin typeface="Arial"/>
              </a:rPr>
              <a:t>Pray to the Father; His name, Kingdom, provision, forgiveness and protection.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FORGIVE — 6:14–15 — </a:t>
            </a:r>
            <a:r>
              <a:rPr sz="2800">
                <a:solidFill>
                  <a:srgbClr val="22272E"/>
                </a:solidFill>
                <a:latin typeface="Arial"/>
              </a:rPr>
              <a:t>People who receive mercy must become merciful.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45040" y="6428233"/>
            <a:ext cx="438912" cy="326243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/>
            <a:r>
              <a:rPr sz="2000">
                <a:solidFill>
                  <a:srgbClr val="999999"/>
                </a:solidFill>
                <a:latin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6485646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6920" y="164592"/>
            <a:ext cx="8138160" cy="449354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l"/>
            <a:r>
              <a:rPr sz="2800" b="1">
                <a:solidFill>
                  <a:srgbClr val="D79216"/>
                </a:solidFill>
                <a:latin typeface="Arial"/>
              </a:rPr>
              <a:t>MATTHEW 5–7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26920" y="585216"/>
            <a:ext cx="8138160" cy="6340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l"/>
            <a:r>
              <a:rPr sz="4000" b="1">
                <a:solidFill>
                  <a:srgbClr val="10213A"/>
                </a:solidFill>
                <a:latin typeface="Arial"/>
              </a:rPr>
              <a:t>These Words of Mine — 3/4</a:t>
            </a:r>
          </a:p>
        </p:txBody>
      </p:sp>
      <p:sp>
        <p:nvSpPr>
          <p:cNvPr id="4" name="Rectangle 3"/>
          <p:cNvSpPr/>
          <p:nvPr/>
        </p:nvSpPr>
        <p:spPr>
          <a:xfrm>
            <a:off x="2026920" y="1088137"/>
            <a:ext cx="8138160" cy="16459"/>
          </a:xfrm>
          <a:prstGeom prst="rect">
            <a:avLst/>
          </a:prstGeom>
          <a:solidFill>
            <a:srgbClr val="D792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072640" y="1188721"/>
            <a:ext cx="8046720" cy="4386329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FAST WITHOUT SHOWING OFF — 6:16–18 — </a:t>
            </a:r>
            <a:r>
              <a:rPr sz="2800">
                <a:solidFill>
                  <a:srgbClr val="22272E"/>
                </a:solidFill>
                <a:latin typeface="Arial"/>
              </a:rPr>
              <a:t>Seek God rather than admiration.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TREASURE IN HEAVEN — 6:19–21 — </a:t>
            </a:r>
            <a:r>
              <a:rPr sz="2800">
                <a:solidFill>
                  <a:srgbClr val="22272E"/>
                </a:solidFill>
                <a:latin typeface="Arial"/>
              </a:rPr>
              <a:t>Your heart follows what you treasure.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THE HEALTHY EYE — 6:22–23 — </a:t>
            </a:r>
            <a:r>
              <a:rPr sz="2800">
                <a:solidFill>
                  <a:srgbClr val="22272E"/>
                </a:solidFill>
                <a:latin typeface="Arial"/>
              </a:rPr>
              <a:t>What directs your inner life matters.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GOD OR MONEY — 6:24 — </a:t>
            </a:r>
            <a:r>
              <a:rPr sz="2800">
                <a:solidFill>
                  <a:srgbClr val="22272E"/>
                </a:solidFill>
                <a:latin typeface="Arial"/>
              </a:rPr>
              <a:t>You cannot serve two masters.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DO NOT WORRY — 6:25–34 — </a:t>
            </a:r>
            <a:r>
              <a:rPr sz="2800">
                <a:solidFill>
                  <a:srgbClr val="22272E"/>
                </a:solidFill>
                <a:latin typeface="Arial"/>
              </a:rPr>
              <a:t>Trust your Father; seek His Kingdom first.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DO NOT JUDGE HYPOCRITICALLY — 7:1–5 — </a:t>
            </a:r>
            <a:r>
              <a:rPr sz="2800">
                <a:solidFill>
                  <a:srgbClr val="22272E"/>
                </a:solidFill>
                <a:latin typeface="Arial"/>
              </a:rPr>
              <a:t>Deal with the plank in your own eye first.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45040" y="6428233"/>
            <a:ext cx="438912" cy="326243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/>
            <a:r>
              <a:rPr sz="2000">
                <a:solidFill>
                  <a:srgbClr val="999999"/>
                </a:solidFill>
                <a:latin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2186455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6920" y="164592"/>
            <a:ext cx="8138160" cy="449354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l"/>
            <a:r>
              <a:rPr sz="2800" b="1">
                <a:solidFill>
                  <a:srgbClr val="D79216"/>
                </a:solidFill>
                <a:latin typeface="Arial"/>
              </a:rPr>
              <a:t>MATTHEW 5–7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26920" y="585216"/>
            <a:ext cx="8138160" cy="6340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l"/>
            <a:r>
              <a:rPr sz="4000" b="1">
                <a:solidFill>
                  <a:srgbClr val="10213A"/>
                </a:solidFill>
                <a:latin typeface="Arial"/>
              </a:rPr>
              <a:t>These Words of Mine — 4/4</a:t>
            </a:r>
          </a:p>
        </p:txBody>
      </p:sp>
      <p:sp>
        <p:nvSpPr>
          <p:cNvPr id="4" name="Rectangle 3"/>
          <p:cNvSpPr/>
          <p:nvPr/>
        </p:nvSpPr>
        <p:spPr>
          <a:xfrm>
            <a:off x="2026920" y="1088137"/>
            <a:ext cx="8138160" cy="16459"/>
          </a:xfrm>
          <a:prstGeom prst="rect">
            <a:avLst/>
          </a:prstGeom>
          <a:solidFill>
            <a:srgbClr val="D792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072640" y="1188721"/>
            <a:ext cx="8046720" cy="5471883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USE DISCERNMENT — 7:6 — </a:t>
            </a:r>
            <a:r>
              <a:rPr sz="2800">
                <a:solidFill>
                  <a:srgbClr val="22272E"/>
                </a:solidFill>
                <a:latin typeface="Arial"/>
              </a:rPr>
              <a:t>Grace does not mean abandoning wisdom.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ASK, SEEK, KNOCK — 7:7–11 — </a:t>
            </a:r>
            <a:r>
              <a:rPr sz="2800">
                <a:solidFill>
                  <a:srgbClr val="22272E"/>
                </a:solidFill>
                <a:latin typeface="Arial"/>
              </a:rPr>
              <a:t>Trust the goodness of your Father.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THE GOLDEN RULE — 7:12 — </a:t>
            </a:r>
            <a:r>
              <a:rPr sz="2800">
                <a:solidFill>
                  <a:srgbClr val="22272E"/>
                </a:solidFill>
                <a:latin typeface="Arial"/>
              </a:rPr>
              <a:t>Treat others as you would want them to treat you.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THE NARROW GATE — 7:13–14 — </a:t>
            </a:r>
            <a:r>
              <a:rPr sz="2800">
                <a:solidFill>
                  <a:srgbClr val="22272E"/>
                </a:solidFill>
                <a:latin typeface="Arial"/>
              </a:rPr>
              <a:t>Jesus’ way is not automatically the popular way.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WATCH FOR FALSE PROPHETS — 7:15–20 — </a:t>
            </a:r>
            <a:r>
              <a:rPr sz="2800">
                <a:solidFill>
                  <a:srgbClr val="22272E"/>
                </a:solidFill>
                <a:latin typeface="Arial"/>
              </a:rPr>
              <a:t>Look at the fruit, not merely the claims.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“LORD, LORD” IS NOT ENOUGH — 7:21–23 — </a:t>
            </a:r>
            <a:r>
              <a:rPr sz="2800">
                <a:solidFill>
                  <a:srgbClr val="22272E"/>
                </a:solidFill>
                <a:latin typeface="Arial"/>
              </a:rPr>
              <a:t>Religious language is not the same thing as doing the Father’s will.</a:t>
            </a:r>
          </a:p>
          <a:p>
            <a:pPr>
              <a:lnSpc>
                <a:spcPct val="82000"/>
              </a:lnSpc>
              <a:spcAft>
                <a:spcPts val="150"/>
              </a:spcAft>
            </a:pPr>
            <a:r>
              <a:rPr sz="2800" b="1">
                <a:solidFill>
                  <a:srgbClr val="10213A"/>
                </a:solidFill>
                <a:latin typeface="Arial"/>
              </a:rPr>
              <a:t>THEN: BUILD ON THE ROCK — 7:24–27 — </a:t>
            </a:r>
            <a:r>
              <a:rPr sz="2800">
                <a:solidFill>
                  <a:srgbClr val="22272E"/>
                </a:solidFill>
                <a:latin typeface="Arial"/>
              </a:rPr>
              <a:t>Hear these words — and do them.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45040" y="6428233"/>
            <a:ext cx="438912" cy="326243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/>
            <a:r>
              <a:rPr sz="2000">
                <a:solidFill>
                  <a:srgbClr val="999999"/>
                </a:solidFill>
                <a:latin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6761791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82BD22-3EE6-645A-264B-B31ADD0190FD}"/>
              </a:ext>
            </a:extLst>
          </p:cNvPr>
          <p:cNvSpPr txBox="1"/>
          <p:nvPr/>
        </p:nvSpPr>
        <p:spPr>
          <a:xfrm>
            <a:off x="448056" y="334274"/>
            <a:ext cx="11091672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4000" dirty="0"/>
              <a:t>Luke's version essentially goes: </a:t>
            </a:r>
            <a:r>
              <a:rPr lang="en-AU" sz="2800" dirty="0"/>
              <a:t>1/2</a:t>
            </a:r>
          </a:p>
          <a:p>
            <a:pPr>
              <a:buNone/>
            </a:pPr>
            <a:r>
              <a:rPr lang="en-AU" sz="2800" b="1" dirty="0"/>
              <a:t>Luke 6 — “These Words of Mine”</a:t>
            </a:r>
          </a:p>
          <a:p>
            <a:pPr>
              <a:buNone/>
            </a:pPr>
            <a:r>
              <a:rPr lang="en-AU" sz="2800" b="1" dirty="0"/>
              <a:t>BLESSING &amp; WARNING</a:t>
            </a:r>
            <a:br>
              <a:rPr lang="en-AU" sz="2800" dirty="0"/>
            </a:br>
            <a:r>
              <a:rPr lang="en-AU" sz="2800" dirty="0"/>
              <a:t>Blessed are the poor, hungry, grieving, persecuted.</a:t>
            </a:r>
            <a:br>
              <a:rPr lang="en-AU" sz="2800" dirty="0"/>
            </a:br>
            <a:r>
              <a:rPr lang="en-AU" sz="2800" dirty="0"/>
              <a:t>But Luke also gives the striking </a:t>
            </a:r>
            <a:r>
              <a:rPr lang="en-AU" sz="2800" b="1" dirty="0"/>
              <a:t>four woes</a:t>
            </a:r>
            <a:r>
              <a:rPr lang="en-AU" sz="2800" dirty="0"/>
              <a:t>.</a:t>
            </a:r>
          </a:p>
          <a:p>
            <a:pPr>
              <a:buNone/>
            </a:pPr>
            <a:r>
              <a:rPr lang="en-AU" sz="2800" b="1" dirty="0"/>
              <a:t>LOVE THAT LOOKS DIFFERENT</a:t>
            </a:r>
            <a:br>
              <a:rPr lang="en-AU" sz="2800" dirty="0"/>
            </a:br>
            <a:r>
              <a:rPr lang="en-AU" sz="2800" dirty="0"/>
              <a:t>Love enemies.</a:t>
            </a:r>
            <a:br>
              <a:rPr lang="en-AU" sz="2800" dirty="0"/>
            </a:br>
            <a:r>
              <a:rPr lang="en-AU" sz="2800" dirty="0"/>
              <a:t>Do good to enemies.</a:t>
            </a:r>
            <a:br>
              <a:rPr lang="en-AU" sz="2800" dirty="0"/>
            </a:br>
            <a:r>
              <a:rPr lang="en-AU" sz="2800" dirty="0"/>
              <a:t>Bless them.</a:t>
            </a:r>
            <a:br>
              <a:rPr lang="en-AU" sz="2800" dirty="0"/>
            </a:br>
            <a:r>
              <a:rPr lang="en-AU" sz="2800" dirty="0"/>
              <a:t>Pray for them.</a:t>
            </a:r>
            <a:br>
              <a:rPr lang="en-AU" sz="2800" dirty="0"/>
            </a:br>
            <a:r>
              <a:rPr lang="en-AU" sz="2800" dirty="0"/>
              <a:t>Do not retaliate.</a:t>
            </a:r>
            <a:br>
              <a:rPr lang="en-AU" sz="2800" dirty="0"/>
            </a:br>
            <a:r>
              <a:rPr lang="en-AU" sz="2800" dirty="0"/>
              <a:t>Give generously.</a:t>
            </a:r>
            <a:br>
              <a:rPr lang="en-AU" sz="2800" dirty="0"/>
            </a:br>
            <a:r>
              <a:rPr lang="en-AU" sz="2800" dirty="0"/>
              <a:t>Treat people as you want to be treated.</a:t>
            </a:r>
            <a:br>
              <a:rPr lang="en-AU" sz="2800" dirty="0"/>
            </a:br>
            <a:r>
              <a:rPr lang="en-AU" sz="2800" dirty="0"/>
              <a:t>Be merciful.</a:t>
            </a:r>
          </a:p>
        </p:txBody>
      </p:sp>
    </p:spTree>
    <p:extLst>
      <p:ext uri="{BB962C8B-B14F-4D97-AF65-F5344CB8AC3E}">
        <p14:creationId xmlns:p14="http://schemas.microsoft.com/office/powerpoint/2010/main" val="12709953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DD963B-FD30-C713-870E-36A5228CF518}"/>
              </a:ext>
            </a:extLst>
          </p:cNvPr>
          <p:cNvSpPr txBox="1"/>
          <p:nvPr/>
        </p:nvSpPr>
        <p:spPr>
          <a:xfrm>
            <a:off x="621792" y="179291"/>
            <a:ext cx="10671048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2400" b="1" dirty="0"/>
              <a:t>Luke 2/2</a:t>
            </a:r>
          </a:p>
          <a:p>
            <a:pPr>
              <a:buNone/>
            </a:pPr>
            <a:r>
              <a:rPr lang="en-AU" sz="2400" b="1" dirty="0"/>
              <a:t>RELATIONSHIPS &amp; SELF-EXAMINATION</a:t>
            </a:r>
            <a:br>
              <a:rPr lang="en-AU" sz="2400" dirty="0"/>
            </a:br>
            <a:r>
              <a:rPr lang="en-AU" sz="2400" dirty="0"/>
              <a:t>Do not judge or condemn.</a:t>
            </a:r>
            <a:br>
              <a:rPr lang="en-AU" sz="2400" dirty="0"/>
            </a:br>
            <a:r>
              <a:rPr lang="en-AU" sz="2400" dirty="0"/>
              <a:t>Forgive.</a:t>
            </a:r>
            <a:br>
              <a:rPr lang="en-AU" sz="2400" dirty="0"/>
            </a:br>
            <a:r>
              <a:rPr lang="en-AU" sz="2400" dirty="0"/>
              <a:t>Give.</a:t>
            </a:r>
            <a:br>
              <a:rPr lang="en-AU" sz="2400" dirty="0"/>
            </a:br>
            <a:r>
              <a:rPr lang="en-AU" sz="2400" dirty="0"/>
              <a:t>Don't be a blind guide.</a:t>
            </a:r>
            <a:br>
              <a:rPr lang="en-AU" sz="2400" dirty="0"/>
            </a:br>
            <a:r>
              <a:rPr lang="en-AU" sz="2400" dirty="0"/>
              <a:t>Remove your own plank before correcting another.</a:t>
            </a:r>
          </a:p>
          <a:p>
            <a:pPr>
              <a:buNone/>
            </a:pPr>
            <a:r>
              <a:rPr lang="en-AU" sz="2400" b="1" dirty="0"/>
              <a:t>WHAT IS INSIDE COMES OUT</a:t>
            </a:r>
            <a:br>
              <a:rPr lang="en-AU" sz="2400" dirty="0"/>
            </a:br>
            <a:r>
              <a:rPr lang="en-AU" sz="2400" dirty="0"/>
              <a:t>Good trees produce good fruit.</a:t>
            </a:r>
            <a:br>
              <a:rPr lang="en-AU" sz="2400" dirty="0"/>
            </a:br>
            <a:r>
              <a:rPr lang="en-AU" sz="2400" dirty="0"/>
              <a:t>Bad trees produce bad fruit.</a:t>
            </a:r>
            <a:br>
              <a:rPr lang="en-AU" sz="2400" dirty="0"/>
            </a:br>
            <a:r>
              <a:rPr lang="en-AU" sz="2400" dirty="0"/>
              <a:t>The mouth reveals what fills the heart.</a:t>
            </a:r>
          </a:p>
          <a:p>
            <a:pPr>
              <a:buNone/>
            </a:pPr>
            <a:r>
              <a:rPr lang="en-AU" sz="2400" b="1" dirty="0"/>
              <a:t>THEN JESUS DRIVES IT HOME</a:t>
            </a:r>
            <a:endParaRPr lang="en-AU" sz="2400" dirty="0"/>
          </a:p>
          <a:p>
            <a:pPr>
              <a:buNone/>
            </a:pPr>
            <a:r>
              <a:rPr lang="en-AU" sz="2400" b="1" dirty="0"/>
              <a:t>“Why do you call me ‘Lord, Lord,’ and not do what I tell you?”</a:t>
            </a:r>
            <a:endParaRPr lang="en-AU" sz="2400" dirty="0"/>
          </a:p>
          <a:p>
            <a:pPr>
              <a:buNone/>
            </a:pPr>
            <a:r>
              <a:rPr lang="en-AU" sz="2400" dirty="0"/>
              <a:t>And immediately:</a:t>
            </a:r>
          </a:p>
          <a:p>
            <a:pPr>
              <a:buNone/>
            </a:pPr>
            <a:r>
              <a:rPr lang="en-AU" sz="2400" b="1" dirty="0"/>
              <a:t>Two builders.</a:t>
            </a:r>
            <a:br>
              <a:rPr lang="en-AU" sz="2400" dirty="0"/>
            </a:br>
            <a:r>
              <a:rPr lang="en-AU" sz="2400" dirty="0"/>
              <a:t>One </a:t>
            </a:r>
            <a:r>
              <a:rPr lang="en-AU" sz="2400" b="1" dirty="0"/>
              <a:t>comes to Jesus → hears → does</a:t>
            </a:r>
            <a:r>
              <a:rPr lang="en-AU" sz="2400" dirty="0"/>
              <a:t>.</a:t>
            </a:r>
            <a:br>
              <a:rPr lang="en-AU" sz="2400" dirty="0"/>
            </a:br>
            <a:r>
              <a:rPr lang="en-AU" sz="2400" dirty="0"/>
              <a:t>One </a:t>
            </a:r>
            <a:r>
              <a:rPr lang="en-AU" sz="2400" b="1" dirty="0"/>
              <a:t>hears → does not do</a:t>
            </a:r>
            <a:r>
              <a:rPr lang="en-A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29672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46B48A2-6AAB-8341-7309-7FCC5C853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258587"/>
              </p:ext>
            </p:extLst>
          </p:nvPr>
        </p:nvGraphicFramePr>
        <p:xfrm>
          <a:off x="2928886" y="7010"/>
          <a:ext cx="6334227" cy="6903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1409">
                  <a:extLst>
                    <a:ext uri="{9D8B030D-6E8A-4147-A177-3AD203B41FA5}">
                      <a16:colId xmlns:a16="http://schemas.microsoft.com/office/drawing/2014/main" val="944118196"/>
                    </a:ext>
                  </a:extLst>
                </a:gridCol>
                <a:gridCol w="2111409">
                  <a:extLst>
                    <a:ext uri="{9D8B030D-6E8A-4147-A177-3AD203B41FA5}">
                      <a16:colId xmlns:a16="http://schemas.microsoft.com/office/drawing/2014/main" val="2021391962"/>
                    </a:ext>
                  </a:extLst>
                </a:gridCol>
                <a:gridCol w="2111409">
                  <a:extLst>
                    <a:ext uri="{9D8B030D-6E8A-4147-A177-3AD203B41FA5}">
                      <a16:colId xmlns:a16="http://schemas.microsoft.com/office/drawing/2014/main" val="253543731"/>
                    </a:ext>
                  </a:extLst>
                </a:gridCol>
              </a:tblGrid>
              <a:tr h="220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Luke 6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Main teaching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Matthew parallel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677192745"/>
                  </a:ext>
                </a:extLst>
              </a:tr>
              <a:tr h="3855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6:20–23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Blessings on the poor, hungry, grieving and persecuted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Matt 5:3–12 — Beatitudes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1850672319"/>
                  </a:ext>
                </a:extLst>
              </a:tr>
              <a:tr h="3855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6:24–26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Four woes to rich, full, laughing, well-spoken-of people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No equivalent block in Matthew's sermon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1908672721"/>
                  </a:ext>
                </a:extLst>
              </a:tr>
              <a:tr h="3855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6:27–28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Love enemies; do good; bless; pray for persecutors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Matt 5:43–48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4150316436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6:29–30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Turn the other cheek; give freely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Matt 5:38–42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1769244370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6:31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Golden Rule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Matt 7:12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2960896126"/>
                  </a:ext>
                </a:extLst>
              </a:tr>
              <a:tr h="3855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6:32–36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Love beyond reciprocity; lend expecting nothing; be merciful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Matt 5:43–48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1975721957"/>
                  </a:ext>
                </a:extLst>
              </a:tr>
              <a:tr h="3855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6:37–38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Do not judge/condemn; forgive; give generously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Matt 7:1–5; Matt 6:14–15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2612148092"/>
                  </a:ext>
                </a:extLst>
              </a:tr>
              <a:tr h="3855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6:39–40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Blind leading blind; disciple/student and teacher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No close block in Matthew 5–7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3961323650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6:41–42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Speck and plank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Matt 7:3–5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497037265"/>
                  </a:ext>
                </a:extLst>
              </a:tr>
              <a:tr h="5508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6:43–45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Tree known by its fruit; heart produces words/actions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Matt 7:16–20, though Matthew applies fruit specifically to false prophets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2314113336"/>
                  </a:ext>
                </a:extLst>
              </a:tr>
              <a:tr h="3855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6:46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“Why call me Lord, Lord, and not do what I say?”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Matt 7:21–23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3172971593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6:47–49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/>
                        <a:t>Two builders / foundation / storm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 dirty="0"/>
                        <a:t>Matt 7:24–27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18781704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19D1A58-8C82-19A3-F015-AAABD98FB17C}"/>
              </a:ext>
            </a:extLst>
          </p:cNvPr>
          <p:cNvSpPr txBox="1"/>
          <p:nvPr/>
        </p:nvSpPr>
        <p:spPr>
          <a:xfrm>
            <a:off x="64008" y="1005840"/>
            <a:ext cx="2670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Luke’s </a:t>
            </a:r>
          </a:p>
          <a:p>
            <a:r>
              <a:rPr lang="en-AU" dirty="0"/>
              <a:t>Sermon on the Plain</a:t>
            </a:r>
          </a:p>
        </p:txBody>
      </p:sp>
    </p:spTree>
    <p:extLst>
      <p:ext uri="{BB962C8B-B14F-4D97-AF65-F5344CB8AC3E}">
        <p14:creationId xmlns:p14="http://schemas.microsoft.com/office/powerpoint/2010/main" val="1096659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3783</Words>
  <Application>Microsoft Office PowerPoint</Application>
  <PresentationFormat>Widescreen</PresentationFormat>
  <Paragraphs>637</Paragraphs>
  <Slides>53</Slides>
  <Notes>42</Notes>
  <HiddenSlides>16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Mckitrick</dc:creator>
  <cp:lastModifiedBy>Erik Mckitrick</cp:lastModifiedBy>
  <cp:revision>63</cp:revision>
  <dcterms:created xsi:type="dcterms:W3CDTF">2026-09-08T01:26:25Z</dcterms:created>
  <dcterms:modified xsi:type="dcterms:W3CDTF">2026-09-12T12:58:48Z</dcterms:modified>
</cp:coreProperties>
</file>