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6" r:id="rId2"/>
    <p:sldId id="257" r:id="rId3"/>
    <p:sldId id="258" r:id="rId4"/>
    <p:sldId id="259" r:id="rId5"/>
    <p:sldId id="260" r:id="rId6"/>
    <p:sldId id="261" r:id="rId7"/>
    <p:sldId id="262" r:id="rId8"/>
    <p:sldId id="303" r:id="rId9"/>
    <p:sldId id="263" r:id="rId10"/>
    <p:sldId id="308"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304" r:id="rId28"/>
    <p:sldId id="281" r:id="rId29"/>
    <p:sldId id="282" r:id="rId30"/>
    <p:sldId id="283" r:id="rId31"/>
    <p:sldId id="284" r:id="rId32"/>
    <p:sldId id="286" r:id="rId33"/>
    <p:sldId id="287" r:id="rId34"/>
    <p:sldId id="288" r:id="rId35"/>
    <p:sldId id="289" r:id="rId36"/>
    <p:sldId id="290" r:id="rId37"/>
    <p:sldId id="291" r:id="rId38"/>
    <p:sldId id="292" r:id="rId39"/>
    <p:sldId id="293" r:id="rId40"/>
    <p:sldId id="307" r:id="rId41"/>
    <p:sldId id="310" r:id="rId42"/>
    <p:sldId id="305" r:id="rId43"/>
    <p:sldId id="294" r:id="rId44"/>
    <p:sldId id="295" r:id="rId45"/>
    <p:sldId id="296" r:id="rId46"/>
    <p:sldId id="297" r:id="rId47"/>
    <p:sldId id="309" r:id="rId48"/>
    <p:sldId id="301" r:id="rId49"/>
    <p:sldId id="306" r:id="rId50"/>
    <p:sldId id="298" r:id="rId51"/>
    <p:sldId id="299" r:id="rId52"/>
    <p:sldId id="300" r:id="rId53"/>
    <p:sldId id="302" r:id="rId54"/>
  </p:sldIdLst>
  <p:sldSz cx="9144000" cy="6858000" type="screen4x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5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showGuides="1">
      <p:cViewPr varScale="1">
        <p:scale>
          <a:sx n="103" d="100"/>
          <a:sy n="103" d="100"/>
        </p:scale>
        <p:origin x="1890" y="0"/>
      </p:cViewPr>
      <p:guideLst>
        <p:guide orient="horz" pos="2160"/>
        <p:guide pos="285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AU"/>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43077B2E-3D56-46FD-BC03-C8A245A7E199}" type="datetimeFigureOut">
              <a:rPr lang="en-AU" smtClean="0"/>
              <a:t>6/09/2026</a:t>
            </a:fld>
            <a:endParaRPr lang="en-AU"/>
          </a:p>
        </p:txBody>
      </p:sp>
      <p:sp>
        <p:nvSpPr>
          <p:cNvPr id="4" name="Slide Image Placeholder 3"/>
          <p:cNvSpPr>
            <a:spLocks noGrp="1" noRot="1" noChangeAspect="1"/>
          </p:cNvSpPr>
          <p:nvPr>
            <p:ph type="sldImg" idx="2"/>
          </p:nvPr>
        </p:nvSpPr>
        <p:spPr>
          <a:xfrm>
            <a:off x="1190625" y="1252538"/>
            <a:ext cx="4506913" cy="3381375"/>
          </a:xfrm>
          <a:prstGeom prst="rect">
            <a:avLst/>
          </a:prstGeom>
          <a:noFill/>
          <a:ln w="12700">
            <a:solidFill>
              <a:prstClr val="black"/>
            </a:solidFill>
          </a:ln>
        </p:spPr>
        <p:txBody>
          <a:bodyPr vert="horz" lIns="96606" tIns="48303" rIns="96606" bIns="48303" rtlCol="0" anchor="ctr"/>
          <a:lstStyle/>
          <a:p>
            <a:endParaRPr lang="en-AU"/>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AU"/>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4088D83C-4B78-4A6F-8A4F-77CA12CA00AE}" type="slidenum">
              <a:rPr lang="en-AU" smtClean="0"/>
              <a:t>‹#›</a:t>
            </a:fld>
            <a:endParaRPr lang="en-AU"/>
          </a:p>
        </p:txBody>
      </p:sp>
    </p:spTree>
    <p:extLst>
      <p:ext uri="{BB962C8B-B14F-4D97-AF65-F5344CB8AC3E}">
        <p14:creationId xmlns:p14="http://schemas.microsoft.com/office/powerpoint/2010/main" val="3935170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 name="PlaceHolder 1"/>
          <p:cNvSpPr>
            <a:spLocks noGrp="1" noRot="1" noChangeAspect="1"/>
          </p:cNvSpPr>
          <p:nvPr>
            <p:ph type="sldImg"/>
          </p:nvPr>
        </p:nvSpPr>
        <p:spPr>
          <a:xfrm>
            <a:off x="1190625" y="1252538"/>
            <a:ext cx="4506913" cy="3381375"/>
          </a:xfrm>
          <a:prstGeom prst="rect">
            <a:avLst/>
          </a:prstGeom>
          <a:ln w="0">
            <a:noFill/>
          </a:ln>
        </p:spPr>
      </p:sp>
      <p:sp>
        <p:nvSpPr>
          <p:cNvPr id="458"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Vision Cast: keep this to about 60–90 seconds.</a:t>
            </a:r>
          </a:p>
          <a:p>
            <a:r>
              <a:rPr lang="en-US" sz="2100">
                <a:solidFill>
                  <a:srgbClr val="000000"/>
                </a:solidFill>
                <a:latin typeface="Arial"/>
              </a:rPr>
              <a:t>A harbour is not safe because the sea is always calm. It is safe because protection has been deliberately built into it.</a:t>
            </a:r>
          </a:p>
          <a:p>
            <a:r>
              <a:rPr lang="en-US" sz="2100">
                <a:solidFill>
                  <a:srgbClr val="000000"/>
                </a:solidFill>
                <a:latin typeface="Arial"/>
              </a:rPr>
              <a:t>A healthy church should feel welcoming AND protected. Safe Spaces is part of how we build that protection.</a:t>
            </a:r>
          </a:p>
        </p:txBody>
      </p:sp>
      <p:sp>
        <p:nvSpPr>
          <p:cNvPr id="459" name="PlaceHolder 3"/>
          <p:cNvSpPr>
            <a:spLocks noGrp="1"/>
          </p:cNvSpPr>
          <p:nvPr>
            <p:ph type="sldNum" idx="51"/>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3A2CD16D-2A34-4255-9DE1-459297729C2E}" type="slidenum">
              <a:rPr lang="en-US"/>
              <a:pPr/>
              <a:t>2</a:t>
            </a:fld>
            <a:endParaRPr lang="en-US">
              <a:solidFill>
                <a:srgbClr val="000000"/>
              </a:solidFill>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PlaceHolder 1"/>
          <p:cNvSpPr>
            <a:spLocks noGrp="1" noRot="1" noChangeAspect="1"/>
          </p:cNvSpPr>
          <p:nvPr>
            <p:ph type="sldImg"/>
          </p:nvPr>
        </p:nvSpPr>
        <p:spPr>
          <a:xfrm>
            <a:off x="1190625" y="1252538"/>
            <a:ext cx="4506913" cy="3381375"/>
          </a:xfrm>
          <a:prstGeom prst="rect">
            <a:avLst/>
          </a:prstGeom>
          <a:ln w="0">
            <a:noFill/>
          </a:ln>
        </p:spPr>
      </p:sp>
      <p:sp>
        <p:nvSpPr>
          <p:cNvPr id="461"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Land the principle without fear: safeguards are not accusations; they are wise preparation.</a:t>
            </a:r>
          </a:p>
        </p:txBody>
      </p:sp>
      <p:sp>
        <p:nvSpPr>
          <p:cNvPr id="462" name="PlaceHolder 3"/>
          <p:cNvSpPr>
            <a:spLocks noGrp="1"/>
          </p:cNvSpPr>
          <p:nvPr>
            <p:ph type="sldNum" idx="52"/>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3C5819EE-A9A1-4B8E-AEC4-79BDF737E9F4}" type="slidenum">
              <a:rPr lang="en-US"/>
              <a:pPr/>
              <a:t>3</a:t>
            </a:fld>
            <a:endParaRPr lang="en-US">
              <a:solidFill>
                <a:srgbClr val="000000"/>
              </a:solidFill>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PlaceHolder 1"/>
          <p:cNvSpPr>
            <a:spLocks noGrp="1" noRot="1" noChangeAspect="1"/>
          </p:cNvSpPr>
          <p:nvPr>
            <p:ph type="sldImg"/>
          </p:nvPr>
        </p:nvSpPr>
        <p:spPr>
          <a:xfrm>
            <a:off x="1190625" y="1252538"/>
            <a:ext cx="4506913" cy="3381375"/>
          </a:xfrm>
          <a:prstGeom prst="rect">
            <a:avLst/>
          </a:prstGeom>
          <a:ln w="0">
            <a:noFill/>
          </a:ln>
        </p:spPr>
      </p:sp>
      <p:sp>
        <p:nvSpPr>
          <p:cNvPr id="464"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Do not make this an attack on the congregation. Frame it as the next area where the Love One Another culture must become visible.</a:t>
            </a:r>
          </a:p>
        </p:txBody>
      </p:sp>
      <p:sp>
        <p:nvSpPr>
          <p:cNvPr id="465" name="PlaceHolder 3"/>
          <p:cNvSpPr>
            <a:spLocks noGrp="1"/>
          </p:cNvSpPr>
          <p:nvPr>
            <p:ph type="sldNum" idx="53"/>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2C39ACDA-17F4-452C-91AD-AAD5987DE669}" type="slidenum">
              <a:rPr lang="en-US"/>
              <a:pPr/>
              <a:t>4</a:t>
            </a:fld>
            <a:endParaRPr lang="en-US">
              <a:solidFill>
                <a:srgbClr val="000000"/>
              </a:solidFill>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 name="PlaceHolder 1"/>
          <p:cNvSpPr>
            <a:spLocks noGrp="1" noRot="1" noChangeAspect="1"/>
          </p:cNvSpPr>
          <p:nvPr>
            <p:ph type="sldImg"/>
          </p:nvPr>
        </p:nvSpPr>
        <p:spPr>
          <a:xfrm>
            <a:off x="1190625" y="1252538"/>
            <a:ext cx="4506913" cy="3381375"/>
          </a:xfrm>
          <a:prstGeom prst="rect">
            <a:avLst/>
          </a:prstGeom>
          <a:ln w="0">
            <a:noFill/>
          </a:ln>
        </p:spPr>
      </p:sp>
      <p:sp>
        <p:nvSpPr>
          <p:cNvPr id="467"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Title slide. The subject is protection, not suspicion.</a:t>
            </a:r>
          </a:p>
        </p:txBody>
      </p:sp>
      <p:sp>
        <p:nvSpPr>
          <p:cNvPr id="468" name="PlaceHolder 3"/>
          <p:cNvSpPr>
            <a:spLocks noGrp="1"/>
          </p:cNvSpPr>
          <p:nvPr>
            <p:ph type="sldNum" idx="54"/>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8946DD1E-14E7-43FE-B8A5-C649E2DD949A}" type="slidenum">
              <a:rPr lang="en-US"/>
              <a:pPr/>
              <a:t>5</a:t>
            </a:fld>
            <a:endParaRPr lang="en-US">
              <a:solidFill>
                <a:srgbClr val="000000"/>
              </a:solidFill>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9" name="PlaceHolder 1"/>
          <p:cNvSpPr>
            <a:spLocks noGrp="1" noRot="1" noChangeAspect="1"/>
          </p:cNvSpPr>
          <p:nvPr>
            <p:ph type="sldImg"/>
          </p:nvPr>
        </p:nvSpPr>
        <p:spPr>
          <a:xfrm>
            <a:off x="1190625" y="1252538"/>
            <a:ext cx="4506913" cy="3381375"/>
          </a:xfrm>
          <a:prstGeom prst="rect">
            <a:avLst/>
          </a:prstGeom>
          <a:ln w="0">
            <a:noFill/>
          </a:ln>
        </p:spPr>
      </p:sp>
      <p:sp>
        <p:nvSpPr>
          <p:cNvPr id="470"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471" name="PlaceHolder 3"/>
          <p:cNvSpPr>
            <a:spLocks noGrp="1"/>
          </p:cNvSpPr>
          <p:nvPr>
            <p:ph type="sldNum" idx="55"/>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4BDC58E7-8666-4389-89F0-7AA8A4BBFFFF}" type="slidenum">
              <a:rPr lang="en-US"/>
              <a:pPr/>
              <a:t>6</a:t>
            </a:fld>
            <a:endParaRPr lang="en-US">
              <a:solidFill>
                <a:srgbClr val="000000"/>
              </a:solidFill>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 name="PlaceHolder 1"/>
          <p:cNvSpPr>
            <a:spLocks noGrp="1" noRot="1" noChangeAspect="1"/>
          </p:cNvSpPr>
          <p:nvPr>
            <p:ph type="sldImg"/>
          </p:nvPr>
        </p:nvSpPr>
        <p:spPr>
          <a:xfrm>
            <a:off x="1190625" y="1252538"/>
            <a:ext cx="4506913" cy="3381375"/>
          </a:xfrm>
          <a:prstGeom prst="rect">
            <a:avLst/>
          </a:prstGeom>
          <a:ln w="0">
            <a:noFill/>
          </a:ln>
        </p:spPr>
      </p:sp>
      <p:sp>
        <p:nvSpPr>
          <p:cNvPr id="473"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Repeat this line several times. It is the main controlling idea.</a:t>
            </a:r>
          </a:p>
        </p:txBody>
      </p:sp>
      <p:sp>
        <p:nvSpPr>
          <p:cNvPr id="474" name="PlaceHolder 3"/>
          <p:cNvSpPr>
            <a:spLocks noGrp="1"/>
          </p:cNvSpPr>
          <p:nvPr>
            <p:ph type="sldNum" idx="56"/>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E58A096A-CBC5-499E-819D-4A492B05ABAE}" type="slidenum">
              <a:rPr lang="en-US"/>
              <a:pPr/>
              <a:t>7</a:t>
            </a:fld>
            <a:endParaRPr lang="en-US">
              <a:solidFill>
                <a:srgbClr val="000000"/>
              </a:solidFill>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PlaceHolder 1"/>
          <p:cNvSpPr>
            <a:spLocks noGrp="1" noRot="1" noChangeAspect="1"/>
          </p:cNvSpPr>
          <p:nvPr>
            <p:ph type="sldImg"/>
          </p:nvPr>
        </p:nvSpPr>
        <p:spPr>
          <a:xfrm>
            <a:off x="1190625" y="1252538"/>
            <a:ext cx="4506913" cy="3381375"/>
          </a:xfrm>
          <a:prstGeom prst="rect">
            <a:avLst/>
          </a:prstGeom>
          <a:ln w="0">
            <a:noFill/>
          </a:ln>
        </p:spPr>
      </p:sp>
      <p:sp>
        <p:nvSpPr>
          <p:cNvPr id="476"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Do not romanticise children. Emphasise the reversal of status: Jesus puts someone small and dependent in the centre of the disciples’ attention.</a:t>
            </a:r>
          </a:p>
        </p:txBody>
      </p:sp>
      <p:sp>
        <p:nvSpPr>
          <p:cNvPr id="477" name="PlaceHolder 3"/>
          <p:cNvSpPr>
            <a:spLocks noGrp="1"/>
          </p:cNvSpPr>
          <p:nvPr>
            <p:ph type="sldNum" idx="57"/>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9913C704-DF96-4D95-AE2E-A93FAB5A01BB}" type="slidenum">
              <a:rPr lang="en-US"/>
              <a:pPr/>
              <a:t>9</a:t>
            </a:fld>
            <a:endParaRPr lang="en-US">
              <a:solidFill>
                <a:srgbClr val="000000"/>
              </a:solidFill>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 name="PlaceHolder 1"/>
          <p:cNvSpPr>
            <a:spLocks noGrp="1" noRot="1" noChangeAspect="1"/>
          </p:cNvSpPr>
          <p:nvPr>
            <p:ph type="sldImg"/>
          </p:nvPr>
        </p:nvSpPr>
        <p:spPr>
          <a:xfrm>
            <a:off x="1190625" y="1252538"/>
            <a:ext cx="4506913" cy="3381375"/>
          </a:xfrm>
          <a:prstGeom prst="rect">
            <a:avLst/>
          </a:prstGeom>
          <a:ln w="0">
            <a:noFill/>
          </a:ln>
        </p:spPr>
      </p:sp>
      <p:sp>
        <p:nvSpPr>
          <p:cNvPr id="482"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483" name="PlaceHolder 3"/>
          <p:cNvSpPr>
            <a:spLocks noGrp="1"/>
          </p:cNvSpPr>
          <p:nvPr>
            <p:ph type="sldNum" idx="59"/>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2D606669-19DC-4ED5-859C-6C4D2033B5F1}" type="slidenum">
              <a:rPr lang="en-US"/>
              <a:pPr/>
              <a:t>11</a:t>
            </a:fld>
            <a:endParaRPr lang="en-US">
              <a:solidFill>
                <a:srgbClr val="000000"/>
              </a:solidFill>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 name="PlaceHolder 1"/>
          <p:cNvSpPr>
            <a:spLocks noGrp="1" noRot="1" noChangeAspect="1"/>
          </p:cNvSpPr>
          <p:nvPr>
            <p:ph type="sldImg"/>
          </p:nvPr>
        </p:nvSpPr>
        <p:spPr>
          <a:xfrm>
            <a:off x="1190625" y="1252538"/>
            <a:ext cx="4506913" cy="3381375"/>
          </a:xfrm>
          <a:prstGeom prst="rect">
            <a:avLst/>
          </a:prstGeom>
          <a:ln w="0">
            <a:noFill/>
          </a:ln>
        </p:spPr>
      </p:sp>
      <p:sp>
        <p:nvSpPr>
          <p:cNvPr id="485"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Keep this sober and child-centred. Avoid sensationalising the millstone image.</a:t>
            </a:r>
          </a:p>
        </p:txBody>
      </p:sp>
      <p:sp>
        <p:nvSpPr>
          <p:cNvPr id="486" name="PlaceHolder 3"/>
          <p:cNvSpPr>
            <a:spLocks noGrp="1"/>
          </p:cNvSpPr>
          <p:nvPr>
            <p:ph type="sldNum" idx="60"/>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0C844466-F31F-4298-9DCB-55DB3FF14BDA}" type="slidenum">
              <a:rPr lang="en-US"/>
              <a:pPr/>
              <a:t>12</a:t>
            </a:fld>
            <a:endParaRPr lang="en-US">
              <a:solidFill>
                <a:srgbClr val="000000"/>
              </a:solidFill>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 name="PlaceHolder 1"/>
          <p:cNvSpPr>
            <a:spLocks noGrp="1" noRot="1" noChangeAspect="1"/>
          </p:cNvSpPr>
          <p:nvPr>
            <p:ph type="sldImg"/>
          </p:nvPr>
        </p:nvSpPr>
        <p:spPr>
          <a:xfrm>
            <a:off x="1190625" y="1252538"/>
            <a:ext cx="4506913" cy="3381375"/>
          </a:xfrm>
          <a:prstGeom prst="rect">
            <a:avLst/>
          </a:prstGeom>
          <a:ln w="0">
            <a:noFill/>
          </a:ln>
        </p:spPr>
      </p:sp>
      <p:sp>
        <p:nvSpPr>
          <p:cNvPr id="488"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489" name="PlaceHolder 3"/>
          <p:cNvSpPr>
            <a:spLocks noGrp="1"/>
          </p:cNvSpPr>
          <p:nvPr>
            <p:ph type="sldNum" idx="61"/>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DD949045-4470-4C0D-8931-2EB804378730}" type="slidenum">
              <a:rPr lang="en-US"/>
              <a:pPr/>
              <a:t>13</a:t>
            </a:fld>
            <a:endParaRPr lang="en-US">
              <a:solidFill>
                <a:srgbClr val="000000"/>
              </a:solidFill>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 name="PlaceHolder 1"/>
          <p:cNvSpPr>
            <a:spLocks noGrp="1" noRot="1" noChangeAspect="1"/>
          </p:cNvSpPr>
          <p:nvPr>
            <p:ph type="sldImg"/>
          </p:nvPr>
        </p:nvSpPr>
        <p:spPr>
          <a:xfrm>
            <a:off x="1190625" y="1252538"/>
            <a:ext cx="4506913" cy="3381375"/>
          </a:xfrm>
          <a:prstGeom prst="rect">
            <a:avLst/>
          </a:prstGeom>
          <a:ln w="0">
            <a:noFill/>
          </a:ln>
        </p:spPr>
      </p:sp>
      <p:sp>
        <p:nvSpPr>
          <p:cNvPr id="491"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492" name="PlaceHolder 3"/>
          <p:cNvSpPr>
            <a:spLocks noGrp="1"/>
          </p:cNvSpPr>
          <p:nvPr>
            <p:ph type="sldNum" idx="62"/>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736CF78D-CBE3-4D1F-A2F6-6A7B724AA0B0}" type="slidenum">
              <a:rPr lang="en-US"/>
              <a:pPr/>
              <a:t>14</a:t>
            </a:fld>
            <a:endParaRPr lang="en-US">
              <a:solidFill>
                <a:srgbClr val="000000"/>
              </a:solidFill>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PlaceHolder 1"/>
          <p:cNvSpPr>
            <a:spLocks noGrp="1" noRot="1" noChangeAspect="1"/>
          </p:cNvSpPr>
          <p:nvPr>
            <p:ph type="sldImg"/>
          </p:nvPr>
        </p:nvSpPr>
        <p:spPr>
          <a:xfrm>
            <a:off x="1190625" y="1252538"/>
            <a:ext cx="4506913" cy="3381375"/>
          </a:xfrm>
          <a:prstGeom prst="rect">
            <a:avLst/>
          </a:prstGeom>
          <a:ln w="0">
            <a:noFill/>
          </a:ln>
        </p:spPr>
      </p:sp>
      <p:sp>
        <p:nvSpPr>
          <p:cNvPr id="494"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Clarify verbally: not all vulnerable adults are covered by the same child-safety legislation, but Christian care does not stop where a statute stops.</a:t>
            </a:r>
          </a:p>
        </p:txBody>
      </p:sp>
      <p:sp>
        <p:nvSpPr>
          <p:cNvPr id="495" name="PlaceHolder 3"/>
          <p:cNvSpPr>
            <a:spLocks noGrp="1"/>
          </p:cNvSpPr>
          <p:nvPr>
            <p:ph type="sldNum" idx="63"/>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9351900E-3A15-475A-A17C-A7E60EE13E6C}" type="slidenum">
              <a:rPr lang="en-US"/>
              <a:pPr/>
              <a:t>15</a:t>
            </a:fld>
            <a:endParaRPr lang="en-US">
              <a:solidFill>
                <a:srgbClr val="000000"/>
              </a:solidFill>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 name="PlaceHolder 1"/>
          <p:cNvSpPr>
            <a:spLocks noGrp="1" noRot="1" noChangeAspect="1"/>
          </p:cNvSpPr>
          <p:nvPr>
            <p:ph type="sldImg"/>
          </p:nvPr>
        </p:nvSpPr>
        <p:spPr>
          <a:xfrm>
            <a:off x="1190625" y="1252538"/>
            <a:ext cx="4506913" cy="3381375"/>
          </a:xfrm>
          <a:prstGeom prst="rect">
            <a:avLst/>
          </a:prstGeom>
          <a:ln w="0">
            <a:noFill/>
          </a:ln>
        </p:spPr>
      </p:sp>
      <p:sp>
        <p:nvSpPr>
          <p:cNvPr id="497"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498" name="PlaceHolder 3"/>
          <p:cNvSpPr>
            <a:spLocks noGrp="1"/>
          </p:cNvSpPr>
          <p:nvPr>
            <p:ph type="sldNum" idx="64"/>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AD6C15B4-0118-404A-8927-1D5B01FFCB69}" type="slidenum">
              <a:rPr lang="en-US"/>
              <a:pPr/>
              <a:t>16</a:t>
            </a:fld>
            <a:endParaRPr lang="en-US">
              <a:solidFill>
                <a:srgbClr val="000000"/>
              </a:solidFill>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 name="PlaceHolder 1"/>
          <p:cNvSpPr>
            <a:spLocks noGrp="1" noRot="1" noChangeAspect="1"/>
          </p:cNvSpPr>
          <p:nvPr>
            <p:ph type="sldImg"/>
          </p:nvPr>
        </p:nvSpPr>
        <p:spPr>
          <a:xfrm>
            <a:off x="1190625" y="1252538"/>
            <a:ext cx="4506913" cy="3381375"/>
          </a:xfrm>
          <a:prstGeom prst="rect">
            <a:avLst/>
          </a:prstGeom>
          <a:ln w="0">
            <a:noFill/>
          </a:ln>
        </p:spPr>
      </p:sp>
      <p:sp>
        <p:nvSpPr>
          <p:cNvPr id="500"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Official source: https://oir.tas.gov.au/child-and-youth-safe-standards/organisations/understand-your-legal-obligations-under-the-child-and-youth-safe-organisations-framework</a:t>
            </a:r>
          </a:p>
        </p:txBody>
      </p:sp>
      <p:sp>
        <p:nvSpPr>
          <p:cNvPr id="501" name="PlaceHolder 3"/>
          <p:cNvSpPr>
            <a:spLocks noGrp="1"/>
          </p:cNvSpPr>
          <p:nvPr>
            <p:ph type="sldNum" idx="65"/>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F1A29F59-722F-4D64-9098-57AE932A3965}" type="slidenum">
              <a:rPr lang="en-US"/>
              <a:pPr/>
              <a:t>17</a:t>
            </a:fld>
            <a:endParaRPr lang="en-US">
              <a:solidFill>
                <a:srgbClr val="000000"/>
              </a:solidFill>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 name="PlaceHolder 1"/>
          <p:cNvSpPr>
            <a:spLocks noGrp="1" noRot="1" noChangeAspect="1"/>
          </p:cNvSpPr>
          <p:nvPr>
            <p:ph type="sldImg"/>
          </p:nvPr>
        </p:nvSpPr>
        <p:spPr>
          <a:xfrm>
            <a:off x="1190625" y="1252538"/>
            <a:ext cx="4506913" cy="3381375"/>
          </a:xfrm>
          <a:prstGeom prst="rect">
            <a:avLst/>
          </a:prstGeom>
          <a:ln w="0">
            <a:noFill/>
          </a:ln>
        </p:spPr>
      </p:sp>
      <p:sp>
        <p:nvSpPr>
          <p:cNvPr id="503"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Use the church’s exact local policy wording if it differs. This slide states a church expectation, not a legal rule for every setting.</a:t>
            </a:r>
          </a:p>
        </p:txBody>
      </p:sp>
      <p:sp>
        <p:nvSpPr>
          <p:cNvPr id="504" name="PlaceHolder 3"/>
          <p:cNvSpPr>
            <a:spLocks noGrp="1"/>
          </p:cNvSpPr>
          <p:nvPr>
            <p:ph type="sldNum" idx="66"/>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BBBF98AE-97BE-4563-952B-AF14A33928C9}" type="slidenum">
              <a:rPr lang="en-US"/>
              <a:pPr/>
              <a:t>18</a:t>
            </a:fld>
            <a:endParaRPr lang="en-US">
              <a:solidFill>
                <a:srgbClr val="000000"/>
              </a:solidFill>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PlaceHolder 1"/>
          <p:cNvSpPr>
            <a:spLocks noGrp="1" noRot="1" noChangeAspect="1"/>
          </p:cNvSpPr>
          <p:nvPr>
            <p:ph type="sldImg"/>
          </p:nvPr>
        </p:nvSpPr>
        <p:spPr>
          <a:xfrm>
            <a:off x="1190625" y="1252538"/>
            <a:ext cx="4506913" cy="3381375"/>
          </a:xfrm>
          <a:prstGeom prst="rect">
            <a:avLst/>
          </a:prstGeom>
          <a:ln w="0">
            <a:noFill/>
          </a:ln>
        </p:spPr>
      </p:sp>
      <p:sp>
        <p:nvSpPr>
          <p:cNvPr id="506"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Adjust specific handover/sign-in wording to your local children’s ministry procedures.</a:t>
            </a:r>
          </a:p>
        </p:txBody>
      </p:sp>
      <p:sp>
        <p:nvSpPr>
          <p:cNvPr id="507" name="PlaceHolder 3"/>
          <p:cNvSpPr>
            <a:spLocks noGrp="1"/>
          </p:cNvSpPr>
          <p:nvPr>
            <p:ph type="sldNum" idx="67"/>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D72EDE13-DA9E-41ED-8444-FC24094D935A}" type="slidenum">
              <a:rPr lang="en-US"/>
              <a:pPr/>
              <a:t>19</a:t>
            </a:fld>
            <a:endParaRPr lang="en-US">
              <a:solidFill>
                <a:srgbClr val="000000"/>
              </a:solidFill>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 name="PlaceHolder 1"/>
          <p:cNvSpPr>
            <a:spLocks noGrp="1" noRot="1" noChangeAspect="1"/>
          </p:cNvSpPr>
          <p:nvPr>
            <p:ph type="sldImg"/>
          </p:nvPr>
        </p:nvSpPr>
        <p:spPr>
          <a:xfrm>
            <a:off x="1190625" y="1252538"/>
            <a:ext cx="4506913" cy="3381375"/>
          </a:xfrm>
          <a:prstGeom prst="rect">
            <a:avLst/>
          </a:prstGeom>
          <a:ln w="0">
            <a:noFill/>
          </a:ln>
        </p:spPr>
      </p:sp>
      <p:sp>
        <p:nvSpPr>
          <p:cNvPr id="509"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Tas Baptists Safe Spaces training is explicitly for church environments where children, young people and vulnerable people are welcomed, protected and where concerns are responded to appropriately.</a:t>
            </a:r>
          </a:p>
          <a:p>
            <a:r>
              <a:rPr lang="en-US" sz="2100">
                <a:solidFill>
                  <a:srgbClr val="000000"/>
                </a:solidFill>
                <a:latin typeface="Arial"/>
              </a:rPr>
              <a:t>Source: https://www.tasbaptists.org.au/take-this-opportunity-to-join-tas-baptist-safe-spaces-training/</a:t>
            </a:r>
          </a:p>
        </p:txBody>
      </p:sp>
      <p:sp>
        <p:nvSpPr>
          <p:cNvPr id="510" name="PlaceHolder 3"/>
          <p:cNvSpPr>
            <a:spLocks noGrp="1"/>
          </p:cNvSpPr>
          <p:nvPr>
            <p:ph type="sldNum" idx="68"/>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468BECB7-233D-41E7-B19E-45A96CB3C020}" type="slidenum">
              <a:rPr lang="en-US"/>
              <a:pPr/>
              <a:t>20</a:t>
            </a:fld>
            <a:endParaRPr lang="en-US">
              <a:solidFill>
                <a:srgbClr val="000000"/>
              </a:solidFill>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PlaceHolder 1"/>
          <p:cNvSpPr>
            <a:spLocks noGrp="1" noRot="1" noChangeAspect="1"/>
          </p:cNvSpPr>
          <p:nvPr>
            <p:ph type="sldImg"/>
          </p:nvPr>
        </p:nvSpPr>
        <p:spPr>
          <a:xfrm>
            <a:off x="1190625" y="1252538"/>
            <a:ext cx="4506913" cy="3381375"/>
          </a:xfrm>
          <a:prstGeom prst="rect">
            <a:avLst/>
          </a:prstGeom>
          <a:ln w="0">
            <a:noFill/>
          </a:ln>
        </p:spPr>
      </p:sp>
      <p:sp>
        <p:nvSpPr>
          <p:cNvPr id="512"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13" name="PlaceHolder 3"/>
          <p:cNvSpPr>
            <a:spLocks noGrp="1"/>
          </p:cNvSpPr>
          <p:nvPr>
            <p:ph type="sldNum" idx="69"/>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9CBC9B29-B040-485A-875F-817DE6D70CD4}" type="slidenum">
              <a:rPr lang="en-US"/>
              <a:pPr/>
              <a:t>21</a:t>
            </a:fld>
            <a:endParaRPr lang="en-US">
              <a:solidFill>
                <a:srgbClr val="000000"/>
              </a:solidFill>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 name="PlaceHolder 1"/>
          <p:cNvSpPr>
            <a:spLocks noGrp="1" noRot="1" noChangeAspect="1"/>
          </p:cNvSpPr>
          <p:nvPr>
            <p:ph type="sldImg"/>
          </p:nvPr>
        </p:nvSpPr>
        <p:spPr>
          <a:xfrm>
            <a:off x="1190625" y="1252538"/>
            <a:ext cx="4506913" cy="3381375"/>
          </a:xfrm>
          <a:prstGeom prst="rect">
            <a:avLst/>
          </a:prstGeom>
          <a:ln w="0">
            <a:noFill/>
          </a:ln>
        </p:spPr>
      </p:sp>
      <p:sp>
        <p:nvSpPr>
          <p:cNvPr id="515"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This reminds them of the earlier Love One Another message and prepares the important distinction that follows.</a:t>
            </a:r>
          </a:p>
        </p:txBody>
      </p:sp>
      <p:sp>
        <p:nvSpPr>
          <p:cNvPr id="516" name="PlaceHolder 3"/>
          <p:cNvSpPr>
            <a:spLocks noGrp="1"/>
          </p:cNvSpPr>
          <p:nvPr>
            <p:ph type="sldNum" idx="70"/>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EA06318E-BB42-4078-963D-3DBEEA8055B3}" type="slidenum">
              <a:rPr lang="en-US"/>
              <a:pPr/>
              <a:t>22</a:t>
            </a:fld>
            <a:endParaRPr lang="en-US">
              <a:solidFill>
                <a:srgbClr val="000000"/>
              </a:solidFill>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 name="PlaceHolder 1"/>
          <p:cNvSpPr>
            <a:spLocks noGrp="1" noRot="1" noChangeAspect="1"/>
          </p:cNvSpPr>
          <p:nvPr>
            <p:ph type="sldImg"/>
          </p:nvPr>
        </p:nvSpPr>
        <p:spPr>
          <a:xfrm>
            <a:off x="1190625" y="1252538"/>
            <a:ext cx="4506913" cy="3381375"/>
          </a:xfrm>
          <a:prstGeom prst="rect">
            <a:avLst/>
          </a:prstGeom>
          <a:ln w="0">
            <a:noFill/>
          </a:ln>
        </p:spPr>
      </p:sp>
      <p:sp>
        <p:nvSpPr>
          <p:cNvPr id="518"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19" name="PlaceHolder 3"/>
          <p:cNvSpPr>
            <a:spLocks noGrp="1"/>
          </p:cNvSpPr>
          <p:nvPr>
            <p:ph type="sldNum" idx="71"/>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0BBB8039-82DB-4C9A-968C-A3554E904A5F}" type="slidenum">
              <a:rPr lang="en-US"/>
              <a:pPr/>
              <a:t>23</a:t>
            </a:fld>
            <a:endParaRPr lang="en-US">
              <a:solidFill>
                <a:srgbClr val="000000"/>
              </a:solidFill>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PlaceHolder 1"/>
          <p:cNvSpPr>
            <a:spLocks noGrp="1" noRot="1" noChangeAspect="1"/>
          </p:cNvSpPr>
          <p:nvPr>
            <p:ph type="sldImg"/>
          </p:nvPr>
        </p:nvSpPr>
        <p:spPr>
          <a:xfrm>
            <a:off x="1190625" y="1252538"/>
            <a:ext cx="4506913" cy="3381375"/>
          </a:xfrm>
          <a:prstGeom prst="rect">
            <a:avLst/>
          </a:prstGeom>
          <a:ln w="0">
            <a:noFill/>
          </a:ln>
        </p:spPr>
      </p:sp>
      <p:sp>
        <p:nvSpPr>
          <p:cNvPr id="521"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Critical safeguarding point: Matthew 18:15 is not a substitute for legal/organisational reporting obligations or trained investigation.</a:t>
            </a:r>
          </a:p>
        </p:txBody>
      </p:sp>
      <p:sp>
        <p:nvSpPr>
          <p:cNvPr id="522" name="PlaceHolder 3"/>
          <p:cNvSpPr>
            <a:spLocks noGrp="1"/>
          </p:cNvSpPr>
          <p:nvPr>
            <p:ph type="sldNum" idx="72"/>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140E4D81-CFAF-40BE-9C0A-BF03A6F67B52}" type="slidenum">
              <a:rPr lang="en-US"/>
              <a:pPr/>
              <a:t>24</a:t>
            </a:fld>
            <a:endParaRPr lang="en-US">
              <a:solidFill>
                <a:srgbClr val="000000"/>
              </a:solidFill>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 name="PlaceHolder 1"/>
          <p:cNvSpPr>
            <a:spLocks noGrp="1" noRot="1" noChangeAspect="1"/>
          </p:cNvSpPr>
          <p:nvPr>
            <p:ph type="sldImg"/>
          </p:nvPr>
        </p:nvSpPr>
        <p:spPr>
          <a:xfrm>
            <a:off x="1190625" y="1252538"/>
            <a:ext cx="4506913" cy="3381375"/>
          </a:xfrm>
          <a:prstGeom prst="rect">
            <a:avLst/>
          </a:prstGeom>
          <a:ln w="0">
            <a:noFill/>
          </a:ln>
        </p:spPr>
      </p:sp>
      <p:sp>
        <p:nvSpPr>
          <p:cNvPr id="524"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25" name="PlaceHolder 3"/>
          <p:cNvSpPr>
            <a:spLocks noGrp="1"/>
          </p:cNvSpPr>
          <p:nvPr>
            <p:ph type="sldNum" idx="73"/>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C83019FC-1066-4DFF-91B1-DEB35B94CC3F}" type="slidenum">
              <a:rPr lang="en-US"/>
              <a:pPr/>
              <a:t>25</a:t>
            </a:fld>
            <a:endParaRPr lang="en-US">
              <a:solidFill>
                <a:srgbClr val="000000"/>
              </a:solidFill>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 name="PlaceHolder 1"/>
          <p:cNvSpPr>
            <a:spLocks noGrp="1" noRot="1" noChangeAspect="1"/>
          </p:cNvSpPr>
          <p:nvPr>
            <p:ph type="sldImg"/>
          </p:nvPr>
        </p:nvSpPr>
        <p:spPr>
          <a:xfrm>
            <a:off x="1190625" y="1252538"/>
            <a:ext cx="4506913" cy="3381375"/>
          </a:xfrm>
          <a:prstGeom prst="rect">
            <a:avLst/>
          </a:prstGeom>
          <a:ln w="0">
            <a:noFill/>
          </a:ln>
        </p:spPr>
      </p:sp>
      <p:sp>
        <p:nvSpPr>
          <p:cNvPr id="527"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Repeat this phrase. It should become automatic church language. Reporting protects; retelling multiplies harm.</a:t>
            </a:r>
          </a:p>
        </p:txBody>
      </p:sp>
      <p:sp>
        <p:nvSpPr>
          <p:cNvPr id="528" name="PlaceHolder 3"/>
          <p:cNvSpPr>
            <a:spLocks noGrp="1"/>
          </p:cNvSpPr>
          <p:nvPr>
            <p:ph type="sldNum" idx="74"/>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1E0DC3A6-BFD9-4B5D-B3A1-C4B52C6D144B}" type="slidenum">
              <a:rPr lang="en-US"/>
              <a:pPr/>
              <a:t>26</a:t>
            </a:fld>
            <a:endParaRPr lang="en-US">
              <a:solidFill>
                <a:srgbClr val="000000"/>
              </a:solidFill>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B4097-846C-8CAC-E3B5-68F9EC2D4989}"/>
            </a:ext>
          </a:extLst>
        </p:cNvPr>
        <p:cNvGrpSpPr/>
        <p:nvPr/>
      </p:nvGrpSpPr>
      <p:grpSpPr>
        <a:xfrm>
          <a:off x="0" y="0"/>
          <a:ext cx="0" cy="0"/>
          <a:chOff x="0" y="0"/>
          <a:chExt cx="0" cy="0"/>
        </a:xfrm>
      </p:grpSpPr>
      <p:sp>
        <p:nvSpPr>
          <p:cNvPr id="526" name="PlaceHolder 1">
            <a:extLst>
              <a:ext uri="{FF2B5EF4-FFF2-40B4-BE49-F238E27FC236}">
                <a16:creationId xmlns:a16="http://schemas.microsoft.com/office/drawing/2014/main" id="{2B44FA90-7DD8-4F9F-2B4D-28A9B7866EDD}"/>
              </a:ext>
            </a:extLst>
          </p:cNvPr>
          <p:cNvSpPr>
            <a:spLocks noGrp="1" noRot="1" noChangeAspect="1"/>
          </p:cNvSpPr>
          <p:nvPr>
            <p:ph type="sldImg"/>
          </p:nvPr>
        </p:nvSpPr>
        <p:spPr>
          <a:xfrm>
            <a:off x="1190625" y="1252538"/>
            <a:ext cx="4506913" cy="3381375"/>
          </a:xfrm>
          <a:prstGeom prst="rect">
            <a:avLst/>
          </a:prstGeom>
          <a:ln w="0">
            <a:noFill/>
          </a:ln>
        </p:spPr>
      </p:sp>
      <p:sp>
        <p:nvSpPr>
          <p:cNvPr id="527" name="PlaceHolder 2">
            <a:extLst>
              <a:ext uri="{FF2B5EF4-FFF2-40B4-BE49-F238E27FC236}">
                <a16:creationId xmlns:a16="http://schemas.microsoft.com/office/drawing/2014/main" id="{C47B9EDE-9740-1D93-F1FC-FE92C2BEB21B}"/>
              </a:ext>
            </a:extLst>
          </p:cNvPr>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Repeat this phrase. It should become automatic church language. Reporting protects; retelling multiplies harm.</a:t>
            </a:r>
          </a:p>
        </p:txBody>
      </p:sp>
      <p:sp>
        <p:nvSpPr>
          <p:cNvPr id="528" name="PlaceHolder 3">
            <a:extLst>
              <a:ext uri="{FF2B5EF4-FFF2-40B4-BE49-F238E27FC236}">
                <a16:creationId xmlns:a16="http://schemas.microsoft.com/office/drawing/2014/main" id="{ACE9A74C-E3F2-3CAE-3CD2-13CD5E7ABE80}"/>
              </a:ext>
            </a:extLst>
          </p:cNvPr>
          <p:cNvSpPr>
            <a:spLocks noGrp="1"/>
          </p:cNvSpPr>
          <p:nvPr>
            <p:ph type="sldNum" idx="74"/>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1E0DC3A6-BFD9-4B5D-B3A1-C4B52C6D144B}" type="slidenum">
              <a:rPr lang="en-US"/>
              <a:pPr/>
              <a:t>27</a:t>
            </a:fld>
            <a:endParaRPr lang="en-US">
              <a:solidFill>
                <a:srgbClr val="000000"/>
              </a:solidFill>
              <a:latin typeface="Times New Roman"/>
            </a:endParaRPr>
          </a:p>
        </p:txBody>
      </p:sp>
    </p:spTree>
    <p:extLst>
      <p:ext uri="{BB962C8B-B14F-4D97-AF65-F5344CB8AC3E}">
        <p14:creationId xmlns:p14="http://schemas.microsoft.com/office/powerpoint/2010/main" val="3865282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 name="PlaceHolder 1"/>
          <p:cNvSpPr>
            <a:spLocks noGrp="1" noRot="1" noChangeAspect="1"/>
          </p:cNvSpPr>
          <p:nvPr>
            <p:ph type="sldImg"/>
          </p:nvPr>
        </p:nvSpPr>
        <p:spPr>
          <a:xfrm>
            <a:off x="1190625" y="1252538"/>
            <a:ext cx="4506913" cy="3381375"/>
          </a:xfrm>
          <a:prstGeom prst="rect">
            <a:avLst/>
          </a:prstGeom>
          <a:ln w="0">
            <a:noFill/>
          </a:ln>
        </p:spPr>
      </p:sp>
      <p:sp>
        <p:nvSpPr>
          <p:cNvPr id="530"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OIR investigation guidance identifies maintaining confidentiality as part of procedural fairness.</a:t>
            </a:r>
          </a:p>
        </p:txBody>
      </p:sp>
      <p:sp>
        <p:nvSpPr>
          <p:cNvPr id="531" name="PlaceHolder 3"/>
          <p:cNvSpPr>
            <a:spLocks noGrp="1"/>
          </p:cNvSpPr>
          <p:nvPr>
            <p:ph type="sldNum" idx="75"/>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6F85FA00-4128-4C48-BDFB-188F805ECE6E}" type="slidenum">
              <a:rPr lang="en-US"/>
              <a:pPr/>
              <a:t>28</a:t>
            </a:fld>
            <a:endParaRPr lang="en-US">
              <a:solidFill>
                <a:srgbClr val="000000"/>
              </a:solidFill>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 name="PlaceHolder 1"/>
          <p:cNvSpPr>
            <a:spLocks noGrp="1" noRot="1" noChangeAspect="1"/>
          </p:cNvSpPr>
          <p:nvPr>
            <p:ph type="sldImg"/>
          </p:nvPr>
        </p:nvSpPr>
        <p:spPr>
          <a:xfrm>
            <a:off x="1190625" y="1252538"/>
            <a:ext cx="4506913" cy="3381375"/>
          </a:xfrm>
          <a:prstGeom prst="rect">
            <a:avLst/>
          </a:prstGeom>
          <a:ln w="0">
            <a:noFill/>
          </a:ln>
        </p:spPr>
      </p:sp>
      <p:sp>
        <p:nvSpPr>
          <p:cNvPr id="533"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This directly addresses the recent failure without naming people or replaying the incident.</a:t>
            </a:r>
          </a:p>
        </p:txBody>
      </p:sp>
      <p:sp>
        <p:nvSpPr>
          <p:cNvPr id="534" name="PlaceHolder 3"/>
          <p:cNvSpPr>
            <a:spLocks noGrp="1"/>
          </p:cNvSpPr>
          <p:nvPr>
            <p:ph type="sldNum" idx="76"/>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63D19AAE-3A65-4508-BBC3-4392BD35BAF4}" type="slidenum">
              <a:rPr lang="en-US"/>
              <a:pPr/>
              <a:t>29</a:t>
            </a:fld>
            <a:endParaRPr lang="en-US">
              <a:solidFill>
                <a:srgbClr val="000000"/>
              </a:solidFill>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 name="PlaceHolder 1"/>
          <p:cNvSpPr>
            <a:spLocks noGrp="1" noRot="1" noChangeAspect="1"/>
          </p:cNvSpPr>
          <p:nvPr>
            <p:ph type="sldImg"/>
          </p:nvPr>
        </p:nvSpPr>
        <p:spPr>
          <a:xfrm>
            <a:off x="1190625" y="1252538"/>
            <a:ext cx="4506913" cy="3381375"/>
          </a:xfrm>
          <a:prstGeom prst="rect">
            <a:avLst/>
          </a:prstGeom>
          <a:ln w="0">
            <a:noFill/>
          </a:ln>
        </p:spPr>
      </p:sp>
      <p:sp>
        <p:nvSpPr>
          <p:cNvPr id="536"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OIR says investigations must establish facts through evidence and be child-centred, impartial and procedurally fair.</a:t>
            </a:r>
          </a:p>
        </p:txBody>
      </p:sp>
      <p:sp>
        <p:nvSpPr>
          <p:cNvPr id="537" name="PlaceHolder 3"/>
          <p:cNvSpPr>
            <a:spLocks noGrp="1"/>
          </p:cNvSpPr>
          <p:nvPr>
            <p:ph type="sldNum" idx="77"/>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7F1B6FC4-C9C9-4A0A-8415-79F4472D54B8}" type="slidenum">
              <a:rPr lang="en-US"/>
              <a:pPr/>
              <a:t>30</a:t>
            </a:fld>
            <a:endParaRPr lang="en-US">
              <a:solidFill>
                <a:srgbClr val="000000"/>
              </a:solidFill>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 name="PlaceHolder 1"/>
          <p:cNvSpPr>
            <a:spLocks noGrp="1" noRot="1" noChangeAspect="1"/>
          </p:cNvSpPr>
          <p:nvPr>
            <p:ph type="sldImg"/>
          </p:nvPr>
        </p:nvSpPr>
        <p:spPr>
          <a:xfrm>
            <a:off x="1190625" y="1252538"/>
            <a:ext cx="4506913" cy="3381375"/>
          </a:xfrm>
          <a:prstGeom prst="rect">
            <a:avLst/>
          </a:prstGeom>
          <a:ln w="0">
            <a:noFill/>
          </a:ln>
        </p:spPr>
      </p:sp>
      <p:sp>
        <p:nvSpPr>
          <p:cNvPr id="539"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Personal story. Keep the focus on victims and the need for stronger protection. Avoid a detailed legal-history claim unless you are certain of the jurisdiction and period.</a:t>
            </a:r>
          </a:p>
        </p:txBody>
      </p:sp>
      <p:sp>
        <p:nvSpPr>
          <p:cNvPr id="540" name="PlaceHolder 3"/>
          <p:cNvSpPr>
            <a:spLocks noGrp="1"/>
          </p:cNvSpPr>
          <p:nvPr>
            <p:ph type="sldNum" idx="78"/>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00CD2357-1916-48A6-82FD-E94BE9D2D1C5}" type="slidenum">
              <a:rPr lang="en-US"/>
              <a:pPr/>
              <a:t>31</a:t>
            </a:fld>
            <a:endParaRPr lang="en-US">
              <a:solidFill>
                <a:srgbClr val="000000"/>
              </a:solidFill>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 name="PlaceHolder 1"/>
          <p:cNvSpPr>
            <a:spLocks noGrp="1" noRot="1" noChangeAspect="1"/>
          </p:cNvSpPr>
          <p:nvPr>
            <p:ph type="sldImg"/>
          </p:nvPr>
        </p:nvSpPr>
        <p:spPr>
          <a:xfrm>
            <a:off x="1190625" y="1252538"/>
            <a:ext cx="4506913" cy="3381375"/>
          </a:xfrm>
          <a:prstGeom prst="rect">
            <a:avLst/>
          </a:prstGeom>
          <a:ln w="0">
            <a:noFill/>
          </a:ln>
        </p:spPr>
      </p:sp>
      <p:sp>
        <p:nvSpPr>
          <p:cNvPr id="545"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46" name="PlaceHolder 3"/>
          <p:cNvSpPr>
            <a:spLocks noGrp="1"/>
          </p:cNvSpPr>
          <p:nvPr>
            <p:ph type="sldNum" idx="80"/>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B92775B2-0861-4C43-9259-E14712CFE52E}" type="slidenum">
              <a:rPr lang="en-US"/>
              <a:pPr/>
              <a:t>32</a:t>
            </a:fld>
            <a:endParaRPr lang="en-US">
              <a:solidFill>
                <a:srgbClr val="000000"/>
              </a:solidFill>
              <a:latin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 name="PlaceHolder 1"/>
          <p:cNvSpPr>
            <a:spLocks noGrp="1" noRot="1" noChangeAspect="1"/>
          </p:cNvSpPr>
          <p:nvPr>
            <p:ph type="sldImg"/>
          </p:nvPr>
        </p:nvSpPr>
        <p:spPr>
          <a:xfrm>
            <a:off x="1190625" y="1252538"/>
            <a:ext cx="4506913" cy="3381375"/>
          </a:xfrm>
          <a:prstGeom prst="rect">
            <a:avLst/>
          </a:prstGeom>
          <a:ln w="0">
            <a:noFill/>
          </a:ln>
        </p:spPr>
      </p:sp>
      <p:sp>
        <p:nvSpPr>
          <p:cNvPr id="548"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This wording avoids sounding as though child-safety systems are the problem. The point is responsible use of strong protective processes.</a:t>
            </a:r>
          </a:p>
        </p:txBody>
      </p:sp>
      <p:sp>
        <p:nvSpPr>
          <p:cNvPr id="549" name="PlaceHolder 3"/>
          <p:cNvSpPr>
            <a:spLocks noGrp="1"/>
          </p:cNvSpPr>
          <p:nvPr>
            <p:ph type="sldNum" idx="81"/>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985DAAE5-FB74-499A-BC19-9B7BE6F17BEF}" type="slidenum">
              <a:rPr lang="en-US"/>
              <a:pPr/>
              <a:t>33</a:t>
            </a:fld>
            <a:endParaRPr lang="en-US">
              <a:solidFill>
                <a:srgbClr val="000000"/>
              </a:solidFill>
              <a:latin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 name="PlaceHolder 1"/>
          <p:cNvSpPr>
            <a:spLocks noGrp="1" noRot="1" noChangeAspect="1"/>
          </p:cNvSpPr>
          <p:nvPr>
            <p:ph type="sldImg"/>
          </p:nvPr>
        </p:nvSpPr>
        <p:spPr>
          <a:xfrm>
            <a:off x="1190625" y="1252538"/>
            <a:ext cx="4506913" cy="3381375"/>
          </a:xfrm>
          <a:prstGeom prst="rect">
            <a:avLst/>
          </a:prstGeom>
          <a:ln w="0">
            <a:noFill/>
          </a:ln>
        </p:spPr>
      </p:sp>
      <p:sp>
        <p:nvSpPr>
          <p:cNvPr id="551"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52" name="PlaceHolder 3"/>
          <p:cNvSpPr>
            <a:spLocks noGrp="1"/>
          </p:cNvSpPr>
          <p:nvPr>
            <p:ph type="sldNum" idx="82"/>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1C578851-2336-45F4-971F-9B555CF171C8}" type="slidenum">
              <a:rPr lang="en-US"/>
              <a:pPr/>
              <a:t>34</a:t>
            </a:fld>
            <a:endParaRPr lang="en-US">
              <a:solidFill>
                <a:srgbClr val="000000"/>
              </a:solidFill>
              <a:latin typeface="Times New Roman"/>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 name="PlaceHolder 1"/>
          <p:cNvSpPr>
            <a:spLocks noGrp="1" noRot="1" noChangeAspect="1"/>
          </p:cNvSpPr>
          <p:nvPr>
            <p:ph type="sldImg"/>
          </p:nvPr>
        </p:nvSpPr>
        <p:spPr>
          <a:xfrm>
            <a:off x="1190625" y="1252538"/>
            <a:ext cx="4506913" cy="3381375"/>
          </a:xfrm>
          <a:prstGeom prst="rect">
            <a:avLst/>
          </a:prstGeom>
          <a:ln w="0">
            <a:noFill/>
          </a:ln>
        </p:spPr>
      </p:sp>
      <p:sp>
        <p:nvSpPr>
          <p:cNvPr id="554"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Official OIR guidance: reportable conduct investigations must be impartial and objective, uphold procedural fairness, maintain confidentiality, give the subject a reasonable opportunity to respond, and remain child-centred and trauma-informed.</a:t>
            </a:r>
          </a:p>
          <a:p>
            <a:r>
              <a:rPr lang="en-US" sz="2100">
                <a:solidFill>
                  <a:srgbClr val="000000"/>
                </a:solidFill>
                <a:latin typeface="Arial"/>
              </a:rPr>
              <a:t>Sources: https://oir.tas.gov.au/investigations/reportable-conduct-scheme/planning-a-reportable-conduct-investigation</a:t>
            </a:r>
          </a:p>
          <a:p>
            <a:r>
              <a:rPr lang="en-US" sz="2100">
                <a:solidFill>
                  <a:srgbClr val="000000"/>
                </a:solidFill>
                <a:latin typeface="Arial"/>
              </a:rPr>
              <a:t>https://oir.tas.gov.au/investigations/reportable-conduct-scheme/conducting-an-investigation</a:t>
            </a:r>
          </a:p>
        </p:txBody>
      </p:sp>
      <p:sp>
        <p:nvSpPr>
          <p:cNvPr id="555" name="PlaceHolder 3"/>
          <p:cNvSpPr>
            <a:spLocks noGrp="1"/>
          </p:cNvSpPr>
          <p:nvPr>
            <p:ph type="sldNum" idx="83"/>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4B2B706B-ADD3-4546-B9E2-0251015AF6A9}" type="slidenum">
              <a:rPr lang="en-US"/>
              <a:pPr/>
              <a:t>35</a:t>
            </a:fld>
            <a:endParaRPr lang="en-US">
              <a:solidFill>
                <a:srgbClr val="000000"/>
              </a:solidFill>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 name="PlaceHolder 1"/>
          <p:cNvSpPr>
            <a:spLocks noGrp="1" noRot="1" noChangeAspect="1"/>
          </p:cNvSpPr>
          <p:nvPr>
            <p:ph type="sldImg"/>
          </p:nvPr>
        </p:nvSpPr>
        <p:spPr>
          <a:xfrm>
            <a:off x="1190625" y="1252538"/>
            <a:ext cx="4506913" cy="3381375"/>
          </a:xfrm>
          <a:prstGeom prst="rect">
            <a:avLst/>
          </a:prstGeom>
          <a:ln w="0">
            <a:noFill/>
          </a:ln>
        </p:spPr>
      </p:sp>
      <p:sp>
        <p:nvSpPr>
          <p:cNvPr id="557"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58" name="PlaceHolder 3"/>
          <p:cNvSpPr>
            <a:spLocks noGrp="1"/>
          </p:cNvSpPr>
          <p:nvPr>
            <p:ph type="sldNum" idx="84"/>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8558F986-51F6-4770-B9C0-1C502148E40B}" type="slidenum">
              <a:rPr lang="en-US"/>
              <a:pPr/>
              <a:t>36</a:t>
            </a:fld>
            <a:endParaRPr lang="en-US">
              <a:solidFill>
                <a:srgbClr val="000000"/>
              </a:solidFill>
              <a:latin typeface="Times New Roman"/>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 name="PlaceHolder 1"/>
          <p:cNvSpPr>
            <a:spLocks noGrp="1" noRot="1" noChangeAspect="1"/>
          </p:cNvSpPr>
          <p:nvPr>
            <p:ph type="sldImg"/>
          </p:nvPr>
        </p:nvSpPr>
        <p:spPr>
          <a:xfrm>
            <a:off x="1190625" y="1252538"/>
            <a:ext cx="4506913" cy="3381375"/>
          </a:xfrm>
          <a:prstGeom prst="rect">
            <a:avLst/>
          </a:prstGeom>
          <a:ln w="0">
            <a:noFill/>
          </a:ln>
        </p:spPr>
      </p:sp>
      <p:sp>
        <p:nvSpPr>
          <p:cNvPr id="560"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61" name="PlaceHolder 3"/>
          <p:cNvSpPr>
            <a:spLocks noGrp="1"/>
          </p:cNvSpPr>
          <p:nvPr>
            <p:ph type="sldNum" idx="85"/>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0EF14A87-FFAE-437C-840F-053B884D771C}" type="slidenum">
              <a:rPr lang="en-US"/>
              <a:pPr/>
              <a:t>37</a:t>
            </a:fld>
            <a:endParaRPr lang="en-US">
              <a:solidFill>
                <a:srgbClr val="000000"/>
              </a:solidFill>
              <a:latin typeface="Times New Roman"/>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 name="PlaceHolder 1"/>
          <p:cNvSpPr>
            <a:spLocks noGrp="1" noRot="1" noChangeAspect="1"/>
          </p:cNvSpPr>
          <p:nvPr>
            <p:ph type="sldImg"/>
          </p:nvPr>
        </p:nvSpPr>
        <p:spPr>
          <a:xfrm>
            <a:off x="1190625" y="1252538"/>
            <a:ext cx="4506913" cy="3381375"/>
          </a:xfrm>
          <a:prstGeom prst="rect">
            <a:avLst/>
          </a:prstGeom>
          <a:ln w="0">
            <a:noFill/>
          </a:ln>
        </p:spPr>
      </p:sp>
      <p:sp>
        <p:nvSpPr>
          <p:cNvPr id="563"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64" name="PlaceHolder 3"/>
          <p:cNvSpPr>
            <a:spLocks noGrp="1"/>
          </p:cNvSpPr>
          <p:nvPr>
            <p:ph type="sldNum" idx="86"/>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114E7309-E361-4B52-9694-0CDBCB5CF9EF}" type="slidenum">
              <a:rPr lang="en-US"/>
              <a:pPr/>
              <a:t>38</a:t>
            </a:fld>
            <a:endParaRPr lang="en-US">
              <a:solidFill>
                <a:srgbClr val="000000"/>
              </a:solidFill>
              <a:latin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 name="PlaceHolder 1"/>
          <p:cNvSpPr>
            <a:spLocks noGrp="1" noRot="1" noChangeAspect="1"/>
          </p:cNvSpPr>
          <p:nvPr>
            <p:ph type="sldImg"/>
          </p:nvPr>
        </p:nvSpPr>
        <p:spPr>
          <a:xfrm>
            <a:off x="1190625" y="1252538"/>
            <a:ext cx="4506913" cy="3381375"/>
          </a:xfrm>
          <a:prstGeom prst="rect">
            <a:avLst/>
          </a:prstGeom>
          <a:ln w="0">
            <a:noFill/>
          </a:ln>
        </p:spPr>
      </p:sp>
      <p:sp>
        <p:nvSpPr>
          <p:cNvPr id="566"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For actual reporting contacts and thresholds, follow the church’s current Safe Spaces procedure and Tasmanian legal requirements.</a:t>
            </a:r>
          </a:p>
        </p:txBody>
      </p:sp>
      <p:sp>
        <p:nvSpPr>
          <p:cNvPr id="567" name="PlaceHolder 3"/>
          <p:cNvSpPr>
            <a:spLocks noGrp="1"/>
          </p:cNvSpPr>
          <p:nvPr>
            <p:ph type="sldNum" idx="87"/>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BE3DE4AC-8873-462C-8D4C-DD352A9F2C5A}" type="slidenum">
              <a:rPr lang="en-US"/>
              <a:pPr/>
              <a:t>39</a:t>
            </a:fld>
            <a:endParaRPr lang="en-US">
              <a:solidFill>
                <a:srgbClr val="000000"/>
              </a:solidFill>
              <a:latin typeface="Times New Roman"/>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 name="PlaceHolder 1"/>
          <p:cNvSpPr>
            <a:spLocks noGrp="1" noRot="1" noChangeAspect="1"/>
          </p:cNvSpPr>
          <p:nvPr>
            <p:ph type="sldImg"/>
          </p:nvPr>
        </p:nvSpPr>
        <p:spPr>
          <a:xfrm>
            <a:off x="1190625" y="1252538"/>
            <a:ext cx="4506913" cy="3381375"/>
          </a:xfrm>
          <a:prstGeom prst="rect">
            <a:avLst/>
          </a:prstGeom>
          <a:ln w="0">
            <a:noFill/>
          </a:ln>
        </p:spPr>
      </p:sp>
      <p:sp>
        <p:nvSpPr>
          <p:cNvPr id="569"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70" name="PlaceHolder 3"/>
          <p:cNvSpPr>
            <a:spLocks noGrp="1"/>
          </p:cNvSpPr>
          <p:nvPr>
            <p:ph type="sldNum" idx="88"/>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85CF62A5-624D-4A93-BDA1-4C2368B75625}" type="slidenum">
              <a:rPr lang="en-US"/>
              <a:pPr/>
              <a:t>43</a:t>
            </a:fld>
            <a:endParaRPr lang="en-US">
              <a:solidFill>
                <a:srgbClr val="000000"/>
              </a:solidFill>
              <a:latin typeface="Times New Roman"/>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 name="PlaceHolder 1"/>
          <p:cNvSpPr>
            <a:spLocks noGrp="1" noRot="1" noChangeAspect="1"/>
          </p:cNvSpPr>
          <p:nvPr>
            <p:ph type="sldImg"/>
          </p:nvPr>
        </p:nvSpPr>
        <p:spPr>
          <a:xfrm>
            <a:off x="1190625" y="1252538"/>
            <a:ext cx="4506913" cy="3381375"/>
          </a:xfrm>
          <a:prstGeom prst="rect">
            <a:avLst/>
          </a:prstGeom>
          <a:ln w="0">
            <a:noFill/>
          </a:ln>
        </p:spPr>
      </p:sp>
      <p:sp>
        <p:nvSpPr>
          <p:cNvPr id="572"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r>
              <a:rPr lang="en-US" sz="2100">
                <a:solidFill>
                  <a:srgbClr val="000000"/>
                </a:solidFill>
                <a:latin typeface="Arial"/>
              </a:rPr>
              <a:t>This deliberately connects the Hot Potato mechanism to confidentiality: teach the principle widely, never spread case details.</a:t>
            </a:r>
          </a:p>
        </p:txBody>
      </p:sp>
      <p:sp>
        <p:nvSpPr>
          <p:cNvPr id="573" name="PlaceHolder 3"/>
          <p:cNvSpPr>
            <a:spLocks noGrp="1"/>
          </p:cNvSpPr>
          <p:nvPr>
            <p:ph type="sldNum" idx="89"/>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2EE961EB-11FD-4578-8449-70447C686C6F}" type="slidenum">
              <a:rPr lang="en-US"/>
              <a:pPr/>
              <a:t>44</a:t>
            </a:fld>
            <a:endParaRPr lang="en-US">
              <a:solidFill>
                <a:srgbClr val="000000"/>
              </a:solidFill>
              <a:latin typeface="Times New Roman"/>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 name="PlaceHolder 1"/>
          <p:cNvSpPr>
            <a:spLocks noGrp="1" noRot="1" noChangeAspect="1"/>
          </p:cNvSpPr>
          <p:nvPr>
            <p:ph type="sldImg"/>
          </p:nvPr>
        </p:nvSpPr>
        <p:spPr>
          <a:xfrm>
            <a:off x="1190625" y="1252538"/>
            <a:ext cx="4506913" cy="3381375"/>
          </a:xfrm>
          <a:prstGeom prst="rect">
            <a:avLst/>
          </a:prstGeom>
          <a:ln w="0">
            <a:noFill/>
          </a:ln>
        </p:spPr>
      </p:sp>
      <p:sp>
        <p:nvSpPr>
          <p:cNvPr id="575"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76" name="PlaceHolder 3"/>
          <p:cNvSpPr>
            <a:spLocks noGrp="1"/>
          </p:cNvSpPr>
          <p:nvPr>
            <p:ph type="sldNum" idx="90"/>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3871A66E-01EE-4A14-9027-85D5C361E2C3}" type="slidenum">
              <a:rPr lang="en-US"/>
              <a:pPr/>
              <a:t>45</a:t>
            </a:fld>
            <a:endParaRPr lang="en-US">
              <a:solidFill>
                <a:srgbClr val="000000"/>
              </a:solidFill>
              <a:latin typeface="Times New Roman"/>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PlaceHolder 1"/>
          <p:cNvSpPr>
            <a:spLocks noGrp="1" noRot="1" noChangeAspect="1"/>
          </p:cNvSpPr>
          <p:nvPr>
            <p:ph type="sldImg"/>
          </p:nvPr>
        </p:nvSpPr>
        <p:spPr>
          <a:xfrm>
            <a:off x="1190625" y="1252538"/>
            <a:ext cx="4506913" cy="3381375"/>
          </a:xfrm>
          <a:prstGeom prst="rect">
            <a:avLst/>
          </a:prstGeom>
          <a:ln w="0">
            <a:noFill/>
          </a:ln>
        </p:spPr>
      </p:sp>
      <p:sp>
        <p:nvSpPr>
          <p:cNvPr id="578"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79" name="PlaceHolder 3"/>
          <p:cNvSpPr>
            <a:spLocks noGrp="1"/>
          </p:cNvSpPr>
          <p:nvPr>
            <p:ph type="sldNum" idx="91"/>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E26A1B4F-E2F0-4A2C-A6F0-BE4063BC5DC3}" type="slidenum">
              <a:rPr lang="en-US"/>
              <a:pPr/>
              <a:t>46</a:t>
            </a:fld>
            <a:endParaRPr lang="en-US">
              <a:solidFill>
                <a:srgbClr val="000000"/>
              </a:solidFill>
              <a:latin typeface="Times New Roman"/>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PlaceHolder 1"/>
          <p:cNvSpPr>
            <a:spLocks noGrp="1" noRot="1" noChangeAspect="1"/>
          </p:cNvSpPr>
          <p:nvPr>
            <p:ph type="sldImg"/>
          </p:nvPr>
        </p:nvSpPr>
        <p:spPr>
          <a:xfrm>
            <a:off x="1190625" y="1252538"/>
            <a:ext cx="4506913" cy="3381375"/>
          </a:xfrm>
          <a:prstGeom prst="rect">
            <a:avLst/>
          </a:prstGeom>
          <a:ln w="0">
            <a:noFill/>
          </a:ln>
        </p:spPr>
      </p:sp>
      <p:sp>
        <p:nvSpPr>
          <p:cNvPr id="590"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91" name="PlaceHolder 3"/>
          <p:cNvSpPr>
            <a:spLocks noGrp="1"/>
          </p:cNvSpPr>
          <p:nvPr>
            <p:ph type="sldNum" idx="95"/>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B02BA19F-1209-4DA0-88A8-EDB4146D5E74}" type="slidenum">
              <a:rPr lang="en-US"/>
              <a:pPr/>
              <a:t>48</a:t>
            </a:fld>
            <a:endParaRPr lang="en-US">
              <a:solidFill>
                <a:srgbClr val="000000"/>
              </a:solidFill>
              <a:latin typeface="Times New Roman"/>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PlaceHolder 1"/>
          <p:cNvSpPr>
            <a:spLocks noGrp="1" noRot="1" noChangeAspect="1"/>
          </p:cNvSpPr>
          <p:nvPr>
            <p:ph type="sldImg"/>
          </p:nvPr>
        </p:nvSpPr>
        <p:spPr>
          <a:xfrm>
            <a:off x="1190625" y="1252538"/>
            <a:ext cx="4506913" cy="3381375"/>
          </a:xfrm>
          <a:prstGeom prst="rect">
            <a:avLst/>
          </a:prstGeom>
          <a:ln w="0">
            <a:noFill/>
          </a:ln>
        </p:spPr>
      </p:sp>
      <p:sp>
        <p:nvSpPr>
          <p:cNvPr id="581"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82" name="PlaceHolder 3"/>
          <p:cNvSpPr>
            <a:spLocks noGrp="1"/>
          </p:cNvSpPr>
          <p:nvPr>
            <p:ph type="sldNum" idx="92"/>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DD59B1BD-489B-4EF8-8094-8B4982580447}" type="slidenum">
              <a:rPr lang="en-US"/>
              <a:pPr/>
              <a:t>50</a:t>
            </a:fld>
            <a:endParaRPr lang="en-US">
              <a:solidFill>
                <a:srgbClr val="000000"/>
              </a:solidFill>
              <a:latin typeface="Times New Roman"/>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 name="PlaceHolder 1"/>
          <p:cNvSpPr>
            <a:spLocks noGrp="1" noRot="1" noChangeAspect="1"/>
          </p:cNvSpPr>
          <p:nvPr>
            <p:ph type="sldImg"/>
          </p:nvPr>
        </p:nvSpPr>
        <p:spPr>
          <a:xfrm>
            <a:off x="1190625" y="1252538"/>
            <a:ext cx="4506913" cy="3381375"/>
          </a:xfrm>
          <a:prstGeom prst="rect">
            <a:avLst/>
          </a:prstGeom>
          <a:ln w="0">
            <a:noFill/>
          </a:ln>
        </p:spPr>
      </p:sp>
      <p:sp>
        <p:nvSpPr>
          <p:cNvPr id="584"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85" name="PlaceHolder 3"/>
          <p:cNvSpPr>
            <a:spLocks noGrp="1"/>
          </p:cNvSpPr>
          <p:nvPr>
            <p:ph type="sldNum" idx="93"/>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36ADC012-120B-4432-AFCD-B45C96163181}" type="slidenum">
              <a:rPr lang="en-US"/>
              <a:pPr/>
              <a:t>51</a:t>
            </a:fld>
            <a:endParaRPr lang="en-US">
              <a:solidFill>
                <a:srgbClr val="000000"/>
              </a:solidFill>
              <a:latin typeface="Times New Roman"/>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PlaceHolder 1"/>
          <p:cNvSpPr>
            <a:spLocks noGrp="1" noRot="1" noChangeAspect="1"/>
          </p:cNvSpPr>
          <p:nvPr>
            <p:ph type="sldImg"/>
          </p:nvPr>
        </p:nvSpPr>
        <p:spPr>
          <a:xfrm>
            <a:off x="1190625" y="1252538"/>
            <a:ext cx="4506913" cy="3381375"/>
          </a:xfrm>
          <a:prstGeom prst="rect">
            <a:avLst/>
          </a:prstGeom>
          <a:ln w="0">
            <a:noFill/>
          </a:ln>
        </p:spPr>
      </p:sp>
      <p:sp>
        <p:nvSpPr>
          <p:cNvPr id="587"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88" name="PlaceHolder 3"/>
          <p:cNvSpPr>
            <a:spLocks noGrp="1"/>
          </p:cNvSpPr>
          <p:nvPr>
            <p:ph type="sldNum" idx="94"/>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F109387E-515C-4BDF-9A4C-469CA7BA4CC2}" type="slidenum">
              <a:rPr lang="en-US"/>
              <a:pPr/>
              <a:t>52</a:t>
            </a:fld>
            <a:endParaRPr lang="en-US">
              <a:solidFill>
                <a:srgbClr val="000000"/>
              </a:solidFill>
              <a:latin typeface="Times New Roman"/>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PlaceHolder 1"/>
          <p:cNvSpPr>
            <a:spLocks noGrp="1" noRot="1" noChangeAspect="1"/>
          </p:cNvSpPr>
          <p:nvPr>
            <p:ph type="sldImg"/>
          </p:nvPr>
        </p:nvSpPr>
        <p:spPr>
          <a:xfrm>
            <a:off x="1190625" y="1252538"/>
            <a:ext cx="4506913" cy="3381375"/>
          </a:xfrm>
          <a:prstGeom prst="rect">
            <a:avLst/>
          </a:prstGeom>
          <a:ln w="0">
            <a:noFill/>
          </a:ln>
        </p:spPr>
      </p:sp>
      <p:sp>
        <p:nvSpPr>
          <p:cNvPr id="593" name="PlaceHolder 2"/>
          <p:cNvSpPr>
            <a:spLocks noGrp="1"/>
          </p:cNvSpPr>
          <p:nvPr>
            <p:ph type="body"/>
          </p:nvPr>
        </p:nvSpPr>
        <p:spPr>
          <a:xfrm>
            <a:off x="688816" y="4821604"/>
            <a:ext cx="5510169" cy="3944375"/>
          </a:xfrm>
          <a:prstGeom prst="rect">
            <a:avLst/>
          </a:prstGeom>
          <a:noFill/>
          <a:ln w="0">
            <a:noFill/>
          </a:ln>
        </p:spPr>
        <p:txBody>
          <a:bodyPr lIns="96606" tIns="48303" rIns="96606" bIns="48303" anchor="t">
            <a:noAutofit/>
          </a:bodyPr>
          <a:lstStyle/>
          <a:p>
            <a:endParaRPr lang="en-US" sz="1900">
              <a:solidFill>
                <a:srgbClr val="000000"/>
              </a:solidFill>
              <a:latin typeface="Arial"/>
            </a:endParaRPr>
          </a:p>
        </p:txBody>
      </p:sp>
      <p:sp>
        <p:nvSpPr>
          <p:cNvPr id="594" name="PlaceHolder 3"/>
          <p:cNvSpPr>
            <a:spLocks noGrp="1"/>
          </p:cNvSpPr>
          <p:nvPr>
            <p:ph type="sldNum" idx="96"/>
          </p:nvPr>
        </p:nvSpPr>
        <p:spPr>
          <a:xfrm>
            <a:off x="3901846" y="9516200"/>
            <a:ext cx="2984509" cy="502119"/>
          </a:xfrm>
          <a:prstGeom prst="rect">
            <a:avLst/>
          </a:prstGeom>
          <a:noFill/>
          <a:ln w="0">
            <a:noFill/>
          </a:ln>
        </p:spPr>
        <p:txBody>
          <a:bodyPr lIns="96606" tIns="48303" rIns="96606" bIns="48303" anchor="b">
            <a:noAutofit/>
          </a:bodyPr>
          <a:lstStyle>
            <a:lvl1pPr indent="0" algn="r" defTabSz="966064">
              <a:lnSpc>
                <a:spcPct val="100000"/>
              </a:lnSpc>
              <a:buNone/>
              <a:defRPr lang="en-US" sz="1300" b="0" u="none" strike="noStrike">
                <a:solidFill>
                  <a:schemeClr val="dk1"/>
                </a:solidFill>
                <a:effectLst/>
                <a:uFillTx/>
                <a:latin typeface="Arial"/>
                <a:ea typeface="Arial"/>
              </a:defRPr>
            </a:lvl1pPr>
          </a:lstStyle>
          <a:p>
            <a:fld id="{576E6960-062C-4D6A-8A24-99475D9DE632}" type="slidenum">
              <a:rPr lang="en-US"/>
              <a:pPr/>
              <a:t>53</a:t>
            </a:fld>
            <a:endParaRPr lang="en-US">
              <a:solidFill>
                <a:srgbClr val="000000"/>
              </a:solidFill>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E0DA9C9B-CA2E-4758-B0D5-A1ADEBD41FBB}" type="datetimeFigureOut">
              <a:rPr lang="en-AU" smtClean="0"/>
              <a:t>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15737172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0DA9C9B-CA2E-4758-B0D5-A1ADEBD41FBB}" type="datetimeFigureOut">
              <a:rPr lang="en-AU" smtClean="0"/>
              <a:t>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1459980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DA9C9B-CA2E-4758-B0D5-A1ADEBD41FBB}" type="datetimeFigureOut">
              <a:rPr lang="en-AU" smtClean="0"/>
              <a:t>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3835313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DA9C9B-CA2E-4758-B0D5-A1ADEBD41FBB}" type="datetimeFigureOut">
              <a:rPr lang="en-AU" smtClean="0"/>
              <a:t>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3742719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DA9C9B-CA2E-4758-B0D5-A1ADEBD41FBB}" type="datetimeFigureOut">
              <a:rPr lang="en-AU" smtClean="0"/>
              <a:t>6/09/2026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3317698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DA9C9B-CA2E-4758-B0D5-A1ADEBD41FBB}" type="datetimeFigureOut">
              <a:rPr lang="en-AU" smtClean="0"/>
              <a:t>6/09/2026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2867301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A9C9B-CA2E-4758-B0D5-A1ADEBD41FBB}" type="datetimeFigureOut">
              <a:rPr lang="en-AU" smtClean="0"/>
              <a:t>6/09/2026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3754211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DA9C9B-CA2E-4758-B0D5-A1ADEBD41FBB}" type="datetimeFigureOut">
              <a:rPr lang="en-AU" smtClean="0"/>
              <a:t>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1731071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0DA9C9B-CA2E-4758-B0D5-A1ADEBD41FBB}" type="datetimeFigureOut">
              <a:rPr lang="en-AU" smtClean="0"/>
              <a:t>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258644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DA9C9B-CA2E-4758-B0D5-A1ADEBD41FBB}" type="datetimeFigureOut">
              <a:rPr lang="en-AU" smtClean="0"/>
              <a:t>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2216585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DA9C9B-CA2E-4758-B0D5-A1ADEBD41FBB}" type="datetimeFigureOut">
              <a:rPr lang="en-AU" smtClean="0"/>
              <a:t>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CB8F10BE-E803-4BCE-B4C9-C64CA6FEE429}" type="slidenum">
              <a:rPr lang="en-AU" smtClean="0"/>
              <a:t>‹#›</a:t>
            </a:fld>
            <a:endParaRPr lang="en-AU"/>
          </a:p>
        </p:txBody>
      </p:sp>
    </p:spTree>
    <p:extLst>
      <p:ext uri="{BB962C8B-B14F-4D97-AF65-F5344CB8AC3E}">
        <p14:creationId xmlns:p14="http://schemas.microsoft.com/office/powerpoint/2010/main" val="3997924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ASE">
    <p:bg>
      <p:bgPr>
        <a:solidFill>
          <a:srgbClr val="F8F7F3"/>
        </a:solidFill>
        <a:effectLst/>
      </p:bgPr>
    </p:bg>
    <p:spTree>
      <p:nvGrpSpPr>
        <p:cNvPr id="1" name=""/>
        <p:cNvGrpSpPr/>
        <p:nvPr/>
      </p:nvGrpSpPr>
      <p:grpSpPr>
        <a:xfrm>
          <a:off x="0" y="0"/>
          <a:ext cx="0" cy="0"/>
          <a:chOff x="0" y="0"/>
          <a:chExt cx="0" cy="0"/>
        </a:xfrm>
      </p:grpSpPr>
      <p:sp>
        <p:nvSpPr>
          <p:cNvPr id="4" name="Shape 0"/>
          <p:cNvSpPr/>
          <p:nvPr/>
        </p:nvSpPr>
        <p:spPr>
          <a:xfrm>
            <a:off x="0" y="0"/>
            <a:ext cx="9143640" cy="91080"/>
          </a:xfrm>
          <a:prstGeom prst="rect">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 name="PlaceHolder 1"/>
          <p:cNvSpPr>
            <a:spLocks noGrp="1"/>
          </p:cNvSpPr>
          <p:nvPr>
            <p:ph type="sldNum" idx="1"/>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135A8F73-EAA7-4B36-B217-8E00F3D2CBE2}" type="slidenum">
              <a:rPr lang="en-US" sz="2800" b="0" u="none" strike="noStrike">
                <a:solidFill>
                  <a:srgbClr val="9A9A9A"/>
                </a:solidFill>
                <a:effectLst/>
                <a:uFillTx/>
                <a:latin typeface="Arial"/>
                <a:ea typeface="Arial"/>
              </a:rPr>
              <a:t>‹#›</a:t>
            </a:fld>
            <a:endParaRPr lang="en-US" sz="2800" b="0" u="none" strike="noStrike">
              <a:solidFill>
                <a:srgbClr val="000000"/>
              </a:solidFill>
              <a:effectLst/>
              <a:uFillTx/>
              <a:latin typeface="Times New Roman"/>
            </a:endParaRPr>
          </a:p>
        </p:txBody>
      </p:sp>
      <p:sp>
        <p:nvSpPr>
          <p:cNvPr id="2" name="PlaceHolder 2"/>
          <p:cNvSpPr>
            <a:spLocks noGrp="1"/>
          </p:cNvSpPr>
          <p:nvPr>
            <p:ph type="title"/>
          </p:nvPr>
        </p:nvSpPr>
        <p:spPr>
          <a:xfrm>
            <a:off x="457200" y="273600"/>
            <a:ext cx="8229240" cy="1144800"/>
          </a:xfrm>
          <a:prstGeom prst="rect">
            <a:avLst/>
          </a:prstGeom>
          <a:noFill/>
          <a:ln w="0">
            <a:noFill/>
          </a:ln>
        </p:spPr>
        <p:txBody>
          <a:bodyPr lIns="0" tIns="0" rIns="0" bIns="0" anchor="ctr">
            <a:noAutofit/>
          </a:bodyPr>
          <a:lstStyle/>
          <a:p>
            <a:pPr indent="0">
              <a:buNone/>
            </a:pPr>
            <a:r>
              <a:rPr lang="en-US" sz="1800" b="0" u="none" strike="noStrike">
                <a:solidFill>
                  <a:schemeClr val="dk1"/>
                </a:solidFill>
                <a:effectLst/>
                <a:uFillTx/>
                <a:latin typeface="Arial"/>
              </a:rPr>
              <a:t>Click to edit the title text format</a:t>
            </a:r>
          </a:p>
        </p:txBody>
      </p:sp>
      <p:sp>
        <p:nvSpPr>
          <p:cNvPr id="3" name="PlaceHolder 3"/>
          <p:cNvSpPr>
            <a:spLocks noGrp="1"/>
          </p:cNvSpPr>
          <p:nvPr>
            <p:ph type="body"/>
          </p:nvPr>
        </p:nvSpPr>
        <p:spPr>
          <a:xfrm>
            <a:off x="457200" y="1604520"/>
            <a:ext cx="8229240" cy="39772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u="none" strike="noStrike">
                <a:solidFill>
                  <a:schemeClr val="dk1"/>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2400" b="0" u="none" strike="noStrike">
                <a:solidFill>
                  <a:schemeClr val="dk1"/>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2000" b="0" u="none" strike="noStrike">
                <a:solidFill>
                  <a:schemeClr val="dk1"/>
                </a:solidFill>
                <a:effectLst/>
                <a:uFillTx/>
                <a:latin typeface="Arial"/>
              </a:rPr>
              <a:t>Third Outline Level</a:t>
            </a:r>
          </a:p>
          <a:p>
            <a:pPr marL="1728000" lvl="3" indent="-216000">
              <a:spcBef>
                <a:spcPts val="567"/>
              </a:spcBef>
              <a:buClr>
                <a:srgbClr val="000000"/>
              </a:buClr>
              <a:buSzPct val="75000"/>
              <a:buFont typeface="Symbol" charset="2"/>
              <a:buChar char=""/>
            </a:pPr>
            <a:r>
              <a:rPr lang="en-US" sz="2000" b="0" u="none" strike="noStrike">
                <a:solidFill>
                  <a:schemeClr val="dk1"/>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2000" b="0" u="none" strike="noStrike">
                <a:solidFill>
                  <a:schemeClr val="dk1"/>
                </a:solidFill>
                <a:effectLst/>
                <a:uFillTx/>
                <a:latin typeface="Arial"/>
              </a:rPr>
              <a:t>Seventh Outline Level</a:t>
            </a:r>
          </a:p>
        </p:txBody>
      </p:sp>
    </p:spTree>
    <p:extLst>
      <p:ext uri="{BB962C8B-B14F-4D97-AF65-F5344CB8AC3E}">
        <p14:creationId xmlns:p14="http://schemas.microsoft.com/office/powerpoint/2010/main" val="3806064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7791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E0DA9C9B-CA2E-4758-B0D5-A1ADEBD41FBB}" type="datetimeFigureOut">
              <a:rPr lang="en-AU" smtClean="0"/>
              <a:pPr/>
              <a:t>6/09/2026</a:t>
            </a:fld>
            <a:endParaRPr lang="en-A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A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CB8F10BE-E803-4BCE-B4C9-C64CA6FEE429}" type="slidenum">
              <a:rPr lang="en-AU" smtClean="0"/>
              <a:pPr/>
              <a:t>‹#›</a:t>
            </a:fld>
            <a:endParaRPr lang="en-AU" dirty="0"/>
          </a:p>
        </p:txBody>
      </p:sp>
    </p:spTree>
    <p:extLst>
      <p:ext uri="{BB962C8B-B14F-4D97-AF65-F5344CB8AC3E}">
        <p14:creationId xmlns:p14="http://schemas.microsoft.com/office/powerpoint/2010/main" val="2999071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reboot.meetgodathome.com/follow-jesus" TargetMode="Externa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CC0C-9663-0CB4-BDBB-3FB3C1C67C78}"/>
              </a:ext>
            </a:extLst>
          </p:cNvPr>
          <p:cNvSpPr>
            <a:spLocks noGrp="1"/>
          </p:cNvSpPr>
          <p:nvPr>
            <p:ph type="ctrTitle"/>
          </p:nvPr>
        </p:nvSpPr>
        <p:spPr>
          <a:xfrm>
            <a:off x="685800" y="9143"/>
            <a:ext cx="7772400" cy="721043"/>
          </a:xfrm>
        </p:spPr>
        <p:txBody>
          <a:bodyPr>
            <a:normAutofit/>
          </a:bodyPr>
          <a:lstStyle/>
          <a:p>
            <a:r>
              <a:rPr lang="en-AU" dirty="0"/>
              <a:t>FATHER’S DAY</a:t>
            </a:r>
          </a:p>
        </p:txBody>
      </p:sp>
      <p:sp>
        <p:nvSpPr>
          <p:cNvPr id="3" name="Subtitle 2">
            <a:extLst>
              <a:ext uri="{FF2B5EF4-FFF2-40B4-BE49-F238E27FC236}">
                <a16:creationId xmlns:a16="http://schemas.microsoft.com/office/drawing/2014/main" id="{736A8E18-94C4-9A30-6813-D4279C98D772}"/>
              </a:ext>
            </a:extLst>
          </p:cNvPr>
          <p:cNvSpPr>
            <a:spLocks noGrp="1"/>
          </p:cNvSpPr>
          <p:nvPr>
            <p:ph type="subTitle" idx="1"/>
          </p:nvPr>
        </p:nvSpPr>
        <p:spPr>
          <a:xfrm>
            <a:off x="1143000" y="849693"/>
            <a:ext cx="6858000" cy="5788851"/>
          </a:xfrm>
        </p:spPr>
        <p:txBody>
          <a:bodyPr>
            <a:noAutofit/>
          </a:bodyPr>
          <a:lstStyle/>
          <a:p>
            <a:pPr marL="342900" indent="-342900">
              <a:buFont typeface="Arial" panose="020B0604020202020204" pitchFamily="34" charset="0"/>
              <a:buChar char="•"/>
            </a:pPr>
            <a:r>
              <a:rPr lang="en-AU" sz="3600" dirty="0"/>
              <a:t>God the Father – Surely the greatest Father of all</a:t>
            </a:r>
          </a:p>
          <a:p>
            <a:pPr marL="342900" indent="-342900">
              <a:buFont typeface="Arial" panose="020B0604020202020204" pitchFamily="34" charset="0"/>
              <a:buChar char="•"/>
            </a:pPr>
            <a:r>
              <a:rPr lang="en-AU" sz="3600" dirty="0"/>
              <a:t>Fathers – Lead and set the tone</a:t>
            </a:r>
          </a:p>
          <a:p>
            <a:pPr marL="342900" indent="-342900">
              <a:buFont typeface="Arial" panose="020B0604020202020204" pitchFamily="34" charset="0"/>
              <a:buChar char="•"/>
            </a:pPr>
            <a:r>
              <a:rPr lang="en-AU" sz="3600" dirty="0"/>
              <a:t>Protect </a:t>
            </a:r>
          </a:p>
          <a:p>
            <a:pPr marL="342900" indent="-342900">
              <a:buFont typeface="Arial" panose="020B0604020202020204" pitchFamily="34" charset="0"/>
              <a:buChar char="•"/>
            </a:pPr>
            <a:r>
              <a:rPr lang="en-AU" sz="3600" b="1" i="1" dirty="0"/>
              <a:t>Today’s Message: Love Protects</a:t>
            </a:r>
          </a:p>
          <a:p>
            <a:pPr marL="342900" indent="-342900">
              <a:buFont typeface="Arial" panose="020B0604020202020204" pitchFamily="34" charset="0"/>
              <a:buChar char="•"/>
            </a:pPr>
            <a:r>
              <a:rPr lang="en-AU" sz="2800" b="1" i="1" dirty="0"/>
              <a:t>An introduction to Safe Spaces</a:t>
            </a:r>
          </a:p>
          <a:p>
            <a:pPr marL="342900" indent="-342900">
              <a:buFont typeface="Arial" panose="020B0604020202020204" pitchFamily="34" charset="0"/>
              <a:buChar char="•"/>
            </a:pPr>
            <a:r>
              <a:rPr lang="en-AU" sz="2800" b="1" i="1" dirty="0"/>
              <a:t>(Today may be triggering – See someone to debrief and pray with you if you need to.)</a:t>
            </a:r>
          </a:p>
        </p:txBody>
      </p:sp>
      <p:sp>
        <p:nvSpPr>
          <p:cNvPr id="4" name="PlaceHolder 1">
            <a:extLst>
              <a:ext uri="{FF2B5EF4-FFF2-40B4-BE49-F238E27FC236}">
                <a16:creationId xmlns:a16="http://schemas.microsoft.com/office/drawing/2014/main" id="{57B47364-1DFB-DECD-1375-876BDC8A584D}"/>
              </a:ext>
            </a:extLst>
          </p:cNvPr>
          <p:cNvSpPr txBox="1">
            <a:spLocks/>
          </p:cNvSpPr>
          <p:nvPr/>
        </p:nvSpPr>
        <p:spPr>
          <a:xfrm>
            <a:off x="8503920" y="6419160"/>
            <a:ext cx="319680"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1</a:t>
            </a:fld>
            <a:endParaRPr lang="en-AU" dirty="0">
              <a:solidFill>
                <a:srgbClr val="FFFFFF"/>
              </a:solidFill>
              <a:latin typeface="Times New Roman"/>
            </a:endParaRPr>
          </a:p>
        </p:txBody>
      </p:sp>
    </p:spTree>
    <p:extLst>
      <p:ext uri="{BB962C8B-B14F-4D97-AF65-F5344CB8AC3E}">
        <p14:creationId xmlns:p14="http://schemas.microsoft.com/office/powerpoint/2010/main" val="2334579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0" descr="/mnt/data/a_dramatic_coastal_seascape_at_golden_hour_sunse_batch_1.png"/>
          <p:cNvPicPr/>
          <p:nvPr/>
        </p:nvPicPr>
        <p:blipFill>
          <a:blip r:embed="rId3"/>
          <a:stretch/>
        </p:blipFill>
        <p:spPr>
          <a:xfrm>
            <a:off x="0" y="0"/>
            <a:ext cx="9143640" cy="6857640"/>
          </a:xfrm>
          <a:prstGeom prst="rect">
            <a:avLst/>
          </a:prstGeom>
          <a:noFill/>
          <a:ln w="0">
            <a:noFill/>
          </a:ln>
        </p:spPr>
      </p:pic>
      <p:sp>
        <p:nvSpPr>
          <p:cNvPr id="11" name="Shape 0"/>
          <p:cNvSpPr/>
          <p:nvPr/>
        </p:nvSpPr>
        <p:spPr>
          <a:xfrm>
            <a:off x="0" y="0"/>
            <a:ext cx="9143640" cy="6857640"/>
          </a:xfrm>
          <a:prstGeom prst="rect">
            <a:avLst/>
          </a:prstGeom>
          <a:solidFill>
            <a:srgbClr val="081522">
              <a:alpha val="62000"/>
            </a:srgbClr>
          </a:solidFill>
          <a:ln w="12700">
            <a:solidFill>
              <a:srgbClr val="081522">
                <a:alpha val="0"/>
              </a:srgbClr>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13" name="Text 2"/>
          <p:cNvSpPr/>
          <p:nvPr/>
        </p:nvSpPr>
        <p:spPr>
          <a:xfrm>
            <a:off x="749880" y="667440"/>
            <a:ext cx="2377080" cy="347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defTabSz="914400">
              <a:lnSpc>
                <a:spcPct val="100000"/>
              </a:lnSpc>
              <a:tabLst>
                <a:tab pos="0" algn="l"/>
              </a:tabLst>
            </a:pPr>
            <a:r>
              <a:rPr lang="en-US" sz="2800" b="1" u="none" strike="noStrike">
                <a:solidFill>
                  <a:srgbClr val="D99A17"/>
                </a:solidFill>
                <a:effectLst/>
                <a:uFillTx/>
                <a:latin typeface="Arial"/>
                <a:ea typeface="Arial"/>
              </a:rPr>
              <a:t>VISION CAST</a:t>
            </a:r>
            <a:endParaRPr lang="en-US" sz="2800" b="0" u="none" strike="noStrike">
              <a:solidFill>
                <a:srgbClr val="FFFFFF"/>
              </a:solidFill>
              <a:effectLst/>
              <a:uFillTx/>
              <a:latin typeface="Arial"/>
            </a:endParaRPr>
          </a:p>
        </p:txBody>
      </p:sp>
      <p:sp>
        <p:nvSpPr>
          <p:cNvPr id="14" name="Text 3"/>
          <p:cNvSpPr/>
          <p:nvPr/>
        </p:nvSpPr>
        <p:spPr>
          <a:xfrm>
            <a:off x="749880" y="987480"/>
            <a:ext cx="676620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4400" b="1" u="none" strike="noStrike">
                <a:solidFill>
                  <a:srgbClr val="FFFFFF"/>
                </a:solidFill>
                <a:effectLst/>
                <a:uFillTx/>
                <a:latin typeface="Arial"/>
                <a:ea typeface="Arial"/>
              </a:rPr>
              <a:t>A SAFE HARBOUR</a:t>
            </a:r>
            <a:endParaRPr lang="en-US" sz="4400" b="0" u="none" strike="noStrike">
              <a:solidFill>
                <a:srgbClr val="FFFFFF"/>
              </a:solidFill>
              <a:effectLst/>
              <a:uFillTx/>
              <a:latin typeface="Arial"/>
            </a:endParaRPr>
          </a:p>
        </p:txBody>
      </p:sp>
      <p:sp>
        <p:nvSpPr>
          <p:cNvPr id="16" name="Text 5"/>
          <p:cNvSpPr/>
          <p:nvPr/>
        </p:nvSpPr>
        <p:spPr>
          <a:xfrm>
            <a:off x="868680" y="6236352"/>
            <a:ext cx="7406280" cy="658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600" b="1" u="none" strike="noStrike" dirty="0">
                <a:solidFill>
                  <a:srgbClr val="FFFFFF"/>
                </a:solidFill>
                <a:effectLst/>
                <a:uFillTx/>
                <a:latin typeface="Arial"/>
                <a:ea typeface="Arial"/>
              </a:rPr>
              <a:t>A safe </a:t>
            </a:r>
            <a:r>
              <a:rPr lang="en-US" sz="3600" b="1" u="none" strike="noStrike" dirty="0" err="1">
                <a:solidFill>
                  <a:srgbClr val="FFFFFF"/>
                </a:solidFill>
                <a:effectLst/>
                <a:uFillTx/>
                <a:latin typeface="Arial"/>
                <a:ea typeface="Arial"/>
              </a:rPr>
              <a:t>harbour</a:t>
            </a:r>
            <a:r>
              <a:rPr lang="en-US" sz="3600" b="1" u="none" strike="noStrike" dirty="0">
                <a:solidFill>
                  <a:srgbClr val="FFFFFF"/>
                </a:solidFill>
                <a:effectLst/>
                <a:uFillTx/>
                <a:latin typeface="Arial"/>
                <a:ea typeface="Arial"/>
              </a:rPr>
              <a:t> welcomes people in — and keeps people safe.</a:t>
            </a:r>
            <a:endParaRPr lang="en-US" sz="3600" b="0" u="none" strike="noStrike" dirty="0">
              <a:solidFill>
                <a:srgbClr val="FFFFFF"/>
              </a:solidFill>
              <a:effectLst/>
              <a:uFillTx/>
              <a:latin typeface="Arial"/>
            </a:endParaRPr>
          </a:p>
        </p:txBody>
      </p:sp>
      <p:sp>
        <p:nvSpPr>
          <p:cNvPr id="17" name="PlaceHolder 1"/>
          <p:cNvSpPr>
            <a:spLocks noGrp="1"/>
          </p:cNvSpPr>
          <p:nvPr>
            <p:ph type="sldNum" idx="5"/>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12A56C29-AF5E-4537-A1D6-09295EBE24EB}" type="slidenum">
              <a:rPr lang="en-US" sz="2800" b="0" u="none" strike="noStrike">
                <a:solidFill>
                  <a:srgbClr val="9A9A9A"/>
                </a:solidFill>
                <a:effectLst/>
                <a:uFillTx/>
                <a:latin typeface="Arial"/>
                <a:ea typeface="Arial"/>
              </a:rPr>
              <a:t>2</a:t>
            </a:fld>
            <a:endParaRPr lang="en-US" sz="2800" b="0" u="none" strike="noStrike" dirty="0">
              <a:solidFill>
                <a:srgbClr val="FFFFFF"/>
              </a:solidFill>
              <a:effectLst/>
              <a:uFillTx/>
              <a:latin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VISION CAST</a:t>
            </a:r>
            <a:endParaRPr lang="en-US" sz="2800" b="0" u="none" strike="noStrike">
              <a:solidFill>
                <a:srgbClr val="000000"/>
              </a:solidFill>
              <a:effectLst/>
              <a:uFillTx/>
              <a:latin typeface="Arial"/>
            </a:endParaRPr>
          </a:p>
        </p:txBody>
      </p:sp>
      <p:sp>
        <p:nvSpPr>
          <p:cNvPr id="19"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Welcome. Protect. Respond.</a:t>
            </a:r>
            <a:endParaRPr lang="en-US" sz="4000" b="0" u="none" strike="noStrike">
              <a:solidFill>
                <a:srgbClr val="000000"/>
              </a:solidFill>
              <a:effectLst/>
              <a:uFillTx/>
              <a:latin typeface="Arial"/>
            </a:endParaRPr>
          </a:p>
        </p:txBody>
      </p:sp>
      <p:sp>
        <p:nvSpPr>
          <p:cNvPr id="20"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1" name="Shape 3"/>
          <p:cNvSpPr/>
          <p:nvPr/>
        </p:nvSpPr>
        <p:spPr>
          <a:xfrm>
            <a:off x="256032" y="214884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2" name="Text 4"/>
          <p:cNvSpPr/>
          <p:nvPr/>
        </p:nvSpPr>
        <p:spPr>
          <a:xfrm>
            <a:off x="329184" y="2285856"/>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WELCOME</a:t>
            </a:r>
            <a:endParaRPr lang="en-US" sz="2800" b="0" u="none" strike="noStrike" dirty="0">
              <a:solidFill>
                <a:srgbClr val="000000"/>
              </a:solidFill>
              <a:effectLst/>
              <a:uFillTx/>
              <a:latin typeface="Arial"/>
            </a:endParaRPr>
          </a:p>
        </p:txBody>
      </p:sp>
      <p:sp>
        <p:nvSpPr>
          <p:cNvPr id="23" name="Text 5"/>
          <p:cNvSpPr/>
          <p:nvPr/>
        </p:nvSpPr>
        <p:spPr>
          <a:xfrm>
            <a:off x="329184" y="2669976"/>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dirty="0">
                <a:solidFill>
                  <a:srgbClr val="1F2937"/>
                </a:solidFill>
                <a:effectLst/>
                <a:uFillTx/>
                <a:latin typeface="Arial"/>
                <a:ea typeface="Arial"/>
              </a:rPr>
              <a:t>People are seen, valued and included.</a:t>
            </a:r>
            <a:endParaRPr lang="en-US" sz="2800" b="0" u="none" strike="noStrike" dirty="0">
              <a:solidFill>
                <a:srgbClr val="000000"/>
              </a:solidFill>
              <a:effectLst/>
              <a:uFillTx/>
              <a:latin typeface="Arial"/>
            </a:endParaRPr>
          </a:p>
        </p:txBody>
      </p:sp>
      <p:sp>
        <p:nvSpPr>
          <p:cNvPr id="24" name="Text 6"/>
          <p:cNvSpPr/>
          <p:nvPr/>
        </p:nvSpPr>
        <p:spPr>
          <a:xfrm>
            <a:off x="2148912" y="256032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25" name="Shape 7"/>
          <p:cNvSpPr/>
          <p:nvPr/>
        </p:nvSpPr>
        <p:spPr>
          <a:xfrm>
            <a:off x="2477952" y="214884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6" name="Text 8"/>
          <p:cNvSpPr/>
          <p:nvPr/>
        </p:nvSpPr>
        <p:spPr>
          <a:xfrm>
            <a:off x="2578536" y="22950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PROTECT</a:t>
            </a:r>
            <a:endParaRPr lang="en-US" sz="2800" b="0" u="none" strike="noStrike" dirty="0">
              <a:solidFill>
                <a:srgbClr val="000000"/>
              </a:solidFill>
              <a:effectLst/>
              <a:uFillTx/>
              <a:latin typeface="Arial"/>
            </a:endParaRPr>
          </a:p>
        </p:txBody>
      </p:sp>
      <p:sp>
        <p:nvSpPr>
          <p:cNvPr id="27" name="Text 9"/>
          <p:cNvSpPr/>
          <p:nvPr/>
        </p:nvSpPr>
        <p:spPr>
          <a:xfrm>
            <a:off x="2551104" y="26791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dirty="0">
                <a:solidFill>
                  <a:srgbClr val="1F2937"/>
                </a:solidFill>
                <a:effectLst/>
                <a:uFillTx/>
                <a:latin typeface="Arial"/>
                <a:ea typeface="Arial"/>
              </a:rPr>
              <a:t>Boundaries reduce opportunity for harm.</a:t>
            </a:r>
            <a:endParaRPr lang="en-US" sz="2800" b="0" u="none" strike="noStrike" dirty="0">
              <a:solidFill>
                <a:srgbClr val="000000"/>
              </a:solidFill>
              <a:effectLst/>
              <a:uFillTx/>
              <a:latin typeface="Arial"/>
            </a:endParaRPr>
          </a:p>
        </p:txBody>
      </p:sp>
      <p:sp>
        <p:nvSpPr>
          <p:cNvPr id="28" name="Text 10"/>
          <p:cNvSpPr/>
          <p:nvPr/>
        </p:nvSpPr>
        <p:spPr>
          <a:xfrm>
            <a:off x="4361688" y="256032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29" name="Shape 11"/>
          <p:cNvSpPr/>
          <p:nvPr/>
        </p:nvSpPr>
        <p:spPr>
          <a:xfrm>
            <a:off x="4672440" y="214884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0" name="Text 12"/>
          <p:cNvSpPr/>
          <p:nvPr/>
        </p:nvSpPr>
        <p:spPr>
          <a:xfrm>
            <a:off x="4763880" y="22950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RESPOND</a:t>
            </a:r>
            <a:endParaRPr lang="en-US" sz="2800" b="0" u="none" strike="noStrike">
              <a:solidFill>
                <a:srgbClr val="000000"/>
              </a:solidFill>
              <a:effectLst/>
              <a:uFillTx/>
              <a:latin typeface="Arial"/>
            </a:endParaRPr>
          </a:p>
        </p:txBody>
      </p:sp>
      <p:sp>
        <p:nvSpPr>
          <p:cNvPr id="31" name="Text 13"/>
          <p:cNvSpPr/>
          <p:nvPr/>
        </p:nvSpPr>
        <p:spPr>
          <a:xfrm>
            <a:off x="4763880" y="26791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Concerns go to the right people quickly.</a:t>
            </a:r>
            <a:endParaRPr lang="en-US" sz="2800" b="0" u="none" strike="noStrike">
              <a:solidFill>
                <a:srgbClr val="000000"/>
              </a:solidFill>
              <a:effectLst/>
              <a:uFillTx/>
              <a:latin typeface="Arial"/>
            </a:endParaRPr>
          </a:p>
        </p:txBody>
      </p:sp>
      <p:sp>
        <p:nvSpPr>
          <p:cNvPr id="32" name="Text 14"/>
          <p:cNvSpPr/>
          <p:nvPr/>
        </p:nvSpPr>
        <p:spPr>
          <a:xfrm>
            <a:off x="6656760" y="256032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a:solidFill>
                  <a:srgbClr val="D99A17"/>
                </a:solidFill>
                <a:effectLst/>
                <a:uFillTx/>
                <a:latin typeface="Arial"/>
                <a:ea typeface="Arial"/>
              </a:rPr>
              <a:t>→</a:t>
            </a:r>
            <a:endParaRPr lang="en-US" sz="3200" b="0" u="none" strike="noStrike">
              <a:solidFill>
                <a:srgbClr val="000000"/>
              </a:solidFill>
              <a:effectLst/>
              <a:uFillTx/>
              <a:latin typeface="Arial"/>
            </a:endParaRPr>
          </a:p>
        </p:txBody>
      </p:sp>
      <p:sp>
        <p:nvSpPr>
          <p:cNvPr id="33" name="Shape 15"/>
          <p:cNvSpPr/>
          <p:nvPr/>
        </p:nvSpPr>
        <p:spPr>
          <a:xfrm>
            <a:off x="6995304" y="214884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4" name="Text 16"/>
          <p:cNvSpPr/>
          <p:nvPr/>
        </p:nvSpPr>
        <p:spPr>
          <a:xfrm>
            <a:off x="7086744" y="22950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LEARN</a:t>
            </a:r>
            <a:endParaRPr lang="en-US" sz="2800" b="0" u="none" strike="noStrike">
              <a:solidFill>
                <a:srgbClr val="000000"/>
              </a:solidFill>
              <a:effectLst/>
              <a:uFillTx/>
              <a:latin typeface="Arial"/>
            </a:endParaRPr>
          </a:p>
        </p:txBody>
      </p:sp>
      <p:sp>
        <p:nvSpPr>
          <p:cNvPr id="35" name="Text 17"/>
          <p:cNvSpPr/>
          <p:nvPr/>
        </p:nvSpPr>
        <p:spPr>
          <a:xfrm>
            <a:off x="7086744" y="26791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We review and strengthen the system.</a:t>
            </a:r>
            <a:endParaRPr lang="en-US" sz="2800" b="0" u="none" strike="noStrike">
              <a:solidFill>
                <a:srgbClr val="000000"/>
              </a:solidFill>
              <a:effectLst/>
              <a:uFillTx/>
              <a:latin typeface="Arial"/>
            </a:endParaRPr>
          </a:p>
        </p:txBody>
      </p:sp>
      <p:sp>
        <p:nvSpPr>
          <p:cNvPr id="36" name="Text 18"/>
          <p:cNvSpPr/>
          <p:nvPr/>
        </p:nvSpPr>
        <p:spPr>
          <a:xfrm>
            <a:off x="731520" y="4233672"/>
            <a:ext cx="768060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600" b="1" i="1" u="sng" strike="noStrike" dirty="0">
                <a:solidFill>
                  <a:srgbClr val="14243B"/>
                </a:solidFill>
                <a:effectLst/>
                <a:uFillTx/>
                <a:latin typeface="Arial"/>
                <a:ea typeface="Arial"/>
              </a:rPr>
              <a:t>A safe church is not suspicious of everyone. It is prepared for everyone</a:t>
            </a:r>
            <a:r>
              <a:rPr lang="en-US" sz="3600" b="1" u="none" strike="noStrike" dirty="0">
                <a:solidFill>
                  <a:srgbClr val="14243B"/>
                </a:solidFill>
                <a:effectLst/>
                <a:uFillTx/>
                <a:latin typeface="Arial"/>
                <a:ea typeface="Arial"/>
              </a:rPr>
              <a:t>.</a:t>
            </a:r>
            <a:endParaRPr lang="en-US" sz="3600" b="0" u="none" strike="noStrike" dirty="0">
              <a:solidFill>
                <a:srgbClr val="000000"/>
              </a:solidFill>
              <a:effectLst/>
              <a:uFillTx/>
              <a:latin typeface="Arial"/>
            </a:endParaRPr>
          </a:p>
        </p:txBody>
      </p:sp>
      <p:sp>
        <p:nvSpPr>
          <p:cNvPr id="37" name="PlaceHolder 1"/>
          <p:cNvSpPr>
            <a:spLocks noGrp="1"/>
          </p:cNvSpPr>
          <p:nvPr>
            <p:ph type="sldNum" idx="6"/>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0BD81D9E-68D9-4C83-BBBF-F1A2351329AB}" type="slidenum">
              <a:rPr lang="en-US" sz="2800" b="0" u="none" strike="noStrike" smtClean="0">
                <a:solidFill>
                  <a:srgbClr val="9A9A9A"/>
                </a:solidFill>
                <a:effectLst/>
                <a:uFillTx/>
                <a:latin typeface="Arial"/>
                <a:ea typeface="Arial"/>
              </a:rPr>
              <a:t>3</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p:bldP spid="25" grpId="0" animBg="1"/>
      <p:bldP spid="26" grpId="0"/>
      <p:bldP spid="27" grpId="0"/>
      <p:bldP spid="28" grpId="0"/>
      <p:bldP spid="29" grpId="0" animBg="1"/>
      <p:bldP spid="30" grpId="0"/>
      <p:bldP spid="31" grpId="0"/>
      <p:bldP spid="32" grpId="0"/>
      <p:bldP spid="33" grpId="0" animBg="1"/>
      <p:bldP spid="34" grpId="0"/>
      <p:bldP spid="35" grpId="0"/>
      <p:bldP spid="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LOOK BACK</a:t>
            </a:r>
            <a:endParaRPr lang="en-US" sz="2800" b="0" u="none" strike="noStrike">
              <a:solidFill>
                <a:srgbClr val="000000"/>
              </a:solidFill>
              <a:effectLst/>
              <a:uFillTx/>
              <a:latin typeface="Arial"/>
            </a:endParaRPr>
          </a:p>
        </p:txBody>
      </p:sp>
      <p:sp>
        <p:nvSpPr>
          <p:cNvPr id="39"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62500" lnSpcReduction="20000"/>
          </a:bodyPr>
          <a:lstStyle/>
          <a:p>
            <a:pPr defTabSz="914400">
              <a:lnSpc>
                <a:spcPct val="100000"/>
              </a:lnSpc>
              <a:tabLst>
                <a:tab pos="0" algn="l"/>
              </a:tabLst>
            </a:pPr>
            <a:r>
              <a:rPr lang="en-US" sz="4000" b="1" u="none" strike="noStrike" dirty="0">
                <a:solidFill>
                  <a:srgbClr val="14243B"/>
                </a:solidFill>
                <a:effectLst/>
                <a:uFillTx/>
                <a:latin typeface="Arial"/>
                <a:ea typeface="Arial"/>
              </a:rPr>
              <a:t>Love One Another — what did visible love look like?</a:t>
            </a:r>
            <a:endParaRPr lang="en-US" sz="4000" b="0" u="none" strike="noStrike" dirty="0">
              <a:solidFill>
                <a:srgbClr val="000000"/>
              </a:solidFill>
              <a:effectLst/>
              <a:uFillTx/>
              <a:latin typeface="Arial"/>
            </a:endParaRPr>
          </a:p>
        </p:txBody>
      </p:sp>
      <p:sp>
        <p:nvSpPr>
          <p:cNvPr id="40"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1" name="Shape 3"/>
          <p:cNvSpPr/>
          <p:nvPr/>
        </p:nvSpPr>
        <p:spPr>
          <a:xfrm>
            <a:off x="594360" y="17830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2" name="Text 4"/>
          <p:cNvSpPr/>
          <p:nvPr/>
        </p:nvSpPr>
        <p:spPr>
          <a:xfrm>
            <a:off x="667440" y="18745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SPEAK LIFE</a:t>
            </a:r>
            <a:endParaRPr lang="en-US" sz="2800" b="0" u="none" strike="noStrike">
              <a:solidFill>
                <a:srgbClr val="000000"/>
              </a:solidFill>
              <a:effectLst/>
              <a:uFillTx/>
              <a:latin typeface="Arial"/>
            </a:endParaRPr>
          </a:p>
        </p:txBody>
      </p:sp>
      <p:sp>
        <p:nvSpPr>
          <p:cNvPr id="43" name="Shape 5"/>
          <p:cNvSpPr/>
          <p:nvPr/>
        </p:nvSpPr>
        <p:spPr>
          <a:xfrm>
            <a:off x="3337560" y="17830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4" name="Text 6"/>
          <p:cNvSpPr/>
          <p:nvPr/>
        </p:nvSpPr>
        <p:spPr>
          <a:xfrm>
            <a:off x="3410640" y="18745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HELP WISELY</a:t>
            </a:r>
            <a:endParaRPr lang="en-US" sz="2800" b="0" u="none" strike="noStrike">
              <a:solidFill>
                <a:srgbClr val="000000"/>
              </a:solidFill>
              <a:effectLst/>
              <a:uFillTx/>
              <a:latin typeface="Arial"/>
            </a:endParaRPr>
          </a:p>
        </p:txBody>
      </p:sp>
      <p:sp>
        <p:nvSpPr>
          <p:cNvPr id="45" name="Shape 7"/>
          <p:cNvSpPr/>
          <p:nvPr/>
        </p:nvSpPr>
        <p:spPr>
          <a:xfrm>
            <a:off x="6080760" y="17830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6" name="Text 8"/>
          <p:cNvSpPr/>
          <p:nvPr/>
        </p:nvSpPr>
        <p:spPr>
          <a:xfrm>
            <a:off x="6153840" y="18745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FORGIVE</a:t>
            </a:r>
            <a:endParaRPr lang="en-US" sz="2800" b="0" u="none" strike="noStrike">
              <a:solidFill>
                <a:srgbClr val="000000"/>
              </a:solidFill>
              <a:effectLst/>
              <a:uFillTx/>
              <a:latin typeface="Arial"/>
            </a:endParaRPr>
          </a:p>
        </p:txBody>
      </p:sp>
      <p:sp>
        <p:nvSpPr>
          <p:cNvPr id="47" name="Shape 9"/>
          <p:cNvSpPr/>
          <p:nvPr/>
        </p:nvSpPr>
        <p:spPr>
          <a:xfrm>
            <a:off x="594360" y="2697480"/>
            <a:ext cx="2559960" cy="749520"/>
          </a:xfrm>
          <a:prstGeom prst="roundRect">
            <a:avLst>
              <a:gd name="adj" fmla="val 4878"/>
            </a:avLst>
          </a:prstGeom>
          <a:solidFill>
            <a:schemeClr val="accent4">
              <a:lumMod val="20000"/>
              <a:lumOff val="80000"/>
            </a:schemeClr>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8" name="Text 10"/>
          <p:cNvSpPr/>
          <p:nvPr/>
        </p:nvSpPr>
        <p:spPr>
          <a:xfrm>
            <a:off x="667440" y="27889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GO DIRECT</a:t>
            </a:r>
            <a:endParaRPr lang="en-US" sz="2800" b="0" u="none" strike="noStrike">
              <a:solidFill>
                <a:srgbClr val="000000"/>
              </a:solidFill>
              <a:effectLst/>
              <a:uFillTx/>
              <a:latin typeface="Arial"/>
            </a:endParaRPr>
          </a:p>
        </p:txBody>
      </p:sp>
      <p:sp>
        <p:nvSpPr>
          <p:cNvPr id="49" name="Shape 11"/>
          <p:cNvSpPr/>
          <p:nvPr/>
        </p:nvSpPr>
        <p:spPr>
          <a:xfrm>
            <a:off x="3337560" y="26974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0" name="Text 12"/>
          <p:cNvSpPr/>
          <p:nvPr/>
        </p:nvSpPr>
        <p:spPr>
          <a:xfrm>
            <a:off x="3410640" y="27889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GO LOW</a:t>
            </a:r>
            <a:endParaRPr lang="en-US" sz="2800" b="0" u="none" strike="noStrike">
              <a:solidFill>
                <a:srgbClr val="000000"/>
              </a:solidFill>
              <a:effectLst/>
              <a:uFillTx/>
              <a:latin typeface="Arial"/>
            </a:endParaRPr>
          </a:p>
        </p:txBody>
      </p:sp>
      <p:sp>
        <p:nvSpPr>
          <p:cNvPr id="51" name="Shape 13"/>
          <p:cNvSpPr/>
          <p:nvPr/>
        </p:nvSpPr>
        <p:spPr>
          <a:xfrm>
            <a:off x="6080760" y="26974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2" name="Text 14"/>
          <p:cNvSpPr/>
          <p:nvPr/>
        </p:nvSpPr>
        <p:spPr>
          <a:xfrm>
            <a:off x="6153840" y="27889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2800" b="1" u="none" strike="noStrike">
                <a:solidFill>
                  <a:srgbClr val="14243B"/>
                </a:solidFill>
                <a:effectLst/>
                <a:uFillTx/>
                <a:latin typeface="Arial"/>
                <a:ea typeface="Arial"/>
              </a:rPr>
              <a:t>BUILD COURAGE</a:t>
            </a:r>
            <a:endParaRPr lang="en-US" sz="2800" b="0" u="none" strike="noStrike">
              <a:solidFill>
                <a:srgbClr val="000000"/>
              </a:solidFill>
              <a:effectLst/>
              <a:uFillTx/>
              <a:latin typeface="Arial"/>
            </a:endParaRPr>
          </a:p>
        </p:txBody>
      </p:sp>
      <p:sp>
        <p:nvSpPr>
          <p:cNvPr id="53" name="Shape 15"/>
          <p:cNvSpPr/>
          <p:nvPr/>
        </p:nvSpPr>
        <p:spPr>
          <a:xfrm>
            <a:off x="594360" y="36118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4" name="Text 16"/>
          <p:cNvSpPr/>
          <p:nvPr/>
        </p:nvSpPr>
        <p:spPr>
          <a:xfrm>
            <a:off x="667440" y="37033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MAKE SPACE</a:t>
            </a:r>
            <a:endParaRPr lang="en-US" sz="2800" b="0" u="none" strike="noStrike">
              <a:solidFill>
                <a:srgbClr val="000000"/>
              </a:solidFill>
              <a:effectLst/>
              <a:uFillTx/>
              <a:latin typeface="Arial"/>
            </a:endParaRPr>
          </a:p>
        </p:txBody>
      </p:sp>
      <p:sp>
        <p:nvSpPr>
          <p:cNvPr id="55" name="Shape 17"/>
          <p:cNvSpPr/>
          <p:nvPr/>
        </p:nvSpPr>
        <p:spPr>
          <a:xfrm>
            <a:off x="3337560" y="36118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6" name="Text 18"/>
          <p:cNvSpPr/>
          <p:nvPr/>
        </p:nvSpPr>
        <p:spPr>
          <a:xfrm>
            <a:off x="3410640" y="37033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a:solidFill>
                  <a:srgbClr val="14243B"/>
                </a:solidFill>
                <a:effectLst/>
                <a:uFillTx/>
                <a:latin typeface="Arial"/>
                <a:ea typeface="Arial"/>
              </a:rPr>
              <a:t>FIGHT FOR UNITY</a:t>
            </a:r>
            <a:endParaRPr lang="en-US" sz="2800" b="0" u="none" strike="noStrike">
              <a:solidFill>
                <a:srgbClr val="000000"/>
              </a:solidFill>
              <a:effectLst/>
              <a:uFillTx/>
              <a:latin typeface="Arial"/>
            </a:endParaRPr>
          </a:p>
        </p:txBody>
      </p:sp>
      <p:sp>
        <p:nvSpPr>
          <p:cNvPr id="57" name="Shape 19"/>
          <p:cNvSpPr/>
          <p:nvPr/>
        </p:nvSpPr>
        <p:spPr>
          <a:xfrm>
            <a:off x="6080760" y="3611880"/>
            <a:ext cx="2559960" cy="749520"/>
          </a:xfrm>
          <a:prstGeom prst="roundRect">
            <a:avLst>
              <a:gd name="adj" fmla="val 4878"/>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a:solidFill>
                <a:srgbClr val="000000"/>
              </a:solidFill>
              <a:latin typeface="Arial"/>
            </a:endParaRPr>
          </a:p>
        </p:txBody>
      </p:sp>
      <p:sp>
        <p:nvSpPr>
          <p:cNvPr id="58" name="Text 20"/>
          <p:cNvSpPr/>
          <p:nvPr/>
        </p:nvSpPr>
        <p:spPr>
          <a:xfrm>
            <a:off x="6153840" y="3703320"/>
            <a:ext cx="2413800" cy="51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a:solidFill>
                  <a:srgbClr val="14243B"/>
                </a:solidFill>
                <a:effectLst/>
                <a:uFillTx/>
                <a:latin typeface="Arial"/>
                <a:ea typeface="Arial"/>
              </a:rPr>
              <a:t>SPUR ONE ANOTHER ON</a:t>
            </a:r>
            <a:endParaRPr lang="en-US" sz="2800" b="0" u="none" strike="noStrike">
              <a:solidFill>
                <a:srgbClr val="000000"/>
              </a:solidFill>
              <a:effectLst/>
              <a:uFillTx/>
              <a:latin typeface="Arial"/>
            </a:endParaRPr>
          </a:p>
        </p:txBody>
      </p:sp>
      <p:sp>
        <p:nvSpPr>
          <p:cNvPr id="59" name="Text 21"/>
          <p:cNvSpPr/>
          <p:nvPr/>
        </p:nvSpPr>
        <p:spPr>
          <a:xfrm>
            <a:off x="685800" y="5166360"/>
            <a:ext cx="7772040" cy="6854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LOVE THAT DOES NOT PROTECT THE VULNERABLE IS INCOMPLETE LOVE.</a:t>
            </a:r>
            <a:endParaRPr lang="en-US" sz="3600" b="0" u="none" strike="noStrike" dirty="0">
              <a:solidFill>
                <a:srgbClr val="000000"/>
              </a:solidFill>
              <a:effectLst/>
              <a:uFillTx/>
              <a:latin typeface="Arial"/>
            </a:endParaRPr>
          </a:p>
        </p:txBody>
      </p:sp>
      <p:sp>
        <p:nvSpPr>
          <p:cNvPr id="60" name="PlaceHolder 1"/>
          <p:cNvSpPr>
            <a:spLocks noGrp="1"/>
          </p:cNvSpPr>
          <p:nvPr>
            <p:ph type="sldNum" idx="7"/>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3BF1E31D-A400-4BDC-8CB1-18DF341C42D1}" type="slidenum">
              <a:rPr lang="en-US" sz="2800" b="0" u="none" strike="noStrike">
                <a:solidFill>
                  <a:srgbClr val="9A9A9A"/>
                </a:solidFill>
                <a:effectLst/>
                <a:uFillTx/>
                <a:latin typeface="Arial"/>
                <a:ea typeface="Arial"/>
              </a:rPr>
              <a:t>4</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p:bldP spid="43" grpId="0" animBg="1"/>
      <p:bldP spid="44" grpId="0"/>
      <p:bldP spid="45" grpId="0" animBg="1"/>
      <p:bldP spid="46" grpId="0"/>
      <p:bldP spid="47" grpId="0" animBg="1"/>
      <p:bldP spid="48" grpId="0"/>
      <p:bldP spid="49" grpId="0" animBg="1"/>
      <p:bldP spid="50" grpId="0"/>
      <p:bldP spid="51" grpId="0" animBg="1"/>
      <p:bldP spid="52" grpId="0"/>
      <p:bldP spid="53" grpId="0" animBg="1"/>
      <p:bldP spid="54" grpId="0"/>
      <p:bldP spid="55" grpId="0" animBg="1"/>
      <p:bldP spid="56" grpId="0"/>
      <p:bldP spid="57" grpId="0" animBg="1"/>
      <p:bldP spid="58" grpId="0"/>
      <p:bldP spid="5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Image 0" descr="/mnt/data/wide_softly_lit_shallow_depth_of_field_photograp_batch_2.png"/>
          <p:cNvPicPr/>
          <p:nvPr/>
        </p:nvPicPr>
        <p:blipFill>
          <a:blip r:embed="rId3"/>
          <a:srcRect l="27699" r="27699"/>
          <a:stretch/>
        </p:blipFill>
        <p:spPr>
          <a:xfrm>
            <a:off x="5120640" y="91440"/>
            <a:ext cx="4023000" cy="6766200"/>
          </a:xfrm>
          <a:prstGeom prst="rect">
            <a:avLst/>
          </a:prstGeom>
          <a:noFill/>
          <a:ln w="0">
            <a:noFill/>
          </a:ln>
        </p:spPr>
      </p:pic>
      <p:sp>
        <p:nvSpPr>
          <p:cNvPr id="62" name="Shape 0"/>
          <p:cNvSpPr/>
          <p:nvPr/>
        </p:nvSpPr>
        <p:spPr>
          <a:xfrm>
            <a:off x="0" y="0"/>
            <a:ext cx="5348880" cy="6857640"/>
          </a:xfrm>
          <a:prstGeom prst="rect">
            <a:avLst/>
          </a:prstGeom>
          <a:solidFill>
            <a:srgbClr val="14243B"/>
          </a:solidFill>
          <a:ln w="12700">
            <a:solidFill>
              <a:srgbClr val="14243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63" name="Text 1"/>
          <p:cNvSpPr/>
          <p:nvPr/>
        </p:nvSpPr>
        <p:spPr>
          <a:xfrm>
            <a:off x="594360" y="685800"/>
            <a:ext cx="4114440" cy="502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defTabSz="914400">
              <a:lnSpc>
                <a:spcPct val="100000"/>
              </a:lnSpc>
              <a:tabLst>
                <a:tab pos="0" algn="l"/>
              </a:tabLst>
            </a:pPr>
            <a:r>
              <a:rPr lang="en-US" sz="2800" b="1" u="none" strike="noStrike">
                <a:solidFill>
                  <a:srgbClr val="D99A17"/>
                </a:solidFill>
                <a:effectLst/>
                <a:uFillTx/>
                <a:latin typeface="Arial"/>
                <a:ea typeface="Arial"/>
              </a:rPr>
              <a:t>CHURCH SAFE SPACES</a:t>
            </a:r>
            <a:endParaRPr lang="en-US" sz="2800" b="0" u="none" strike="noStrike">
              <a:solidFill>
                <a:srgbClr val="000000"/>
              </a:solidFill>
              <a:effectLst/>
              <a:uFillTx/>
              <a:latin typeface="Arial"/>
            </a:endParaRPr>
          </a:p>
        </p:txBody>
      </p:sp>
      <p:sp>
        <p:nvSpPr>
          <p:cNvPr id="64" name="Text 2"/>
          <p:cNvSpPr/>
          <p:nvPr/>
        </p:nvSpPr>
        <p:spPr>
          <a:xfrm>
            <a:off x="594360" y="1417320"/>
            <a:ext cx="4114440" cy="14169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85000" lnSpcReduction="19999"/>
          </a:bodyPr>
          <a:lstStyle/>
          <a:p>
            <a:pPr defTabSz="914400">
              <a:lnSpc>
                <a:spcPct val="100000"/>
              </a:lnSpc>
              <a:tabLst>
                <a:tab pos="0" algn="l"/>
              </a:tabLst>
            </a:pPr>
            <a:r>
              <a:rPr lang="en-US" sz="4400" b="1" u="none" strike="noStrike">
                <a:solidFill>
                  <a:srgbClr val="FFFFFF"/>
                </a:solidFill>
                <a:effectLst/>
                <a:uFillTx/>
                <a:latin typeface="Arial"/>
                <a:ea typeface="Arial"/>
              </a:rPr>
              <a:t>LOVE PROTECTS</a:t>
            </a:r>
            <a:endParaRPr lang="en-US" sz="4400" b="0" u="none" strike="noStrike">
              <a:solidFill>
                <a:srgbClr val="000000"/>
              </a:solidFill>
              <a:effectLst/>
              <a:uFillTx/>
              <a:latin typeface="Arial"/>
            </a:endParaRPr>
          </a:p>
          <a:p>
            <a:pPr defTabSz="914400">
              <a:lnSpc>
                <a:spcPct val="100000"/>
              </a:lnSpc>
              <a:tabLst>
                <a:tab pos="0" algn="l"/>
              </a:tabLst>
            </a:pPr>
            <a:r>
              <a:rPr lang="en-US" sz="4400" b="1" u="none" strike="noStrike">
                <a:solidFill>
                  <a:srgbClr val="FFFFFF"/>
                </a:solidFill>
                <a:effectLst/>
                <a:uFillTx/>
                <a:latin typeface="Arial"/>
                <a:ea typeface="Arial"/>
              </a:rPr>
              <a:t>THE VULNERABLE</a:t>
            </a:r>
            <a:endParaRPr lang="en-US" sz="4400" b="0" u="none" strike="noStrike">
              <a:solidFill>
                <a:srgbClr val="000000"/>
              </a:solidFill>
              <a:effectLst/>
              <a:uFillTx/>
              <a:latin typeface="Arial"/>
            </a:endParaRPr>
          </a:p>
        </p:txBody>
      </p:sp>
      <p:sp>
        <p:nvSpPr>
          <p:cNvPr id="65" name="Text 3"/>
          <p:cNvSpPr/>
          <p:nvPr/>
        </p:nvSpPr>
        <p:spPr>
          <a:xfrm>
            <a:off x="594360" y="3246120"/>
            <a:ext cx="347436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defTabSz="914400">
              <a:lnSpc>
                <a:spcPct val="100000"/>
              </a:lnSpc>
              <a:tabLst>
                <a:tab pos="0" algn="l"/>
              </a:tabLst>
            </a:pPr>
            <a:r>
              <a:rPr lang="en-US" sz="3200" b="0" u="none" strike="noStrike">
                <a:solidFill>
                  <a:srgbClr val="FFFFFF"/>
                </a:solidFill>
                <a:effectLst/>
                <a:uFillTx/>
                <a:latin typeface="Arial"/>
                <a:ea typeface="Arial"/>
              </a:rPr>
              <a:t>Matthew 18</a:t>
            </a:r>
            <a:endParaRPr lang="en-US" sz="3200" b="0" u="none" strike="noStrike">
              <a:solidFill>
                <a:srgbClr val="000000"/>
              </a:solidFill>
              <a:effectLst/>
              <a:uFillTx/>
              <a:latin typeface="Arial"/>
            </a:endParaRPr>
          </a:p>
        </p:txBody>
      </p:sp>
      <p:sp>
        <p:nvSpPr>
          <p:cNvPr id="66" name="Text 4"/>
          <p:cNvSpPr/>
          <p:nvPr/>
        </p:nvSpPr>
        <p:spPr>
          <a:xfrm>
            <a:off x="594360" y="5120640"/>
            <a:ext cx="3977280" cy="8683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defTabSz="914400">
              <a:lnSpc>
                <a:spcPct val="100000"/>
              </a:lnSpc>
              <a:tabLst>
                <a:tab pos="0" algn="l"/>
              </a:tabLst>
            </a:pPr>
            <a:r>
              <a:rPr lang="en-US" sz="3000" b="0" u="none" strike="noStrike">
                <a:solidFill>
                  <a:srgbClr val="FFFFFF"/>
                </a:solidFill>
                <a:effectLst/>
                <a:uFillTx/>
                <a:latin typeface="Arial"/>
                <a:ea typeface="Arial"/>
              </a:rPr>
              <a:t>Children • vulnerable people • proper process</a:t>
            </a:r>
            <a:endParaRPr lang="en-US" sz="3000" b="0" u="none" strike="noStrike">
              <a:solidFill>
                <a:srgbClr val="000000"/>
              </a:solidFill>
              <a:effectLst/>
              <a:uFillTx/>
              <a:latin typeface="Arial"/>
            </a:endParaRPr>
          </a:p>
        </p:txBody>
      </p:sp>
      <p:sp>
        <p:nvSpPr>
          <p:cNvPr id="67" name="PlaceHolder 1"/>
          <p:cNvSpPr>
            <a:spLocks noGrp="1"/>
          </p:cNvSpPr>
          <p:nvPr>
            <p:ph type="sldNum" idx="8"/>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88F48C53-4553-4E72-B374-60F5165FE2F2}" type="slidenum">
              <a:rPr lang="en-US" sz="2800" b="0" u="none" strike="noStrike">
                <a:solidFill>
                  <a:srgbClr val="9A9A9A"/>
                </a:solidFill>
                <a:effectLst/>
                <a:uFillTx/>
                <a:latin typeface="Arial"/>
                <a:ea typeface="Arial"/>
              </a:rPr>
              <a:t>5</a:t>
            </a:fld>
            <a:endParaRPr lang="en-US" sz="2800" b="0" u="none" strike="noStrike" dirty="0">
              <a:solidFill>
                <a:srgbClr val="000000"/>
              </a:solidFill>
              <a:effectLst/>
              <a:uFillTx/>
              <a:latin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CHURCH SAFE SPACES</a:t>
            </a:r>
            <a:endParaRPr lang="en-US" sz="2800" b="0" u="none" strike="noStrike">
              <a:solidFill>
                <a:srgbClr val="000000"/>
              </a:solidFill>
              <a:effectLst/>
              <a:uFillTx/>
              <a:latin typeface="Arial"/>
            </a:endParaRPr>
          </a:p>
        </p:txBody>
      </p:sp>
      <p:sp>
        <p:nvSpPr>
          <p:cNvPr id="69"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Opening Prayer</a:t>
            </a:r>
            <a:endParaRPr lang="en-US" sz="4000" b="0" u="none" strike="noStrike">
              <a:solidFill>
                <a:srgbClr val="000000"/>
              </a:solidFill>
              <a:effectLst/>
              <a:uFillTx/>
              <a:latin typeface="Arial"/>
            </a:endParaRPr>
          </a:p>
        </p:txBody>
      </p:sp>
      <p:sp>
        <p:nvSpPr>
          <p:cNvPr id="70"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71" name="Text 3"/>
          <p:cNvSpPr/>
          <p:nvPr/>
        </p:nvSpPr>
        <p:spPr>
          <a:xfrm>
            <a:off x="822960" y="1783080"/>
            <a:ext cx="7497720" cy="420588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fontScale="92500"/>
          </a:bodyPr>
          <a:lstStyle/>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Lord, put the vulnerable in the </a:t>
            </a:r>
            <a:r>
              <a:rPr lang="en-US" sz="3200" b="0" u="none" strike="noStrike" dirty="0" err="1">
                <a:solidFill>
                  <a:srgbClr val="1F2937"/>
                </a:solidFill>
                <a:effectLst/>
                <a:uFillTx/>
                <a:latin typeface="Arial"/>
                <a:ea typeface="Arial"/>
              </a:rPr>
              <a:t>centre</a:t>
            </a:r>
            <a:r>
              <a:rPr lang="en-US" sz="3200" b="0" u="none" strike="noStrike" dirty="0">
                <a:solidFill>
                  <a:srgbClr val="1F2937"/>
                </a:solidFill>
                <a:effectLst/>
                <a:uFillTx/>
                <a:latin typeface="Arial"/>
                <a:ea typeface="Arial"/>
              </a:rPr>
              <a:t> of our concern.</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Give us courage to act when safety is at risk.</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Give us wisdom to use the right process.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Guard our tongues from gossip and speculation or </a:t>
            </a:r>
            <a:r>
              <a:rPr lang="en-AU" sz="3200" b="0" u="none" strike="noStrike" dirty="0">
                <a:solidFill>
                  <a:srgbClr val="1F2937"/>
                </a:solidFill>
                <a:effectLst/>
                <a:uFillTx/>
                <a:latin typeface="Arial"/>
                <a:ea typeface="Arial"/>
              </a:rPr>
              <a:t>maliciousness</a:t>
            </a:r>
            <a:r>
              <a:rPr lang="en-US" sz="3200" b="0" u="none" strike="noStrike" dirty="0">
                <a:solidFill>
                  <a:srgbClr val="1F2937"/>
                </a:solidFill>
                <a:effectLst/>
                <a:uFillTx/>
                <a:latin typeface="Arial"/>
                <a:ea typeface="Arial"/>
              </a:rPr>
              <a:t>.</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Make us a church where people are safe, heard and loved.</a:t>
            </a:r>
            <a:endParaRPr lang="en-US" sz="3200" b="0" u="none" strike="noStrike" dirty="0">
              <a:solidFill>
                <a:srgbClr val="000000"/>
              </a:solidFill>
              <a:effectLst/>
              <a:uFillTx/>
              <a:latin typeface="Arial"/>
            </a:endParaRPr>
          </a:p>
        </p:txBody>
      </p:sp>
      <p:sp>
        <p:nvSpPr>
          <p:cNvPr id="72" name="PlaceHolder 1"/>
          <p:cNvSpPr>
            <a:spLocks noGrp="1"/>
          </p:cNvSpPr>
          <p:nvPr>
            <p:ph type="sldNum" idx="9"/>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233F925C-E238-4F9C-83DE-2A2612E6C2A3}" type="slidenum">
              <a:rPr lang="en-US" sz="2800" b="0" u="none" strike="noStrike">
                <a:solidFill>
                  <a:srgbClr val="9A9A9A"/>
                </a:solidFill>
                <a:effectLst/>
                <a:uFillTx/>
                <a:latin typeface="Arial"/>
                <a:ea typeface="Arial"/>
              </a:rPr>
              <a:t>6</a:t>
            </a:fld>
            <a:endParaRPr lang="en-US" sz="2800" b="0" u="none" strike="noStrike">
              <a:solidFill>
                <a:srgbClr val="000000"/>
              </a:solidFill>
              <a:effectLst/>
              <a:uFillTx/>
              <a:latin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dirty="0">
                <a:solidFill>
                  <a:srgbClr val="D99A17"/>
                </a:solidFill>
                <a:effectLst/>
                <a:uFillTx/>
                <a:latin typeface="Arial"/>
                <a:ea typeface="Arial"/>
              </a:rPr>
              <a:t>TODAY’S BIG IDEA – Two-sided coin</a:t>
            </a:r>
            <a:endParaRPr lang="en-US" sz="2800" b="0" u="none" strike="noStrike" dirty="0">
              <a:solidFill>
                <a:srgbClr val="000000"/>
              </a:solidFill>
              <a:effectLst/>
              <a:uFillTx/>
              <a:latin typeface="Arial"/>
            </a:endParaRPr>
          </a:p>
        </p:txBody>
      </p:sp>
      <p:sp>
        <p:nvSpPr>
          <p:cNvPr id="74" name="Shape 1"/>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75" name="Text 2"/>
          <p:cNvSpPr/>
          <p:nvPr/>
        </p:nvSpPr>
        <p:spPr>
          <a:xfrm>
            <a:off x="640080" y="1874520"/>
            <a:ext cx="7863480" cy="1005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4000" b="1" u="none" strike="noStrike">
                <a:solidFill>
                  <a:srgbClr val="14243B"/>
                </a:solidFill>
                <a:effectLst/>
                <a:uFillTx/>
                <a:latin typeface="Arial"/>
                <a:ea typeface="Arial"/>
              </a:rPr>
              <a:t>LOVE PROTECTS THE VULNERABLE —</a:t>
            </a:r>
            <a:endParaRPr lang="en-US" sz="4000" b="0" u="none" strike="noStrike">
              <a:solidFill>
                <a:srgbClr val="000000"/>
              </a:solidFill>
              <a:effectLst/>
              <a:uFillTx/>
              <a:latin typeface="Arial"/>
            </a:endParaRPr>
          </a:p>
          <a:p>
            <a:pPr algn="ctr" defTabSz="914400">
              <a:lnSpc>
                <a:spcPct val="100000"/>
              </a:lnSpc>
              <a:tabLst>
                <a:tab pos="0" algn="l"/>
              </a:tabLst>
            </a:pPr>
            <a:r>
              <a:rPr lang="en-US" sz="4000" b="1" u="none" strike="noStrike">
                <a:solidFill>
                  <a:srgbClr val="14243B"/>
                </a:solidFill>
                <a:effectLst/>
                <a:uFillTx/>
                <a:latin typeface="Arial"/>
                <a:ea typeface="Arial"/>
              </a:rPr>
              <a:t>AND USES THE RIGHT PROCESS.</a:t>
            </a:r>
            <a:endParaRPr lang="en-US" sz="4000" b="0" u="none" strike="noStrike">
              <a:solidFill>
                <a:srgbClr val="000000"/>
              </a:solidFill>
              <a:effectLst/>
              <a:uFillTx/>
              <a:latin typeface="Arial"/>
            </a:endParaRPr>
          </a:p>
        </p:txBody>
      </p:sp>
      <p:sp>
        <p:nvSpPr>
          <p:cNvPr id="76" name="Text 3"/>
          <p:cNvSpPr/>
          <p:nvPr/>
        </p:nvSpPr>
        <p:spPr>
          <a:xfrm>
            <a:off x="777240" y="3017520"/>
            <a:ext cx="758916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200" b="0" u="none" strike="noStrike" dirty="0">
                <a:solidFill>
                  <a:srgbClr val="1F2937"/>
                </a:solidFill>
                <a:effectLst/>
                <a:uFillTx/>
                <a:latin typeface="Arial"/>
                <a:ea typeface="Arial"/>
              </a:rPr>
              <a:t>Care without process can fail. </a:t>
            </a:r>
          </a:p>
          <a:p>
            <a:pPr algn="ctr" defTabSz="914400">
              <a:lnSpc>
                <a:spcPct val="100000"/>
              </a:lnSpc>
              <a:tabLst>
                <a:tab pos="0" algn="l"/>
              </a:tabLst>
            </a:pPr>
            <a:r>
              <a:rPr lang="en-US" sz="3200" b="0" u="none" strike="noStrike" dirty="0">
                <a:solidFill>
                  <a:srgbClr val="1F2937"/>
                </a:solidFill>
                <a:effectLst/>
                <a:uFillTx/>
                <a:latin typeface="Arial"/>
                <a:ea typeface="Arial"/>
              </a:rPr>
              <a:t>Process without care can fail.</a:t>
            </a:r>
            <a:endParaRPr lang="en-US" sz="3200" b="0" u="none" strike="noStrike" dirty="0">
              <a:solidFill>
                <a:srgbClr val="000000"/>
              </a:solidFill>
              <a:effectLst/>
              <a:uFillTx/>
              <a:latin typeface="Arial"/>
            </a:endParaRPr>
          </a:p>
        </p:txBody>
      </p:sp>
      <p:sp>
        <p:nvSpPr>
          <p:cNvPr id="77" name="PlaceHolder 1"/>
          <p:cNvSpPr>
            <a:spLocks noGrp="1"/>
          </p:cNvSpPr>
          <p:nvPr>
            <p:ph type="sldNum" idx="10"/>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3AEDB6C4-E9BD-4C63-A2A3-B7ADF70481F8}" type="slidenum">
              <a:rPr lang="en-US" sz="2800" b="0" u="none" strike="noStrike">
                <a:solidFill>
                  <a:srgbClr val="9A9A9A"/>
                </a:solidFill>
                <a:effectLst/>
                <a:uFillTx/>
                <a:latin typeface="Arial"/>
                <a:ea typeface="Arial"/>
              </a:rPr>
              <a:t>7</a:t>
            </a:fld>
            <a:endParaRPr lang="en-US" sz="2800" b="0" u="none" strike="noStrike">
              <a:solidFill>
                <a:srgbClr val="000000"/>
              </a:solidFill>
              <a:effectLst/>
              <a:uFillTx/>
              <a:latin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9C21B-F897-1A4A-1EF6-CF9BB20826A4}"/>
              </a:ext>
            </a:extLst>
          </p:cNvPr>
          <p:cNvSpPr>
            <a:spLocks noGrp="1"/>
          </p:cNvSpPr>
          <p:nvPr>
            <p:ph type="title"/>
          </p:nvPr>
        </p:nvSpPr>
        <p:spPr/>
        <p:txBody>
          <a:bodyPr/>
          <a:lstStyle/>
          <a:p>
            <a:r>
              <a:rPr lang="en-AU" dirty="0"/>
              <a:t>Matthew 18: 1-7</a:t>
            </a:r>
          </a:p>
        </p:txBody>
      </p:sp>
      <p:sp>
        <p:nvSpPr>
          <p:cNvPr id="3" name="Text Placeholder 2">
            <a:extLst>
              <a:ext uri="{FF2B5EF4-FFF2-40B4-BE49-F238E27FC236}">
                <a16:creationId xmlns:a16="http://schemas.microsoft.com/office/drawing/2014/main" id="{84F7BDE4-3E11-BF32-1632-56F587609790}"/>
              </a:ext>
            </a:extLst>
          </p:cNvPr>
          <p:cNvSpPr>
            <a:spLocks noGrp="1"/>
          </p:cNvSpPr>
          <p:nvPr>
            <p:ph type="body"/>
          </p:nvPr>
        </p:nvSpPr>
        <p:spPr>
          <a:xfrm>
            <a:off x="457200" y="1234440"/>
            <a:ext cx="8229240" cy="5148072"/>
          </a:xfrm>
        </p:spPr>
        <p:txBody>
          <a:bodyPr>
            <a:normAutofit fontScale="55000" lnSpcReduction="20000"/>
          </a:bodyPr>
          <a:lstStyle/>
          <a:p>
            <a:r>
              <a:rPr lang="en-AU" b="1" dirty="0"/>
              <a:t>Who Is the Greatest?</a:t>
            </a:r>
          </a:p>
          <a:p>
            <a:r>
              <a:rPr lang="en-AU" b="1" dirty="0"/>
              <a:t>18 </a:t>
            </a:r>
            <a:r>
              <a:rPr lang="en-AU" dirty="0"/>
              <a:t>At that time the disciples came to Jesus, saying, “Who is the greatest in the kingdom of heaven?” </a:t>
            </a:r>
            <a:r>
              <a:rPr lang="en-AU" b="1" baseline="30000" dirty="0"/>
              <a:t>2 </a:t>
            </a:r>
            <a:r>
              <a:rPr lang="en-AU" dirty="0"/>
              <a:t>And calling to him a child, he put him in the midst of them </a:t>
            </a:r>
            <a:r>
              <a:rPr lang="en-AU" b="1" baseline="30000" dirty="0"/>
              <a:t>3 </a:t>
            </a:r>
            <a:r>
              <a:rPr lang="en-AU" dirty="0"/>
              <a:t>and said, “Truly, I say to you, unless you turn and become like children, you will never enter the kingdom of heaven. </a:t>
            </a:r>
            <a:r>
              <a:rPr lang="en-AU" b="1" baseline="30000" dirty="0"/>
              <a:t>4 </a:t>
            </a:r>
            <a:r>
              <a:rPr lang="en-AU" dirty="0"/>
              <a:t>Whoever humbles himself like this child is the greatest in the kingdom of heaven.</a:t>
            </a:r>
          </a:p>
          <a:p>
            <a:r>
              <a:rPr lang="en-AU" b="1" baseline="30000" dirty="0"/>
              <a:t>5 </a:t>
            </a:r>
            <a:r>
              <a:rPr lang="en-AU" dirty="0"/>
              <a:t>“Whoever welcomes one such child in my name welcomes me, </a:t>
            </a:r>
            <a:r>
              <a:rPr lang="en-AU" b="1" baseline="30000" dirty="0"/>
              <a:t>6 </a:t>
            </a:r>
            <a:r>
              <a:rPr lang="en-AU" dirty="0"/>
              <a:t>but whoever causes one of these little ones who believe in me to sin, it would be better for him to have a great millstone fastened around his neck and to be drowned in the depth of the sea.</a:t>
            </a:r>
          </a:p>
          <a:p>
            <a:r>
              <a:rPr lang="en-AU" b="1" dirty="0"/>
              <a:t>Temptations to Sin</a:t>
            </a:r>
          </a:p>
          <a:p>
            <a:r>
              <a:rPr lang="en-AU" b="1" baseline="30000" dirty="0"/>
              <a:t>7 </a:t>
            </a:r>
            <a:r>
              <a:rPr lang="en-AU" dirty="0"/>
              <a:t>“Woe to the world for temptations to sin! For it is necessary that temptations come, but woe to the one by whom the temptation comes!</a:t>
            </a:r>
          </a:p>
          <a:p>
            <a:endParaRPr lang="en-AU" dirty="0"/>
          </a:p>
        </p:txBody>
      </p:sp>
      <p:sp>
        <p:nvSpPr>
          <p:cNvPr id="4" name="PlaceHolder 1">
            <a:extLst>
              <a:ext uri="{FF2B5EF4-FFF2-40B4-BE49-F238E27FC236}">
                <a16:creationId xmlns:a16="http://schemas.microsoft.com/office/drawing/2014/main" id="{2BDD5650-B1F7-9219-6BBD-064DA301C83D}"/>
              </a:ext>
            </a:extLst>
          </p:cNvPr>
          <p:cNvSpPr txBox="1">
            <a:spLocks/>
          </p:cNvSpPr>
          <p:nvPr/>
        </p:nvSpPr>
        <p:spPr>
          <a:xfrm>
            <a:off x="8503920" y="6419160"/>
            <a:ext cx="319680"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8</a:t>
            </a:fld>
            <a:endParaRPr lang="en-AU" dirty="0">
              <a:solidFill>
                <a:srgbClr val="FFFFFF"/>
              </a:solidFill>
              <a:latin typeface="Times New Roman"/>
            </a:endParaRPr>
          </a:p>
        </p:txBody>
      </p:sp>
    </p:spTree>
    <p:extLst>
      <p:ext uri="{BB962C8B-B14F-4D97-AF65-F5344CB8AC3E}">
        <p14:creationId xmlns:p14="http://schemas.microsoft.com/office/powerpoint/2010/main" val="2478790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MATTHEW 18:1–2</a:t>
            </a:r>
            <a:endParaRPr lang="en-US" sz="2800" b="0" u="none" strike="noStrike">
              <a:solidFill>
                <a:srgbClr val="000000"/>
              </a:solidFill>
              <a:effectLst/>
              <a:uFillTx/>
              <a:latin typeface="Arial"/>
            </a:endParaRPr>
          </a:p>
        </p:txBody>
      </p:sp>
      <p:sp>
        <p:nvSpPr>
          <p:cNvPr id="79"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Jesus Puts a Child in the Centre</a:t>
            </a:r>
            <a:endParaRPr lang="en-US" sz="4000" b="0" u="none" strike="noStrike">
              <a:solidFill>
                <a:srgbClr val="000000"/>
              </a:solidFill>
              <a:effectLst/>
              <a:uFillTx/>
              <a:latin typeface="Arial"/>
            </a:endParaRPr>
          </a:p>
        </p:txBody>
      </p:sp>
      <p:sp>
        <p:nvSpPr>
          <p:cNvPr id="80"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81" name="Text 3"/>
          <p:cNvSpPr/>
          <p:nvPr/>
        </p:nvSpPr>
        <p:spPr>
          <a:xfrm>
            <a:off x="640080" y="1783080"/>
            <a:ext cx="4800240"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defTabSz="914400">
              <a:lnSpc>
                <a:spcPct val="100000"/>
              </a:lnSpc>
              <a:tabLst>
                <a:tab pos="0" algn="l"/>
              </a:tabLst>
            </a:pPr>
            <a:r>
              <a:rPr lang="en-US" sz="3200" b="0" u="none" strike="noStrike">
                <a:solidFill>
                  <a:srgbClr val="1F2937"/>
                </a:solidFill>
                <a:effectLst/>
                <a:uFillTx/>
                <a:latin typeface="Arial"/>
                <a:ea typeface="Arial"/>
              </a:rPr>
              <a:t>The disciples were debating greatness.</a:t>
            </a:r>
            <a:endParaRPr lang="en-US" sz="3200" b="0" u="none" strike="noStrike">
              <a:solidFill>
                <a:srgbClr val="000000"/>
              </a:solidFill>
              <a:effectLst/>
              <a:uFillTx/>
              <a:latin typeface="Arial"/>
            </a:endParaRPr>
          </a:p>
        </p:txBody>
      </p:sp>
      <p:sp>
        <p:nvSpPr>
          <p:cNvPr id="82" name="Text 4"/>
          <p:cNvSpPr/>
          <p:nvPr/>
        </p:nvSpPr>
        <p:spPr>
          <a:xfrm>
            <a:off x="640080" y="2514600"/>
            <a:ext cx="4800240" cy="1234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defTabSz="914400">
              <a:lnSpc>
                <a:spcPct val="100000"/>
              </a:lnSpc>
              <a:tabLst>
                <a:tab pos="0" algn="l"/>
              </a:tabLst>
            </a:pPr>
            <a:r>
              <a:rPr lang="en-US" sz="3600" b="1" u="none" strike="noStrike">
                <a:solidFill>
                  <a:srgbClr val="14243B"/>
                </a:solidFill>
                <a:effectLst/>
                <a:uFillTx/>
                <a:latin typeface="Arial"/>
                <a:ea typeface="Arial"/>
              </a:rPr>
              <a:t>Jesus called a child to Him and placed the child “in the midst of them.”</a:t>
            </a:r>
            <a:endParaRPr lang="en-US" sz="3600" b="0" u="none" strike="noStrike">
              <a:solidFill>
                <a:srgbClr val="000000"/>
              </a:solidFill>
              <a:effectLst/>
              <a:uFillTx/>
              <a:latin typeface="Arial"/>
            </a:endParaRPr>
          </a:p>
        </p:txBody>
      </p:sp>
      <p:sp>
        <p:nvSpPr>
          <p:cNvPr id="83" name="Shape 5"/>
          <p:cNvSpPr/>
          <p:nvPr/>
        </p:nvSpPr>
        <p:spPr>
          <a:xfrm>
            <a:off x="5943600" y="1737360"/>
            <a:ext cx="2285640" cy="3382920"/>
          </a:xfrm>
          <a:prstGeom prst="pentagon">
            <a:avLst>
              <a:gd name="hf" fmla="val 105146"/>
              <a:gd name="vf" fmla="val 110557"/>
            </a:avLst>
          </a:prstGeom>
          <a:solidFill>
            <a:srgbClr val="EAF1F7">
              <a:alpha val="97000"/>
            </a:srgbClr>
          </a:solidFill>
          <a:ln w="25400">
            <a:solidFill>
              <a:srgbClr val="14243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4" name="Shape 6"/>
          <p:cNvSpPr/>
          <p:nvPr/>
        </p:nvSpPr>
        <p:spPr>
          <a:xfrm>
            <a:off x="6812280" y="2583360"/>
            <a:ext cx="548280" cy="54828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5" name="Shape 7"/>
          <p:cNvSpPr/>
          <p:nvPr/>
        </p:nvSpPr>
        <p:spPr>
          <a:xfrm>
            <a:off x="6698160" y="3158280"/>
            <a:ext cx="776880" cy="946800"/>
          </a:xfrm>
          <a:prstGeom prst="roundRect">
            <a:avLst>
              <a:gd name="adj" fmla="val 9412"/>
            </a:avLst>
          </a:prstGeom>
          <a:solidFill>
            <a:srgbClr val="14243B"/>
          </a:solidFill>
          <a:ln w="12700">
            <a:solidFill>
              <a:srgbClr val="14243B"/>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FFFFFF"/>
              </a:solidFill>
              <a:effectLst/>
              <a:uFillTx/>
              <a:latin typeface="Arial"/>
            </a:endParaRPr>
          </a:p>
        </p:txBody>
      </p:sp>
      <p:sp>
        <p:nvSpPr>
          <p:cNvPr id="86" name="Text 8"/>
          <p:cNvSpPr/>
          <p:nvPr/>
        </p:nvSpPr>
        <p:spPr>
          <a:xfrm>
            <a:off x="822960" y="5422392"/>
            <a:ext cx="7497720" cy="822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3200" b="1" u="none" strike="noStrike" dirty="0">
                <a:solidFill>
                  <a:srgbClr val="1F2937"/>
                </a:solidFill>
                <a:effectLst/>
                <a:uFillTx/>
                <a:latin typeface="Arial"/>
                <a:ea typeface="Arial"/>
              </a:rPr>
              <a:t>Before Jesus answers their question,</a:t>
            </a:r>
            <a:endParaRPr lang="en-US" sz="3200" b="1" u="none" strike="noStrike" dirty="0">
              <a:solidFill>
                <a:srgbClr val="000000"/>
              </a:solidFill>
              <a:effectLst/>
              <a:uFillTx/>
              <a:latin typeface="Arial"/>
            </a:endParaRPr>
          </a:p>
          <a:p>
            <a:pPr algn="ctr" defTabSz="914400">
              <a:lnSpc>
                <a:spcPct val="100000"/>
              </a:lnSpc>
              <a:tabLst>
                <a:tab pos="0" algn="l"/>
              </a:tabLst>
            </a:pPr>
            <a:r>
              <a:rPr lang="en-US" sz="3200" b="1" u="none" strike="noStrike" dirty="0">
                <a:solidFill>
                  <a:srgbClr val="1F2937"/>
                </a:solidFill>
                <a:effectLst/>
                <a:uFillTx/>
                <a:latin typeface="Arial"/>
                <a:ea typeface="Arial"/>
              </a:rPr>
              <a:t>He changes who is standing in the middle</a:t>
            </a:r>
            <a:r>
              <a:rPr lang="en-US" sz="3200" b="0" u="none" strike="noStrike" dirty="0">
                <a:solidFill>
                  <a:srgbClr val="1F2937"/>
                </a:solidFill>
                <a:effectLst/>
                <a:uFillTx/>
                <a:latin typeface="Arial"/>
                <a:ea typeface="Arial"/>
              </a:rPr>
              <a:t>.</a:t>
            </a:r>
            <a:endParaRPr lang="en-US" sz="3200" b="0" u="none" strike="noStrike" dirty="0">
              <a:solidFill>
                <a:srgbClr val="000000"/>
              </a:solidFill>
              <a:effectLst/>
              <a:uFillTx/>
              <a:latin typeface="Arial"/>
            </a:endParaRPr>
          </a:p>
        </p:txBody>
      </p:sp>
      <p:sp>
        <p:nvSpPr>
          <p:cNvPr id="87" name="PlaceHolder 1"/>
          <p:cNvSpPr>
            <a:spLocks noGrp="1"/>
          </p:cNvSpPr>
          <p:nvPr>
            <p:ph type="sldNum" idx="11"/>
          </p:nvPr>
        </p:nvSpPr>
        <p:spPr>
          <a:xfrm>
            <a:off x="8503920" y="6419160"/>
            <a:ext cx="3196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293B00B7-8799-4771-BF56-E5A3665A08CF}" type="slidenum">
              <a:rPr lang="en-US" sz="2800" b="0" u="none" strike="noStrike">
                <a:solidFill>
                  <a:srgbClr val="9A9A9A"/>
                </a:solidFill>
                <a:effectLst/>
                <a:uFillTx/>
                <a:latin typeface="Arial"/>
                <a:ea typeface="Arial"/>
              </a:rPr>
              <a:t>9</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9144000" cy="99030"/>
          </a:xfrm>
          <a:prstGeom prst="rect">
            <a:avLst/>
          </a:prstGeom>
          <a:solidFill>
            <a:srgbClr val="D99A17"/>
          </a:solidFill>
          <a:ln w="12700">
            <a:solidFill>
              <a:srgbClr val="D99A17">
                <a:alpha val="0"/>
              </a:srgbClr>
            </a:solidFill>
            <a:prstDash val="solid"/>
          </a:ln>
        </p:spPr>
      </p:sp>
      <p:sp>
        <p:nvSpPr>
          <p:cNvPr id="3" name="Text 1"/>
          <p:cNvSpPr/>
          <p:nvPr/>
        </p:nvSpPr>
        <p:spPr>
          <a:xfrm>
            <a:off x="502920" y="265176"/>
            <a:ext cx="2514600" cy="393192"/>
          </a:xfrm>
          <a:prstGeom prst="rect">
            <a:avLst/>
          </a:prstGeom>
          <a:noFill/>
          <a:ln/>
        </p:spPr>
        <p:txBody>
          <a:bodyPr wrap="square" lIns="0" tIns="0" rIns="0" bIns="0" rtlCol="0" anchor="ctr">
            <a:normAutofit lnSpcReduction="10000"/>
          </a:bodyPr>
          <a:lstStyle/>
          <a:p>
            <a:pPr marL="0" indent="0">
              <a:buNone/>
            </a:pPr>
            <a:r>
              <a:rPr lang="en-US" sz="2800" b="1" dirty="0">
                <a:solidFill>
                  <a:srgbClr val="D99A17"/>
                </a:solidFill>
                <a:latin typeface="Arial" pitchFamily="34" charset="0"/>
                <a:ea typeface="Arial" pitchFamily="34" charset="-122"/>
                <a:cs typeface="Arial" pitchFamily="34" charset="-120"/>
              </a:rPr>
              <a:t>MATTHEW 18</a:t>
            </a:r>
            <a:endParaRPr lang="en-US" sz="2800" dirty="0"/>
          </a:p>
        </p:txBody>
      </p:sp>
      <p:sp>
        <p:nvSpPr>
          <p:cNvPr id="4" name="Text 2"/>
          <p:cNvSpPr/>
          <p:nvPr/>
        </p:nvSpPr>
        <p:spPr>
          <a:xfrm>
            <a:off x="502920" y="713232"/>
            <a:ext cx="5394960" cy="521208"/>
          </a:xfrm>
          <a:prstGeom prst="rect">
            <a:avLst/>
          </a:prstGeom>
          <a:noFill/>
          <a:ln/>
        </p:spPr>
        <p:txBody>
          <a:bodyPr wrap="square" lIns="0" tIns="0" rIns="0" bIns="0" rtlCol="0" anchor="ctr">
            <a:normAutofit fontScale="92500" lnSpcReduction="10000"/>
          </a:bodyPr>
          <a:lstStyle/>
          <a:p>
            <a:pPr marL="0" indent="0">
              <a:buNone/>
            </a:pPr>
            <a:r>
              <a:rPr lang="en-US" sz="4000" b="1" dirty="0">
                <a:solidFill>
                  <a:srgbClr val="14243B"/>
                </a:solidFill>
                <a:latin typeface="Arial" pitchFamily="34" charset="0"/>
                <a:ea typeface="Arial" pitchFamily="34" charset="-122"/>
                <a:cs typeface="Arial" pitchFamily="34" charset="-120"/>
              </a:rPr>
              <a:t>Greatness Reframed</a:t>
            </a:r>
            <a:endParaRPr lang="en-US" sz="4000" dirty="0"/>
          </a:p>
        </p:txBody>
      </p:sp>
      <p:sp>
        <p:nvSpPr>
          <p:cNvPr id="5" name="Shape 3"/>
          <p:cNvSpPr/>
          <p:nvPr/>
        </p:nvSpPr>
        <p:spPr>
          <a:xfrm>
            <a:off x="502920" y="1371600"/>
            <a:ext cx="8138160" cy="0"/>
          </a:xfrm>
          <a:prstGeom prst="line">
            <a:avLst/>
          </a:prstGeom>
          <a:noFill/>
          <a:ln w="20320">
            <a:solidFill>
              <a:srgbClr val="D99A17"/>
            </a:solidFill>
            <a:prstDash val="solid"/>
          </a:ln>
        </p:spPr>
      </p:sp>
      <p:sp>
        <p:nvSpPr>
          <p:cNvPr id="6" name="Shape 4"/>
          <p:cNvSpPr/>
          <p:nvPr/>
        </p:nvSpPr>
        <p:spPr>
          <a:xfrm>
            <a:off x="594360" y="1623060"/>
            <a:ext cx="3762756" cy="4261104"/>
          </a:xfrm>
          <a:prstGeom prst="roundRect">
            <a:avLst>
              <a:gd name="adj" fmla="val 1944"/>
            </a:avLst>
          </a:prstGeom>
          <a:solidFill>
            <a:srgbClr val="EAF1F7"/>
          </a:solidFill>
          <a:ln w="13970">
            <a:solidFill>
              <a:srgbClr val="D7DEE5"/>
            </a:solidFill>
            <a:prstDash val="solid"/>
          </a:ln>
          <a:effectLst>
            <a:outerShdw blurRad="12700" dist="50800" dir="2700000" algn="bl" rotWithShape="0">
              <a:srgbClr val="B7BEC7">
                <a:alpha val="20000"/>
              </a:srgbClr>
            </a:outerShdw>
          </a:effectLst>
        </p:spPr>
      </p:sp>
      <p:sp>
        <p:nvSpPr>
          <p:cNvPr id="7" name="Shape 5"/>
          <p:cNvSpPr/>
          <p:nvPr/>
        </p:nvSpPr>
        <p:spPr>
          <a:xfrm>
            <a:off x="4791456" y="1623060"/>
            <a:ext cx="3767328" cy="4261104"/>
          </a:xfrm>
          <a:prstGeom prst="roundRect">
            <a:avLst>
              <a:gd name="adj" fmla="val 1942"/>
            </a:avLst>
          </a:prstGeom>
          <a:solidFill>
            <a:srgbClr val="FFF5DE"/>
          </a:solidFill>
          <a:ln w="13970">
            <a:solidFill>
              <a:srgbClr val="D7DEE5"/>
            </a:solidFill>
            <a:prstDash val="solid"/>
          </a:ln>
        </p:spPr>
      </p:sp>
      <p:sp>
        <p:nvSpPr>
          <p:cNvPr id="8" name="Text 6"/>
          <p:cNvSpPr/>
          <p:nvPr/>
        </p:nvSpPr>
        <p:spPr>
          <a:xfrm>
            <a:off x="763524" y="1824228"/>
            <a:ext cx="333756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14243B"/>
                </a:solidFill>
                <a:latin typeface="Arial" pitchFamily="34" charset="0"/>
                <a:ea typeface="Arial" pitchFamily="34" charset="-122"/>
                <a:cs typeface="Arial" pitchFamily="34" charset="-120"/>
              </a:rPr>
              <a:t>THE DISCIPLES ASK</a:t>
            </a:r>
            <a:endParaRPr lang="en-US" sz="2400" dirty="0"/>
          </a:p>
        </p:txBody>
      </p:sp>
      <p:sp>
        <p:nvSpPr>
          <p:cNvPr id="9" name="Text 7"/>
          <p:cNvSpPr/>
          <p:nvPr/>
        </p:nvSpPr>
        <p:spPr>
          <a:xfrm>
            <a:off x="763524" y="2377440"/>
            <a:ext cx="3474720" cy="1325880"/>
          </a:xfrm>
          <a:prstGeom prst="rect">
            <a:avLst/>
          </a:prstGeom>
          <a:noFill/>
          <a:ln/>
        </p:spPr>
        <p:txBody>
          <a:bodyPr wrap="square" lIns="0" tIns="0" rIns="0" bIns="0" rtlCol="0" anchor="t">
            <a:normAutofit/>
          </a:bodyPr>
          <a:lstStyle/>
          <a:p>
            <a:pPr marL="0" indent="0">
              <a:lnSpc>
                <a:spcPct val="100000"/>
              </a:lnSpc>
              <a:buNone/>
            </a:pPr>
            <a:r>
              <a:rPr lang="en-US" sz="2800" dirty="0">
                <a:solidFill>
                  <a:srgbClr val="1F2937"/>
                </a:solidFill>
                <a:latin typeface="Arial" pitchFamily="34" charset="0"/>
                <a:ea typeface="Arial" pitchFamily="34" charset="-122"/>
                <a:cs typeface="Arial" pitchFamily="34" charset="-120"/>
              </a:rPr>
              <a:t>Who is greatest?</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Who matters most?</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Who has status?</a:t>
            </a:r>
            <a:endParaRPr lang="en-US" sz="2800" dirty="0"/>
          </a:p>
        </p:txBody>
      </p:sp>
      <p:sp>
        <p:nvSpPr>
          <p:cNvPr id="10" name="Text 8"/>
          <p:cNvSpPr/>
          <p:nvPr/>
        </p:nvSpPr>
        <p:spPr>
          <a:xfrm>
            <a:off x="4969764" y="1824228"/>
            <a:ext cx="2834640" cy="347472"/>
          </a:xfrm>
          <a:prstGeom prst="rect">
            <a:avLst/>
          </a:prstGeom>
          <a:noFill/>
          <a:ln/>
        </p:spPr>
        <p:txBody>
          <a:bodyPr wrap="square" lIns="0" tIns="0" rIns="0" bIns="0" rtlCol="0" anchor="ctr">
            <a:normAutofit lnSpcReduction="10000"/>
          </a:bodyPr>
          <a:lstStyle/>
          <a:p>
            <a:pPr marL="0" indent="0">
              <a:buNone/>
            </a:pPr>
            <a:r>
              <a:rPr lang="en-US" sz="2400" b="1" dirty="0">
                <a:solidFill>
                  <a:srgbClr val="14243B"/>
                </a:solidFill>
                <a:latin typeface="Arial" pitchFamily="34" charset="0"/>
                <a:ea typeface="Arial" pitchFamily="34" charset="-122"/>
                <a:cs typeface="Arial" pitchFamily="34" charset="-120"/>
              </a:rPr>
              <a:t>JESUS SHOWS</a:t>
            </a:r>
            <a:endParaRPr lang="en-US" sz="2400" dirty="0"/>
          </a:p>
        </p:txBody>
      </p:sp>
      <p:sp>
        <p:nvSpPr>
          <p:cNvPr id="11" name="Text 9"/>
          <p:cNvSpPr/>
          <p:nvPr/>
        </p:nvSpPr>
        <p:spPr>
          <a:xfrm>
            <a:off x="4969764" y="2377440"/>
            <a:ext cx="3401568" cy="2651760"/>
          </a:xfrm>
          <a:prstGeom prst="rect">
            <a:avLst/>
          </a:prstGeom>
          <a:noFill/>
          <a:ln/>
        </p:spPr>
        <p:txBody>
          <a:bodyPr wrap="square" lIns="0" tIns="0" rIns="0" bIns="0" rtlCol="0" anchor="t">
            <a:normAutofit/>
          </a:bodyPr>
          <a:lstStyle/>
          <a:p>
            <a:pPr marL="0" indent="0">
              <a:lnSpc>
                <a:spcPct val="100000"/>
              </a:lnSpc>
              <a:buNone/>
            </a:pPr>
            <a:r>
              <a:rPr lang="en-US" sz="2800" dirty="0">
                <a:solidFill>
                  <a:srgbClr val="1F2937"/>
                </a:solidFill>
                <a:latin typeface="Arial" pitchFamily="34" charset="0"/>
                <a:ea typeface="Arial" pitchFamily="34" charset="-122"/>
                <a:cs typeface="Arial" pitchFamily="34" charset="-120"/>
              </a:rPr>
              <a:t>Pay attention to the</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small.</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Receive the</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dependent.</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Do not use power to</a:t>
            </a:r>
            <a:endParaRPr lang="en-US" sz="2800" dirty="0"/>
          </a:p>
          <a:p>
            <a:pPr marL="0" indent="0">
              <a:lnSpc>
                <a:spcPct val="100000"/>
              </a:lnSpc>
              <a:buNone/>
            </a:pPr>
            <a:r>
              <a:rPr lang="en-US" sz="2800" dirty="0">
                <a:solidFill>
                  <a:srgbClr val="1F2937"/>
                </a:solidFill>
                <a:latin typeface="Arial" pitchFamily="34" charset="0"/>
                <a:ea typeface="Arial" pitchFamily="34" charset="-122"/>
                <a:cs typeface="Arial" pitchFamily="34" charset="-120"/>
              </a:rPr>
              <a:t>harm.</a:t>
            </a:r>
            <a:endParaRPr lang="en-US" sz="2800" dirty="0"/>
          </a:p>
        </p:txBody>
      </p:sp>
      <p:sp>
        <p:nvSpPr>
          <p:cNvPr id="12" name="Text 10"/>
          <p:cNvSpPr/>
          <p:nvPr/>
        </p:nvSpPr>
        <p:spPr>
          <a:xfrm>
            <a:off x="438912" y="5934456"/>
            <a:ext cx="8275320" cy="804672"/>
          </a:xfrm>
          <a:prstGeom prst="rect">
            <a:avLst/>
          </a:prstGeom>
          <a:noFill/>
          <a:ln/>
        </p:spPr>
        <p:txBody>
          <a:bodyPr wrap="square" lIns="0" tIns="0" rIns="0" bIns="0" rtlCol="0" anchor="ctr">
            <a:normAutofit lnSpcReduction="10000"/>
          </a:bodyPr>
          <a:lstStyle/>
          <a:p>
            <a:pPr marL="0" indent="0" algn="ctr">
              <a:buNone/>
            </a:pPr>
            <a:r>
              <a:rPr lang="en-US" sz="2800" b="1" dirty="0">
                <a:solidFill>
                  <a:srgbClr val="14243B"/>
                </a:solidFill>
                <a:latin typeface="Arial" pitchFamily="34" charset="0"/>
                <a:ea typeface="Arial" pitchFamily="34" charset="-122"/>
                <a:cs typeface="Arial" pitchFamily="34" charset="-120"/>
              </a:rPr>
              <a:t>Jesus changes the question from status to</a:t>
            </a:r>
            <a:endParaRPr lang="en-US" sz="2800" dirty="0"/>
          </a:p>
          <a:p>
            <a:pPr marL="0" indent="0" algn="ctr">
              <a:buNone/>
            </a:pPr>
            <a:r>
              <a:rPr lang="en-US" sz="2800" b="1" dirty="0">
                <a:solidFill>
                  <a:srgbClr val="14243B"/>
                </a:solidFill>
                <a:latin typeface="Arial" pitchFamily="34" charset="0"/>
                <a:ea typeface="Arial" pitchFamily="34" charset="-122"/>
                <a:cs typeface="Arial" pitchFamily="34" charset="-120"/>
              </a:rPr>
              <a:t>responsibility.</a:t>
            </a:r>
            <a:endParaRPr lang="en-US" sz="2800" dirty="0"/>
          </a:p>
        </p:txBody>
      </p:sp>
      <p:sp>
        <p:nvSpPr>
          <p:cNvPr id="14" name="PlaceHolder 1">
            <a:extLst>
              <a:ext uri="{FF2B5EF4-FFF2-40B4-BE49-F238E27FC236}">
                <a16:creationId xmlns:a16="http://schemas.microsoft.com/office/drawing/2014/main" id="{B1B20917-9BC3-E3C5-B634-5503B82BBB93}"/>
              </a:ext>
            </a:extLst>
          </p:cNvPr>
          <p:cNvSpPr txBox="1">
            <a:spLocks/>
          </p:cNvSpPr>
          <p:nvPr/>
        </p:nvSpPr>
        <p:spPr>
          <a:xfrm>
            <a:off x="8366760" y="6419160"/>
            <a:ext cx="640080"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10</a:t>
            </a:fld>
            <a:endParaRPr lang="en-AU" dirty="0">
              <a:solidFill>
                <a:srgbClr val="FFFFFF"/>
              </a:solidFill>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MATTHEW 18:5</a:t>
            </a:r>
            <a:endParaRPr lang="en-US" sz="2800" b="0" u="none" strike="noStrike">
              <a:solidFill>
                <a:srgbClr val="000000"/>
              </a:solidFill>
              <a:effectLst/>
              <a:uFillTx/>
              <a:latin typeface="Arial"/>
            </a:endParaRPr>
          </a:p>
        </p:txBody>
      </p:sp>
      <p:sp>
        <p:nvSpPr>
          <p:cNvPr id="100"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Welcome Is More Than a Smile</a:t>
            </a:r>
            <a:endParaRPr lang="en-US" sz="4000" b="0" u="none" strike="noStrike">
              <a:solidFill>
                <a:srgbClr val="000000"/>
              </a:solidFill>
              <a:effectLst/>
              <a:uFillTx/>
              <a:latin typeface="Arial"/>
            </a:endParaRPr>
          </a:p>
        </p:txBody>
      </p:sp>
      <p:sp>
        <p:nvSpPr>
          <p:cNvPr id="101"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02" name="Text 3"/>
          <p:cNvSpPr/>
          <p:nvPr/>
        </p:nvSpPr>
        <p:spPr>
          <a:xfrm>
            <a:off x="777240" y="1828800"/>
            <a:ext cx="7589160" cy="1005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4000" b="1" u="none" strike="noStrike" dirty="0">
                <a:solidFill>
                  <a:srgbClr val="14243B"/>
                </a:solidFill>
                <a:effectLst/>
                <a:uFillTx/>
                <a:latin typeface="Arial"/>
                <a:ea typeface="Arial"/>
              </a:rPr>
              <a:t>“Whoever welcomes one such child in my name welcomes me.”</a:t>
            </a:r>
            <a:endParaRPr lang="en-US" sz="4000" b="0" u="none" strike="noStrike" dirty="0">
              <a:solidFill>
                <a:srgbClr val="000000"/>
              </a:solidFill>
              <a:effectLst/>
              <a:uFillTx/>
              <a:latin typeface="Arial"/>
            </a:endParaRPr>
          </a:p>
        </p:txBody>
      </p:sp>
      <p:sp>
        <p:nvSpPr>
          <p:cNvPr id="103" name="Text 4"/>
          <p:cNvSpPr/>
          <p:nvPr/>
        </p:nvSpPr>
        <p:spPr>
          <a:xfrm>
            <a:off x="914400" y="3246120"/>
            <a:ext cx="7314840" cy="13712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600" b="0" u="none" strike="noStrike" dirty="0">
                <a:solidFill>
                  <a:srgbClr val="1F2937"/>
                </a:solidFill>
                <a:effectLst/>
                <a:uFillTx/>
                <a:latin typeface="Arial"/>
                <a:ea typeface="Arial"/>
              </a:rPr>
              <a:t>Welcoming includes creating an environment where children can be safe, heard and taken seriously.</a:t>
            </a:r>
            <a:endParaRPr lang="en-US" sz="3600" b="0" u="none" strike="noStrike" dirty="0">
              <a:solidFill>
                <a:srgbClr val="000000"/>
              </a:solidFill>
              <a:effectLst/>
              <a:uFillTx/>
              <a:latin typeface="Arial"/>
            </a:endParaRPr>
          </a:p>
        </p:txBody>
      </p:sp>
      <p:sp>
        <p:nvSpPr>
          <p:cNvPr id="104" name="Text 5"/>
          <p:cNvSpPr/>
          <p:nvPr/>
        </p:nvSpPr>
        <p:spPr>
          <a:xfrm>
            <a:off x="1920240" y="5120640"/>
            <a:ext cx="530316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4000" b="1" u="none" strike="noStrike" dirty="0">
                <a:solidFill>
                  <a:srgbClr val="D99A17"/>
                </a:solidFill>
                <a:effectLst/>
                <a:uFillTx/>
                <a:latin typeface="Arial"/>
                <a:ea typeface="Arial"/>
              </a:rPr>
              <a:t>WELCOME → PROTECT</a:t>
            </a:r>
            <a:endParaRPr lang="en-US" sz="4000" b="0" u="none" strike="noStrike" dirty="0">
              <a:solidFill>
                <a:srgbClr val="000000"/>
              </a:solidFill>
              <a:effectLst/>
              <a:uFillTx/>
              <a:latin typeface="Arial"/>
            </a:endParaRPr>
          </a:p>
        </p:txBody>
      </p:sp>
      <p:sp>
        <p:nvSpPr>
          <p:cNvPr id="105" name="PlaceHolder 1"/>
          <p:cNvSpPr>
            <a:spLocks noGrp="1"/>
          </p:cNvSpPr>
          <p:nvPr>
            <p:ph type="sldNum" idx="13"/>
          </p:nvPr>
        </p:nvSpPr>
        <p:spPr>
          <a:xfrm>
            <a:off x="8503920" y="6419160"/>
            <a:ext cx="484632"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743F1D54-F247-4B17-A420-5188A3424266}" type="slidenum">
              <a:rPr lang="en-US" sz="2800" b="0" u="none" strike="noStrike">
                <a:solidFill>
                  <a:srgbClr val="9A9A9A"/>
                </a:solidFill>
                <a:effectLst/>
                <a:uFillTx/>
                <a:latin typeface="Arial"/>
                <a:ea typeface="Arial"/>
              </a:rPr>
              <a:t>11</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MATTHEW 18:6</a:t>
            </a:r>
            <a:endParaRPr lang="en-US" sz="2800" b="0" u="none" strike="noStrike">
              <a:solidFill>
                <a:srgbClr val="000000"/>
              </a:solidFill>
              <a:effectLst/>
              <a:uFillTx/>
              <a:latin typeface="Arial"/>
            </a:endParaRPr>
          </a:p>
        </p:txBody>
      </p:sp>
      <p:sp>
        <p:nvSpPr>
          <p:cNvPr id="107"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Jesus Takes Harm Seriously</a:t>
            </a:r>
            <a:endParaRPr lang="en-US" sz="4000" b="0" u="none" strike="noStrike">
              <a:solidFill>
                <a:srgbClr val="000000"/>
              </a:solidFill>
              <a:effectLst/>
              <a:uFillTx/>
              <a:latin typeface="Arial"/>
            </a:endParaRPr>
          </a:p>
        </p:txBody>
      </p:sp>
      <p:sp>
        <p:nvSpPr>
          <p:cNvPr id="108"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09" name="Text 3"/>
          <p:cNvSpPr/>
          <p:nvPr/>
        </p:nvSpPr>
        <p:spPr>
          <a:xfrm>
            <a:off x="777240" y="1783080"/>
            <a:ext cx="758916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600" b="1" u="none" strike="noStrike">
                <a:solidFill>
                  <a:srgbClr val="14243B"/>
                </a:solidFill>
                <a:effectLst/>
                <a:uFillTx/>
                <a:latin typeface="Arial"/>
                <a:ea typeface="Arial"/>
              </a:rPr>
              <a:t>Jesus uses shocking language about causing “little ones” to stumble.</a:t>
            </a:r>
            <a:endParaRPr lang="en-US" sz="3600" b="0" u="none" strike="noStrike">
              <a:solidFill>
                <a:srgbClr val="000000"/>
              </a:solidFill>
              <a:effectLst/>
              <a:uFillTx/>
              <a:latin typeface="Arial"/>
            </a:endParaRPr>
          </a:p>
        </p:txBody>
      </p:sp>
      <p:sp>
        <p:nvSpPr>
          <p:cNvPr id="110" name="Text 4"/>
          <p:cNvSpPr/>
          <p:nvPr/>
        </p:nvSpPr>
        <p:spPr>
          <a:xfrm>
            <a:off x="868680" y="2971800"/>
            <a:ext cx="7406280" cy="12798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600" b="0" u="none" strike="noStrike" dirty="0">
                <a:solidFill>
                  <a:srgbClr val="1F2937"/>
                </a:solidFill>
                <a:effectLst/>
                <a:uFillTx/>
                <a:latin typeface="Arial"/>
                <a:ea typeface="Arial"/>
              </a:rPr>
              <a:t>The point is not to frighten children.</a:t>
            </a:r>
          </a:p>
          <a:p>
            <a:pPr algn="ctr" defTabSz="914400">
              <a:lnSpc>
                <a:spcPct val="100000"/>
              </a:lnSpc>
              <a:tabLst>
                <a:tab pos="0" algn="l"/>
              </a:tabLst>
            </a:pPr>
            <a:endParaRPr lang="en-US" sz="3600" b="0" u="none" strike="noStrike" dirty="0">
              <a:solidFill>
                <a:srgbClr val="000000"/>
              </a:solidFill>
              <a:effectLst/>
              <a:uFillTx/>
              <a:latin typeface="Arial"/>
            </a:endParaRPr>
          </a:p>
          <a:p>
            <a:pPr algn="ctr" defTabSz="914400">
              <a:lnSpc>
                <a:spcPct val="100000"/>
              </a:lnSpc>
              <a:tabLst>
                <a:tab pos="0" algn="l"/>
              </a:tabLst>
            </a:pPr>
            <a:r>
              <a:rPr lang="en-US" sz="3600" b="0" u="none" strike="noStrike" dirty="0">
                <a:solidFill>
                  <a:srgbClr val="1F2937"/>
                </a:solidFill>
                <a:effectLst/>
                <a:uFillTx/>
                <a:latin typeface="Arial"/>
                <a:ea typeface="Arial"/>
              </a:rPr>
              <a:t>The point is to frighten adults away from treating harm casually.</a:t>
            </a:r>
            <a:endParaRPr lang="en-US" sz="3600" b="0" u="none" strike="noStrike" dirty="0">
              <a:solidFill>
                <a:srgbClr val="000000"/>
              </a:solidFill>
              <a:effectLst/>
              <a:uFillTx/>
              <a:latin typeface="Arial"/>
            </a:endParaRPr>
          </a:p>
        </p:txBody>
      </p:sp>
      <p:sp>
        <p:nvSpPr>
          <p:cNvPr id="111" name="Text 5"/>
          <p:cNvSpPr/>
          <p:nvPr/>
        </p:nvSpPr>
        <p:spPr>
          <a:xfrm>
            <a:off x="731520" y="4892040"/>
            <a:ext cx="7680600" cy="822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600" b="1" u="none" strike="noStrike" dirty="0">
                <a:solidFill>
                  <a:srgbClr val="D99A17"/>
                </a:solidFill>
                <a:effectLst/>
                <a:uFillTx/>
                <a:latin typeface="Arial"/>
                <a:ea typeface="Arial"/>
              </a:rPr>
              <a:t>THEIR SAFETY MATTERS TO JESUS. SO IT MUST MATTER TO US.</a:t>
            </a:r>
            <a:endParaRPr lang="en-US" sz="3600" b="0" u="none" strike="noStrike" dirty="0">
              <a:solidFill>
                <a:srgbClr val="000000"/>
              </a:solidFill>
              <a:effectLst/>
              <a:uFillTx/>
              <a:latin typeface="Arial"/>
            </a:endParaRPr>
          </a:p>
        </p:txBody>
      </p:sp>
      <p:sp>
        <p:nvSpPr>
          <p:cNvPr id="112" name="PlaceHolder 1"/>
          <p:cNvSpPr>
            <a:spLocks noGrp="1"/>
          </p:cNvSpPr>
          <p:nvPr>
            <p:ph type="sldNum" idx="14"/>
          </p:nvPr>
        </p:nvSpPr>
        <p:spPr>
          <a:xfrm>
            <a:off x="8503920" y="6419160"/>
            <a:ext cx="438912"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18BDC761-41BE-468A-9A31-4F9768F28673}" type="slidenum">
              <a:rPr lang="en-US" sz="2800" b="0" u="none" strike="noStrike">
                <a:solidFill>
                  <a:srgbClr val="9A9A9A"/>
                </a:solidFill>
                <a:effectLst/>
                <a:uFillTx/>
                <a:latin typeface="Arial"/>
                <a:ea typeface="Arial"/>
              </a:rPr>
              <a:t>12</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 0"/>
          <p:cNvSpPr/>
          <p:nvPr/>
        </p:nvSpPr>
        <p:spPr>
          <a:xfrm>
            <a:off x="6885432" y="2679264"/>
            <a:ext cx="2487168"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dirty="0">
                <a:solidFill>
                  <a:srgbClr val="D99A17"/>
                </a:solidFill>
                <a:effectLst/>
                <a:uFillTx/>
                <a:latin typeface="Arial"/>
                <a:ea typeface="Arial"/>
              </a:rPr>
              <a:t>MARK 10:14</a:t>
            </a:r>
            <a:endParaRPr lang="en-US" sz="2800" b="0" u="none" strike="noStrike" dirty="0">
              <a:solidFill>
                <a:srgbClr val="000000"/>
              </a:solidFill>
              <a:effectLst/>
              <a:uFillTx/>
              <a:latin typeface="Arial"/>
            </a:endParaRPr>
          </a:p>
        </p:txBody>
      </p:sp>
      <p:sp>
        <p:nvSpPr>
          <p:cNvPr id="114"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Let the Children Come</a:t>
            </a:r>
            <a:endParaRPr lang="en-US" sz="4000" b="0" u="none" strike="noStrike">
              <a:solidFill>
                <a:srgbClr val="000000"/>
              </a:solidFill>
              <a:effectLst/>
              <a:uFillTx/>
              <a:latin typeface="Arial"/>
            </a:endParaRPr>
          </a:p>
        </p:txBody>
      </p:sp>
      <p:sp>
        <p:nvSpPr>
          <p:cNvPr id="115"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16" name="Text 3"/>
          <p:cNvSpPr/>
          <p:nvPr/>
        </p:nvSpPr>
        <p:spPr>
          <a:xfrm>
            <a:off x="777240" y="1828800"/>
            <a:ext cx="758916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4000" b="1" u="none" strike="noStrike">
                <a:solidFill>
                  <a:srgbClr val="14243B"/>
                </a:solidFill>
                <a:effectLst/>
                <a:uFillTx/>
                <a:latin typeface="Arial"/>
                <a:ea typeface="Arial"/>
              </a:rPr>
              <a:t>“Let the little children come to me; do not hinder them.”</a:t>
            </a:r>
            <a:endParaRPr lang="en-US" sz="4000" b="0" u="none" strike="noStrike">
              <a:solidFill>
                <a:srgbClr val="000000"/>
              </a:solidFill>
              <a:effectLst/>
              <a:uFillTx/>
              <a:latin typeface="Arial"/>
            </a:endParaRPr>
          </a:p>
        </p:txBody>
      </p:sp>
      <p:sp>
        <p:nvSpPr>
          <p:cNvPr id="117" name="Text 4"/>
          <p:cNvSpPr/>
          <p:nvPr/>
        </p:nvSpPr>
        <p:spPr>
          <a:xfrm>
            <a:off x="914400" y="3291840"/>
            <a:ext cx="7314840" cy="12798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600" b="0" u="none" strike="noStrike">
                <a:solidFill>
                  <a:srgbClr val="1F2937"/>
                </a:solidFill>
                <a:effectLst/>
                <a:uFillTx/>
                <a:latin typeface="Arial"/>
                <a:ea typeface="Arial"/>
              </a:rPr>
              <a:t>A church that welcomes children to Jesus must also work hard to make the journey safe.</a:t>
            </a:r>
            <a:endParaRPr lang="en-US" sz="3600" b="0" u="none" strike="noStrike">
              <a:solidFill>
                <a:srgbClr val="000000"/>
              </a:solidFill>
              <a:effectLst/>
              <a:uFillTx/>
              <a:latin typeface="Arial"/>
            </a:endParaRPr>
          </a:p>
        </p:txBody>
      </p:sp>
      <p:sp>
        <p:nvSpPr>
          <p:cNvPr id="118" name="Text 5"/>
          <p:cNvSpPr/>
          <p:nvPr/>
        </p:nvSpPr>
        <p:spPr>
          <a:xfrm>
            <a:off x="685800" y="5166360"/>
            <a:ext cx="7772040" cy="548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algn="ctr" defTabSz="914400">
              <a:lnSpc>
                <a:spcPct val="100000"/>
              </a:lnSpc>
              <a:tabLst>
                <a:tab pos="0" algn="l"/>
              </a:tabLst>
            </a:pPr>
            <a:r>
              <a:rPr lang="en-US" sz="3600" b="1" u="none" strike="noStrike">
                <a:solidFill>
                  <a:srgbClr val="D99A17"/>
                </a:solidFill>
                <a:effectLst/>
                <a:uFillTx/>
                <a:latin typeface="Arial"/>
                <a:ea typeface="Arial"/>
              </a:rPr>
              <a:t>WELCOME THEM. LISTEN TO THEM. PROTECT THEM.</a:t>
            </a:r>
            <a:endParaRPr lang="en-US" sz="3600" b="0" u="none" strike="noStrike">
              <a:solidFill>
                <a:srgbClr val="000000"/>
              </a:solidFill>
              <a:effectLst/>
              <a:uFillTx/>
              <a:latin typeface="Arial"/>
            </a:endParaRPr>
          </a:p>
        </p:txBody>
      </p:sp>
      <p:sp>
        <p:nvSpPr>
          <p:cNvPr id="119" name="PlaceHolder 1"/>
          <p:cNvSpPr>
            <a:spLocks noGrp="1"/>
          </p:cNvSpPr>
          <p:nvPr>
            <p:ph type="sldNum" idx="15"/>
          </p:nvPr>
        </p:nvSpPr>
        <p:spPr>
          <a:xfrm>
            <a:off x="8503920" y="6419160"/>
            <a:ext cx="54864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A0D4A393-7EDA-452D-BB84-7BD4472FC951}" type="slidenum">
              <a:rPr lang="en-US" sz="2800" b="0" u="none" strike="noStrike">
                <a:solidFill>
                  <a:srgbClr val="9A9A9A"/>
                </a:solidFill>
                <a:effectLst/>
                <a:uFillTx/>
                <a:latin typeface="Arial"/>
                <a:ea typeface="Arial"/>
              </a:rPr>
              <a:t>13</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 grpId="0"/>
      <p:bldP spid="1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SCRIPTURE’S WIDER CARE</a:t>
            </a:r>
            <a:endParaRPr lang="en-US" sz="2800" b="0" u="none" strike="noStrike">
              <a:solidFill>
                <a:srgbClr val="000000"/>
              </a:solidFill>
              <a:effectLst/>
              <a:uFillTx/>
              <a:latin typeface="Arial"/>
            </a:endParaRPr>
          </a:p>
        </p:txBody>
      </p:sp>
      <p:sp>
        <p:nvSpPr>
          <p:cNvPr id="121"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The Vulnerable Matter to God</a:t>
            </a:r>
            <a:endParaRPr lang="en-US" sz="4000" b="0" u="none" strike="noStrike">
              <a:solidFill>
                <a:srgbClr val="000000"/>
              </a:solidFill>
              <a:effectLst/>
              <a:uFillTx/>
              <a:latin typeface="Arial"/>
            </a:endParaRPr>
          </a:p>
        </p:txBody>
      </p:sp>
      <p:sp>
        <p:nvSpPr>
          <p:cNvPr id="122"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23" name="Shape 3"/>
          <p:cNvSpPr/>
          <p:nvPr/>
        </p:nvSpPr>
        <p:spPr>
          <a:xfrm>
            <a:off x="594360" y="1627560"/>
            <a:ext cx="3748680" cy="4251600"/>
          </a:xfrm>
          <a:prstGeom prst="roundRect">
            <a:avLst>
              <a:gd name="adj" fmla="val 1951"/>
            </a:avLst>
          </a:prstGeom>
          <a:solidFill>
            <a:srgbClr val="FFF5DE"/>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24" name="Text 4"/>
          <p:cNvSpPr/>
          <p:nvPr/>
        </p:nvSpPr>
        <p:spPr>
          <a:xfrm>
            <a:off x="758880" y="1783080"/>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dirty="0">
                <a:solidFill>
                  <a:srgbClr val="14243B"/>
                </a:solidFill>
                <a:effectLst/>
                <a:uFillTx/>
                <a:latin typeface="Arial"/>
                <a:ea typeface="Arial"/>
              </a:rPr>
              <a:t>JAMES 1:27</a:t>
            </a:r>
            <a:endParaRPr lang="en-US" sz="2800" b="0" u="none" strike="noStrike" dirty="0">
              <a:solidFill>
                <a:srgbClr val="000000"/>
              </a:solidFill>
              <a:effectLst/>
              <a:uFillTx/>
              <a:latin typeface="Arial"/>
            </a:endParaRPr>
          </a:p>
        </p:txBody>
      </p:sp>
      <p:sp>
        <p:nvSpPr>
          <p:cNvPr id="125" name="Text 5"/>
          <p:cNvSpPr/>
          <p:nvPr/>
        </p:nvSpPr>
        <p:spPr>
          <a:xfrm>
            <a:off x="758880" y="2313360"/>
            <a:ext cx="3419640" cy="3410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defTabSz="914400">
              <a:lnSpc>
                <a:spcPct val="100000"/>
              </a:lnSpc>
              <a:tabLst>
                <a:tab pos="0" algn="l"/>
              </a:tabLst>
            </a:pPr>
            <a:r>
              <a:rPr lang="en-US" sz="3000" b="0" u="none" strike="noStrike" dirty="0">
                <a:solidFill>
                  <a:srgbClr val="1F2937"/>
                </a:solidFill>
                <a:effectLst/>
                <a:uFillTx/>
                <a:latin typeface="Arial"/>
                <a:ea typeface="Arial"/>
              </a:rPr>
              <a:t>Pure religion includes caring for orphans and widows in their distress.</a:t>
            </a:r>
            <a:endParaRPr lang="en-US" sz="3000" b="0" u="none" strike="noStrike" dirty="0">
              <a:solidFill>
                <a:srgbClr val="000000"/>
              </a:solidFill>
              <a:effectLst/>
              <a:uFillTx/>
              <a:latin typeface="Arial"/>
            </a:endParaRPr>
          </a:p>
        </p:txBody>
      </p:sp>
      <p:sp>
        <p:nvSpPr>
          <p:cNvPr id="126" name="Shape 6"/>
          <p:cNvSpPr/>
          <p:nvPr/>
        </p:nvSpPr>
        <p:spPr>
          <a:xfrm>
            <a:off x="4800600" y="1627560"/>
            <a:ext cx="3748680" cy="4251600"/>
          </a:xfrm>
          <a:prstGeom prst="roundRect">
            <a:avLst>
              <a:gd name="adj" fmla="val 1951"/>
            </a:avLst>
          </a:prstGeom>
          <a:solidFill>
            <a:srgbClr val="EAF1F7"/>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27" name="Text 7"/>
          <p:cNvSpPr/>
          <p:nvPr/>
        </p:nvSpPr>
        <p:spPr>
          <a:xfrm>
            <a:off x="4965120" y="1783080"/>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dirty="0">
                <a:solidFill>
                  <a:srgbClr val="14243B"/>
                </a:solidFill>
                <a:effectLst/>
                <a:uFillTx/>
                <a:latin typeface="Arial"/>
                <a:ea typeface="Arial"/>
              </a:rPr>
              <a:t>PSALM 82:3–4</a:t>
            </a:r>
            <a:endParaRPr lang="en-US" sz="2800" b="0" u="none" strike="noStrike" dirty="0">
              <a:solidFill>
                <a:srgbClr val="000000"/>
              </a:solidFill>
              <a:effectLst/>
              <a:uFillTx/>
              <a:latin typeface="Arial"/>
            </a:endParaRPr>
          </a:p>
        </p:txBody>
      </p:sp>
      <p:sp>
        <p:nvSpPr>
          <p:cNvPr id="128" name="Text 8"/>
          <p:cNvSpPr/>
          <p:nvPr/>
        </p:nvSpPr>
        <p:spPr>
          <a:xfrm>
            <a:off x="4965120" y="2313360"/>
            <a:ext cx="3419640" cy="3410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defTabSz="914400">
              <a:lnSpc>
                <a:spcPct val="100000"/>
              </a:lnSpc>
              <a:tabLst>
                <a:tab pos="0" algn="l"/>
              </a:tabLst>
            </a:pPr>
            <a:r>
              <a:rPr lang="en-US" sz="3000" b="0" u="none" strike="noStrike" dirty="0">
                <a:solidFill>
                  <a:srgbClr val="1F2937"/>
                </a:solidFill>
                <a:effectLst/>
                <a:uFillTx/>
                <a:latin typeface="Arial"/>
                <a:ea typeface="Arial"/>
              </a:rPr>
              <a:t>Defend the weak and fatherless.</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Uphold the cause of the poor and oppressed.</a:t>
            </a:r>
            <a:endParaRPr lang="en-US" sz="3000" b="0" u="none" strike="noStrike" dirty="0">
              <a:solidFill>
                <a:srgbClr val="000000"/>
              </a:solidFill>
              <a:effectLst/>
              <a:uFillTx/>
              <a:latin typeface="Arial"/>
            </a:endParaRPr>
          </a:p>
        </p:txBody>
      </p:sp>
      <p:sp>
        <p:nvSpPr>
          <p:cNvPr id="129" name="Text 9"/>
          <p:cNvSpPr/>
          <p:nvPr/>
        </p:nvSpPr>
        <p:spPr>
          <a:xfrm>
            <a:off x="100584" y="5943600"/>
            <a:ext cx="8842248" cy="913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000" b="1" u="none" strike="noStrike" dirty="0">
                <a:solidFill>
                  <a:srgbClr val="14243B"/>
                </a:solidFill>
                <a:effectLst/>
                <a:uFillTx/>
                <a:latin typeface="Arial"/>
                <a:ea typeface="Arial"/>
              </a:rPr>
              <a:t>Child-safety law is specific. Christian responsibility to protect the vulnerable is wider.</a:t>
            </a:r>
            <a:endParaRPr lang="en-US" sz="3000" b="0" u="none" strike="noStrike" dirty="0">
              <a:solidFill>
                <a:srgbClr val="000000"/>
              </a:solidFill>
              <a:effectLst/>
              <a:uFillTx/>
              <a:latin typeface="Arial"/>
            </a:endParaRPr>
          </a:p>
        </p:txBody>
      </p:sp>
      <p:sp>
        <p:nvSpPr>
          <p:cNvPr id="2" name="PlaceHolder 1">
            <a:extLst>
              <a:ext uri="{FF2B5EF4-FFF2-40B4-BE49-F238E27FC236}">
                <a16:creationId xmlns:a16="http://schemas.microsoft.com/office/drawing/2014/main" id="{12C4DFED-D388-2448-A98B-EC06EE5CA9AF}"/>
              </a:ext>
            </a:extLst>
          </p:cNvPr>
          <p:cNvSpPr txBox="1">
            <a:spLocks/>
          </p:cNvSpPr>
          <p:nvPr/>
        </p:nvSpPr>
        <p:spPr>
          <a:xfrm>
            <a:off x="8503920" y="5971104"/>
            <a:ext cx="438912"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14</a:t>
            </a:fld>
            <a:endParaRPr lang="en-AU" dirty="0">
              <a:solidFill>
                <a:srgbClr val="FFFFFF"/>
              </a:solidFill>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animBg="1"/>
      <p:bldP spid="124" grpId="0"/>
      <p:bldP spid="126" grpId="0" animBg="1"/>
      <p:bldP spid="127" grpId="0"/>
      <p:bldP spid="128" grpId="0"/>
      <p:bldP spid="1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WHO MAY BE VULNERABLE?</a:t>
            </a:r>
            <a:endParaRPr lang="en-US" sz="2800" b="0" u="none" strike="noStrike">
              <a:solidFill>
                <a:srgbClr val="000000"/>
              </a:solidFill>
              <a:effectLst/>
              <a:uFillTx/>
              <a:latin typeface="Arial"/>
            </a:endParaRPr>
          </a:p>
        </p:txBody>
      </p:sp>
      <p:sp>
        <p:nvSpPr>
          <p:cNvPr id="132"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Look Beyond the Obvious</a:t>
            </a:r>
            <a:endParaRPr lang="en-US" sz="4000" b="0" u="none" strike="noStrike">
              <a:solidFill>
                <a:srgbClr val="000000"/>
              </a:solidFill>
              <a:effectLst/>
              <a:uFillTx/>
              <a:latin typeface="Arial"/>
            </a:endParaRPr>
          </a:p>
        </p:txBody>
      </p:sp>
      <p:sp>
        <p:nvSpPr>
          <p:cNvPr id="133"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34" name="Text 3"/>
          <p:cNvSpPr/>
          <p:nvPr/>
        </p:nvSpPr>
        <p:spPr>
          <a:xfrm>
            <a:off x="868680" y="1737360"/>
            <a:ext cx="7497720" cy="406872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Children and young people</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Frail or isolated older people</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People living with disability or cognitive impairment</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People in crisis, grief, trauma or dependency</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Anyone whose circumstances reduce their power to protect themselves</a:t>
            </a:r>
            <a:endParaRPr lang="en-US" sz="3200" b="0" u="none" strike="noStrike" dirty="0">
              <a:solidFill>
                <a:srgbClr val="000000"/>
              </a:solidFill>
              <a:effectLst/>
              <a:uFillTx/>
              <a:latin typeface="Arial"/>
            </a:endParaRPr>
          </a:p>
        </p:txBody>
      </p:sp>
      <p:sp>
        <p:nvSpPr>
          <p:cNvPr id="135" name="Text 4"/>
          <p:cNvSpPr/>
          <p:nvPr/>
        </p:nvSpPr>
        <p:spPr>
          <a:xfrm>
            <a:off x="274320" y="5715000"/>
            <a:ext cx="8613648" cy="7592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20000"/>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Vulnerability deserves attention — never exploitation.</a:t>
            </a:r>
            <a:endParaRPr lang="en-US" sz="3200" b="0" u="none" strike="noStrike" dirty="0">
              <a:solidFill>
                <a:srgbClr val="000000"/>
              </a:solidFill>
              <a:effectLst/>
              <a:uFillTx/>
              <a:latin typeface="Arial"/>
            </a:endParaRPr>
          </a:p>
        </p:txBody>
      </p:sp>
      <p:sp>
        <p:nvSpPr>
          <p:cNvPr id="136" name="PlaceHolder 1"/>
          <p:cNvSpPr>
            <a:spLocks noGrp="1"/>
          </p:cNvSpPr>
          <p:nvPr>
            <p:ph type="sldNum" idx="17"/>
          </p:nvPr>
        </p:nvSpPr>
        <p:spPr>
          <a:xfrm>
            <a:off x="8503920" y="6419160"/>
            <a:ext cx="46634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EF568675-8716-444A-A243-99F808DC38F4}" type="slidenum">
              <a:rPr lang="en-US" sz="2800" b="0" u="none" strike="noStrike">
                <a:solidFill>
                  <a:srgbClr val="9A9A9A"/>
                </a:solidFill>
                <a:effectLst/>
                <a:uFillTx/>
                <a:latin typeface="Arial"/>
                <a:ea typeface="Arial"/>
              </a:rPr>
              <a:t>15</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TAKE NOTE</a:t>
            </a:r>
            <a:endParaRPr lang="en-US" sz="2800" b="0" u="none" strike="noStrike">
              <a:solidFill>
                <a:srgbClr val="000000"/>
              </a:solidFill>
              <a:effectLst/>
              <a:uFillTx/>
              <a:latin typeface="Arial"/>
            </a:endParaRPr>
          </a:p>
        </p:txBody>
      </p:sp>
      <p:sp>
        <p:nvSpPr>
          <p:cNvPr id="13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Power Creates Responsibility</a:t>
            </a:r>
            <a:endParaRPr lang="en-US" sz="4000" b="0" u="none" strike="noStrike">
              <a:solidFill>
                <a:srgbClr val="000000"/>
              </a:solidFill>
              <a:effectLst/>
              <a:uFillTx/>
              <a:latin typeface="Arial"/>
            </a:endParaRPr>
          </a:p>
        </p:txBody>
      </p:sp>
      <p:sp>
        <p:nvSpPr>
          <p:cNvPr id="13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40" name="Text 3"/>
          <p:cNvSpPr/>
          <p:nvPr/>
        </p:nvSpPr>
        <p:spPr>
          <a:xfrm>
            <a:off x="640080" y="2011680"/>
            <a:ext cx="7863480" cy="1005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4000" b="1" u="none" strike="noStrike" dirty="0">
                <a:solidFill>
                  <a:srgbClr val="14243B"/>
                </a:solidFill>
                <a:effectLst/>
                <a:uFillTx/>
                <a:latin typeface="Arial"/>
                <a:ea typeface="Arial"/>
              </a:rPr>
              <a:t>THE MORE POWER I HOLD,</a:t>
            </a:r>
            <a:endParaRPr lang="en-US" sz="4000" b="0" u="none" strike="noStrike" dirty="0">
              <a:solidFill>
                <a:srgbClr val="000000"/>
              </a:solidFill>
              <a:effectLst/>
              <a:uFillTx/>
              <a:latin typeface="Arial"/>
            </a:endParaRPr>
          </a:p>
          <a:p>
            <a:pPr algn="ctr" defTabSz="914400">
              <a:lnSpc>
                <a:spcPct val="100000"/>
              </a:lnSpc>
              <a:tabLst>
                <a:tab pos="0" algn="l"/>
              </a:tabLst>
            </a:pPr>
            <a:r>
              <a:rPr lang="en-US" sz="4000" b="1" u="none" strike="noStrike" dirty="0">
                <a:solidFill>
                  <a:srgbClr val="14243B"/>
                </a:solidFill>
                <a:effectLst/>
                <a:uFillTx/>
                <a:latin typeface="Arial"/>
                <a:ea typeface="Arial"/>
              </a:rPr>
              <a:t>THE MORE RESPONSIBILITY I CARRY.</a:t>
            </a:r>
            <a:endParaRPr lang="en-US" sz="4000" b="0" u="none" strike="noStrike" dirty="0">
              <a:solidFill>
                <a:srgbClr val="000000"/>
              </a:solidFill>
              <a:effectLst/>
              <a:uFillTx/>
              <a:latin typeface="Arial"/>
            </a:endParaRPr>
          </a:p>
        </p:txBody>
      </p:sp>
      <p:sp>
        <p:nvSpPr>
          <p:cNvPr id="141" name="Text 4"/>
          <p:cNvSpPr/>
          <p:nvPr/>
        </p:nvSpPr>
        <p:spPr>
          <a:xfrm>
            <a:off x="777240" y="3282192"/>
            <a:ext cx="7589160" cy="1308096"/>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0" u="none" strike="noStrike" dirty="0">
                <a:solidFill>
                  <a:srgbClr val="1F2937"/>
                </a:solidFill>
                <a:effectLst/>
                <a:uFillTx/>
                <a:latin typeface="Arial"/>
                <a:ea typeface="Arial"/>
              </a:rPr>
              <a:t>Christian leadership uses power to serve, protect, listen and act responsibly.</a:t>
            </a:r>
          </a:p>
          <a:p>
            <a:pPr algn="ctr" defTabSz="914400">
              <a:lnSpc>
                <a:spcPct val="100000"/>
              </a:lnSpc>
              <a:tabLst>
                <a:tab pos="0" algn="l"/>
              </a:tabLst>
            </a:pPr>
            <a:endParaRPr lang="en-US" sz="3200" dirty="0">
              <a:solidFill>
                <a:srgbClr val="1F2937"/>
              </a:solidFill>
              <a:latin typeface="Arial"/>
            </a:endParaRPr>
          </a:p>
        </p:txBody>
      </p:sp>
      <p:sp>
        <p:nvSpPr>
          <p:cNvPr id="142" name="PlaceHolder 1"/>
          <p:cNvSpPr>
            <a:spLocks noGrp="1"/>
          </p:cNvSpPr>
          <p:nvPr>
            <p:ph type="sldNum" idx="18"/>
          </p:nvPr>
        </p:nvSpPr>
        <p:spPr>
          <a:xfrm>
            <a:off x="8503920" y="6419160"/>
            <a:ext cx="438912"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0A5D0D8A-147B-43CC-9377-9C4C88EA3DC1}" type="slidenum">
              <a:rPr lang="en-US" sz="2800" b="0" u="none" strike="noStrike">
                <a:solidFill>
                  <a:srgbClr val="9A9A9A"/>
                </a:solidFill>
                <a:effectLst/>
                <a:uFillTx/>
                <a:latin typeface="Arial"/>
                <a:ea typeface="Arial"/>
              </a:rPr>
              <a:t>16</a:t>
            </a:fld>
            <a:endParaRPr lang="en-US" sz="2800" b="0" u="none" strike="noStrike" dirty="0">
              <a:solidFill>
                <a:srgbClr val="000000"/>
              </a:solidFill>
              <a:effectLst/>
              <a:uFillTx/>
              <a:latin typeface="Times New Roman"/>
            </a:endParaRPr>
          </a:p>
        </p:txBody>
      </p:sp>
      <p:sp>
        <p:nvSpPr>
          <p:cNvPr id="2" name="TextBox 1">
            <a:extLst>
              <a:ext uri="{FF2B5EF4-FFF2-40B4-BE49-F238E27FC236}">
                <a16:creationId xmlns:a16="http://schemas.microsoft.com/office/drawing/2014/main" id="{0FF1DE5D-F316-A60A-BBD9-76DE69B1A1BD}"/>
              </a:ext>
            </a:extLst>
          </p:cNvPr>
          <p:cNvSpPr txBox="1"/>
          <p:nvPr/>
        </p:nvSpPr>
        <p:spPr>
          <a:xfrm>
            <a:off x="850392" y="5047488"/>
            <a:ext cx="7351776" cy="584775"/>
          </a:xfrm>
          <a:prstGeom prst="rect">
            <a:avLst/>
          </a:prstGeom>
          <a:noFill/>
        </p:spPr>
        <p:txBody>
          <a:bodyPr wrap="square" rtlCol="0">
            <a:spAutoFit/>
          </a:bodyPr>
          <a:lstStyle/>
          <a:p>
            <a:r>
              <a:rPr lang="en-US" sz="3200" b="1" dirty="0">
                <a:solidFill>
                  <a:srgbClr val="1F2937"/>
                </a:solidFill>
                <a:latin typeface="Arial"/>
              </a:rPr>
              <a:t>Remember – GO LOW!</a:t>
            </a:r>
            <a:endParaRPr lang="en-AU" sz="3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p:bldP spid="141"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CHILD SAFE STANDARD 3</a:t>
            </a:r>
            <a:endParaRPr lang="en-US" sz="2800" b="0" u="none" strike="noStrike">
              <a:solidFill>
                <a:srgbClr val="000000"/>
              </a:solidFill>
              <a:effectLst/>
              <a:uFillTx/>
              <a:latin typeface="Arial"/>
            </a:endParaRPr>
          </a:p>
        </p:txBody>
      </p:sp>
      <p:sp>
        <p:nvSpPr>
          <p:cNvPr id="144"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Families Are Part of Child Safety</a:t>
            </a:r>
            <a:endParaRPr lang="en-US" sz="4000" b="0" u="none" strike="noStrike">
              <a:solidFill>
                <a:srgbClr val="000000"/>
              </a:solidFill>
              <a:effectLst/>
              <a:uFillTx/>
              <a:latin typeface="Arial"/>
            </a:endParaRPr>
          </a:p>
        </p:txBody>
      </p:sp>
      <p:sp>
        <p:nvSpPr>
          <p:cNvPr id="145"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46" name="Text 3"/>
          <p:cNvSpPr/>
          <p:nvPr/>
        </p:nvSpPr>
        <p:spPr>
          <a:xfrm>
            <a:off x="777240" y="1691640"/>
            <a:ext cx="7589160" cy="14169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3200" b="0" u="none" strike="noStrike">
                <a:solidFill>
                  <a:srgbClr val="1F2937"/>
                </a:solidFill>
                <a:effectLst/>
                <a:uFillTx/>
                <a:latin typeface="Arial"/>
                <a:ea typeface="Arial"/>
              </a:rPr>
              <a:t>Tasmania’s Child and Youth Safe Standards say families and communities should be informed and involved in promoting child safety and wellbeing.</a:t>
            </a:r>
            <a:endParaRPr lang="en-US" sz="3200" b="0" u="none" strike="noStrike">
              <a:solidFill>
                <a:srgbClr val="000000"/>
              </a:solidFill>
              <a:effectLst/>
              <a:uFillTx/>
              <a:latin typeface="Arial"/>
            </a:endParaRPr>
          </a:p>
        </p:txBody>
      </p:sp>
      <p:sp>
        <p:nvSpPr>
          <p:cNvPr id="147" name="Shape 4"/>
          <p:cNvSpPr/>
          <p:nvPr/>
        </p:nvSpPr>
        <p:spPr>
          <a:xfrm>
            <a:off x="246888" y="379476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48" name="Text 5"/>
          <p:cNvSpPr/>
          <p:nvPr/>
        </p:nvSpPr>
        <p:spPr>
          <a:xfrm>
            <a:off x="338328" y="394092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PARENTS</a:t>
            </a:r>
            <a:endParaRPr lang="en-US" sz="2800" b="0" u="none" strike="noStrike">
              <a:solidFill>
                <a:srgbClr val="000000"/>
              </a:solidFill>
              <a:effectLst/>
              <a:uFillTx/>
              <a:latin typeface="Arial"/>
            </a:endParaRPr>
          </a:p>
        </p:txBody>
      </p:sp>
      <p:sp>
        <p:nvSpPr>
          <p:cNvPr id="149" name="Text 6"/>
          <p:cNvSpPr/>
          <p:nvPr/>
        </p:nvSpPr>
        <p:spPr>
          <a:xfrm>
            <a:off x="338328" y="432504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Supervise and communicate.</a:t>
            </a:r>
            <a:endParaRPr lang="en-US" sz="2800" b="0" u="none" strike="noStrike">
              <a:solidFill>
                <a:srgbClr val="000000"/>
              </a:solidFill>
              <a:effectLst/>
              <a:uFillTx/>
              <a:latin typeface="Arial"/>
            </a:endParaRPr>
          </a:p>
        </p:txBody>
      </p:sp>
      <p:sp>
        <p:nvSpPr>
          <p:cNvPr id="150" name="Text 7"/>
          <p:cNvSpPr/>
          <p:nvPr/>
        </p:nvSpPr>
        <p:spPr>
          <a:xfrm>
            <a:off x="2148912" y="420624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151" name="Shape 8"/>
          <p:cNvSpPr/>
          <p:nvPr/>
        </p:nvSpPr>
        <p:spPr>
          <a:xfrm>
            <a:off x="2468808" y="379476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52" name="Text 9"/>
          <p:cNvSpPr/>
          <p:nvPr/>
        </p:nvSpPr>
        <p:spPr>
          <a:xfrm>
            <a:off x="2560248" y="394092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MINISTRY</a:t>
            </a:r>
            <a:endParaRPr lang="en-US" sz="2800" b="0" u="none" strike="noStrike">
              <a:solidFill>
                <a:srgbClr val="000000"/>
              </a:solidFill>
              <a:effectLst/>
              <a:uFillTx/>
              <a:latin typeface="Arial"/>
            </a:endParaRPr>
          </a:p>
        </p:txBody>
      </p:sp>
      <p:sp>
        <p:nvSpPr>
          <p:cNvPr id="153" name="Text 10"/>
          <p:cNvSpPr/>
          <p:nvPr/>
        </p:nvSpPr>
        <p:spPr>
          <a:xfrm>
            <a:off x="2560248" y="432504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Use safe boundaries and procedures.</a:t>
            </a:r>
            <a:endParaRPr lang="en-US" sz="2800" b="0" u="none" strike="noStrike">
              <a:solidFill>
                <a:srgbClr val="000000"/>
              </a:solidFill>
              <a:effectLst/>
              <a:uFillTx/>
              <a:latin typeface="Arial"/>
            </a:endParaRPr>
          </a:p>
        </p:txBody>
      </p:sp>
      <p:sp>
        <p:nvSpPr>
          <p:cNvPr id="154" name="Text 11"/>
          <p:cNvSpPr/>
          <p:nvPr/>
        </p:nvSpPr>
        <p:spPr>
          <a:xfrm>
            <a:off x="4361688" y="420624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155" name="Shape 12"/>
          <p:cNvSpPr/>
          <p:nvPr/>
        </p:nvSpPr>
        <p:spPr>
          <a:xfrm>
            <a:off x="4672440" y="379476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56" name="Text 13"/>
          <p:cNvSpPr/>
          <p:nvPr/>
        </p:nvSpPr>
        <p:spPr>
          <a:xfrm>
            <a:off x="4690800" y="3940920"/>
            <a:ext cx="1873800" cy="630504"/>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SAFE SPACES</a:t>
            </a:r>
          </a:p>
          <a:p>
            <a:pPr algn="ctr" defTabSz="914400">
              <a:lnSpc>
                <a:spcPct val="100000"/>
              </a:lnSpc>
              <a:tabLst>
                <a:tab pos="0" algn="l"/>
              </a:tabLst>
            </a:pPr>
            <a:r>
              <a:rPr lang="en-US" sz="2800" b="1" dirty="0">
                <a:solidFill>
                  <a:srgbClr val="14243B"/>
                </a:solidFill>
                <a:latin typeface="Arial"/>
              </a:rPr>
              <a:t>Committee</a:t>
            </a:r>
            <a:endParaRPr lang="en-US" sz="2800" b="0" u="none" strike="noStrike" dirty="0">
              <a:solidFill>
                <a:srgbClr val="000000"/>
              </a:solidFill>
              <a:effectLst/>
              <a:uFillTx/>
              <a:latin typeface="Arial"/>
            </a:endParaRPr>
          </a:p>
        </p:txBody>
      </p:sp>
      <p:sp>
        <p:nvSpPr>
          <p:cNvPr id="157" name="Text 14"/>
          <p:cNvSpPr/>
          <p:nvPr/>
        </p:nvSpPr>
        <p:spPr>
          <a:xfrm>
            <a:off x="4763880" y="4571424"/>
            <a:ext cx="1691280" cy="521352"/>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dirty="0">
                <a:solidFill>
                  <a:srgbClr val="1F2937"/>
                </a:solidFill>
                <a:effectLst/>
                <a:uFillTx/>
                <a:latin typeface="Arial"/>
                <a:ea typeface="Arial"/>
              </a:rPr>
              <a:t>Receive and escalate concerns.</a:t>
            </a:r>
            <a:endParaRPr lang="en-US" sz="2800" b="0" u="none" strike="noStrike" dirty="0">
              <a:solidFill>
                <a:srgbClr val="000000"/>
              </a:solidFill>
              <a:effectLst/>
              <a:uFillTx/>
              <a:latin typeface="Arial"/>
            </a:endParaRPr>
          </a:p>
        </p:txBody>
      </p:sp>
      <p:sp>
        <p:nvSpPr>
          <p:cNvPr id="158" name="Text 15"/>
          <p:cNvSpPr/>
          <p:nvPr/>
        </p:nvSpPr>
        <p:spPr>
          <a:xfrm>
            <a:off x="6656760" y="420624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a:solidFill>
                  <a:srgbClr val="D99A17"/>
                </a:solidFill>
                <a:effectLst/>
                <a:uFillTx/>
                <a:latin typeface="Arial"/>
                <a:ea typeface="Arial"/>
              </a:rPr>
              <a:t>→</a:t>
            </a:r>
            <a:endParaRPr lang="en-US" sz="3200" b="0" u="none" strike="noStrike">
              <a:solidFill>
                <a:srgbClr val="000000"/>
              </a:solidFill>
              <a:effectLst/>
              <a:uFillTx/>
              <a:latin typeface="Arial"/>
            </a:endParaRPr>
          </a:p>
        </p:txBody>
      </p:sp>
      <p:sp>
        <p:nvSpPr>
          <p:cNvPr id="159" name="Shape 16"/>
          <p:cNvSpPr/>
          <p:nvPr/>
        </p:nvSpPr>
        <p:spPr>
          <a:xfrm>
            <a:off x="7031880" y="379476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60" name="Text 17"/>
          <p:cNvSpPr/>
          <p:nvPr/>
        </p:nvSpPr>
        <p:spPr>
          <a:xfrm>
            <a:off x="7123320" y="394092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a:solidFill>
                  <a:srgbClr val="14243B"/>
                </a:solidFill>
                <a:effectLst/>
                <a:uFillTx/>
                <a:latin typeface="Arial"/>
                <a:ea typeface="Arial"/>
              </a:rPr>
              <a:t>COMMUNITY</a:t>
            </a:r>
            <a:endParaRPr lang="en-US" sz="2800" b="0" u="none" strike="noStrike">
              <a:solidFill>
                <a:srgbClr val="000000"/>
              </a:solidFill>
              <a:effectLst/>
              <a:uFillTx/>
              <a:latin typeface="Arial"/>
            </a:endParaRPr>
          </a:p>
        </p:txBody>
      </p:sp>
      <p:sp>
        <p:nvSpPr>
          <p:cNvPr id="161" name="Text 18"/>
          <p:cNvSpPr/>
          <p:nvPr/>
        </p:nvSpPr>
        <p:spPr>
          <a:xfrm>
            <a:off x="7123320" y="432504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Support a culture of safety.</a:t>
            </a:r>
            <a:endParaRPr lang="en-US" sz="2800" b="0" u="none" strike="noStrike">
              <a:solidFill>
                <a:srgbClr val="000000"/>
              </a:solidFill>
              <a:effectLst/>
              <a:uFillTx/>
              <a:latin typeface="Arial"/>
            </a:endParaRPr>
          </a:p>
        </p:txBody>
      </p:sp>
      <p:sp>
        <p:nvSpPr>
          <p:cNvPr id="162" name="Text 19"/>
          <p:cNvSpPr/>
          <p:nvPr/>
        </p:nvSpPr>
        <p:spPr>
          <a:xfrm>
            <a:off x="594360" y="6080760"/>
            <a:ext cx="7954920" cy="347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defTabSz="914400">
              <a:lnSpc>
                <a:spcPct val="100000"/>
              </a:lnSpc>
              <a:tabLst>
                <a:tab pos="0" algn="l"/>
              </a:tabLst>
            </a:pPr>
            <a:r>
              <a:rPr lang="en-US" sz="2800" b="0" u="none" strike="noStrike">
                <a:solidFill>
                  <a:srgbClr val="6B7280"/>
                </a:solidFill>
                <a:effectLst/>
                <a:uFillTx/>
                <a:latin typeface="Arial"/>
                <a:ea typeface="Arial"/>
              </a:rPr>
              <a:t>Tasmanian Child and Youth Safe Standards — Standard 3</a:t>
            </a:r>
            <a:endParaRPr lang="en-US" sz="2800" b="0" u="none" strike="noStrike">
              <a:solidFill>
                <a:srgbClr val="000000"/>
              </a:solidFill>
              <a:effectLst/>
              <a:uFillTx/>
              <a:latin typeface="Arial"/>
            </a:endParaRPr>
          </a:p>
        </p:txBody>
      </p:sp>
      <p:sp>
        <p:nvSpPr>
          <p:cNvPr id="163" name="PlaceHolder 1"/>
          <p:cNvSpPr>
            <a:spLocks noGrp="1"/>
          </p:cNvSpPr>
          <p:nvPr>
            <p:ph type="sldNum" idx="19"/>
          </p:nvPr>
        </p:nvSpPr>
        <p:spPr>
          <a:xfrm>
            <a:off x="8503920" y="6419160"/>
            <a:ext cx="40212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DE2E3952-5BC6-4105-873B-D866E1D0095F}" type="slidenum">
              <a:rPr lang="en-US" sz="2800" b="0" u="none" strike="noStrike">
                <a:solidFill>
                  <a:srgbClr val="9A9A9A"/>
                </a:solidFill>
                <a:effectLst/>
                <a:uFillTx/>
                <a:latin typeface="Arial"/>
                <a:ea typeface="Arial"/>
              </a:rPr>
              <a:t>17</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p:bldP spid="149" grpId="0"/>
      <p:bldP spid="150" grpId="0"/>
      <p:bldP spid="151" grpId="0" animBg="1"/>
      <p:bldP spid="152" grpId="0"/>
      <p:bldP spid="153" grpId="0"/>
      <p:bldP spid="154" grpId="0"/>
      <p:bldP spid="155" grpId="0" animBg="1"/>
      <p:bldP spid="156" grpId="0"/>
      <p:bldP spid="157" grpId="0"/>
      <p:bldP spid="158" grpId="0"/>
      <p:bldP spid="159" grpId="0" animBg="1"/>
      <p:bldP spid="160" grpId="0"/>
      <p:bldP spid="1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OUR CHURCH EXPECTATION</a:t>
            </a:r>
            <a:endParaRPr lang="en-US" sz="2800" b="0" u="none" strike="noStrike">
              <a:solidFill>
                <a:srgbClr val="000000"/>
              </a:solidFill>
              <a:effectLst/>
              <a:uFillTx/>
              <a:latin typeface="Arial"/>
            </a:endParaRPr>
          </a:p>
        </p:txBody>
      </p:sp>
      <p:sp>
        <p:nvSpPr>
          <p:cNvPr id="165"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Parents Remain Parents</a:t>
            </a:r>
            <a:endParaRPr lang="en-US" sz="4000" b="0" u="none" strike="noStrike">
              <a:solidFill>
                <a:srgbClr val="000000"/>
              </a:solidFill>
              <a:effectLst/>
              <a:uFillTx/>
              <a:latin typeface="Arial"/>
            </a:endParaRPr>
          </a:p>
        </p:txBody>
      </p:sp>
      <p:sp>
        <p:nvSpPr>
          <p:cNvPr id="166"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67" name="Text 3"/>
          <p:cNvSpPr/>
          <p:nvPr/>
        </p:nvSpPr>
        <p:spPr>
          <a:xfrm>
            <a:off x="731520" y="1783080"/>
            <a:ext cx="768060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600" b="1" u="none" strike="noStrike">
                <a:solidFill>
                  <a:srgbClr val="14243B"/>
                </a:solidFill>
                <a:effectLst/>
                <a:uFillTx/>
                <a:latin typeface="Arial"/>
                <a:ea typeface="Arial"/>
              </a:rPr>
              <a:t>When children are NOT signed into or formally entrusted to a children’s ministry or event:</a:t>
            </a:r>
            <a:endParaRPr lang="en-US" sz="3600" b="0" u="none" strike="noStrike">
              <a:solidFill>
                <a:srgbClr val="000000"/>
              </a:solidFill>
              <a:effectLst/>
              <a:uFillTx/>
              <a:latin typeface="Arial"/>
            </a:endParaRPr>
          </a:p>
        </p:txBody>
      </p:sp>
      <p:sp>
        <p:nvSpPr>
          <p:cNvPr id="168" name="Text 4"/>
          <p:cNvSpPr/>
          <p:nvPr/>
        </p:nvSpPr>
        <p:spPr>
          <a:xfrm>
            <a:off x="777240" y="3063240"/>
            <a:ext cx="758916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4000" b="1" u="none" strike="noStrike">
                <a:solidFill>
                  <a:srgbClr val="D99A17"/>
                </a:solidFill>
                <a:effectLst/>
                <a:uFillTx/>
                <a:latin typeface="Arial"/>
                <a:ea typeface="Arial"/>
              </a:rPr>
              <a:t>PARENTS / CARERS REMAIN RESPONSIBLE FOR SUPERVISION.</a:t>
            </a:r>
            <a:endParaRPr lang="en-US" sz="4000" b="0" u="none" strike="noStrike">
              <a:solidFill>
                <a:srgbClr val="000000"/>
              </a:solidFill>
              <a:effectLst/>
              <a:uFillTx/>
              <a:latin typeface="Arial"/>
            </a:endParaRPr>
          </a:p>
        </p:txBody>
      </p:sp>
      <p:sp>
        <p:nvSpPr>
          <p:cNvPr id="169" name="Text 5"/>
          <p:cNvSpPr/>
          <p:nvPr/>
        </p:nvSpPr>
        <p:spPr>
          <a:xfrm>
            <a:off x="914400" y="4572000"/>
            <a:ext cx="731484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200" b="0" u="none" strike="noStrike">
                <a:solidFill>
                  <a:srgbClr val="1F2937"/>
                </a:solidFill>
                <a:effectLst/>
                <a:uFillTx/>
                <a:latin typeface="Arial"/>
                <a:ea typeface="Arial"/>
              </a:rPr>
              <a:t>Safe Spaces supports parents. It does not replace ordinary parental responsibility.</a:t>
            </a:r>
            <a:endParaRPr lang="en-US" sz="3200" b="0" u="none" strike="noStrike">
              <a:solidFill>
                <a:srgbClr val="000000"/>
              </a:solidFill>
              <a:effectLst/>
              <a:uFillTx/>
              <a:latin typeface="Arial"/>
            </a:endParaRPr>
          </a:p>
        </p:txBody>
      </p:sp>
      <p:sp>
        <p:nvSpPr>
          <p:cNvPr id="170" name="PlaceHolder 1"/>
          <p:cNvSpPr>
            <a:spLocks noGrp="1"/>
          </p:cNvSpPr>
          <p:nvPr>
            <p:ph type="sldNum" idx="20"/>
          </p:nvPr>
        </p:nvSpPr>
        <p:spPr>
          <a:xfrm>
            <a:off x="8503920" y="6419160"/>
            <a:ext cx="46634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39258690-7CA8-485B-8E69-10A3FB6AA815}" type="slidenum">
              <a:rPr lang="en-US" sz="2800" b="0" u="none" strike="noStrike">
                <a:solidFill>
                  <a:srgbClr val="9A9A9A"/>
                </a:solidFill>
                <a:effectLst/>
                <a:uFillTx/>
                <a:latin typeface="Arial"/>
                <a:ea typeface="Arial"/>
              </a:rPr>
              <a:t>18</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P spid="168" grpId="0"/>
      <p:bldP spid="16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WHEN MINISTRY TAKES RESPONSIBILITY</a:t>
            </a:r>
            <a:endParaRPr lang="en-US" sz="2800" b="0" u="none" strike="noStrike">
              <a:solidFill>
                <a:srgbClr val="000000"/>
              </a:solidFill>
              <a:effectLst/>
              <a:uFillTx/>
              <a:latin typeface="Arial"/>
            </a:endParaRPr>
          </a:p>
        </p:txBody>
      </p:sp>
      <p:sp>
        <p:nvSpPr>
          <p:cNvPr id="172"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Follow the Safeguards</a:t>
            </a:r>
            <a:endParaRPr lang="en-US" sz="4000" b="0" u="none" strike="noStrike">
              <a:solidFill>
                <a:srgbClr val="000000"/>
              </a:solidFill>
              <a:effectLst/>
              <a:uFillTx/>
              <a:latin typeface="Arial"/>
            </a:endParaRPr>
          </a:p>
        </p:txBody>
      </p:sp>
      <p:sp>
        <p:nvSpPr>
          <p:cNvPr id="173"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74" name="Text 3"/>
          <p:cNvSpPr/>
          <p:nvPr/>
        </p:nvSpPr>
        <p:spPr>
          <a:xfrm>
            <a:off x="822960" y="1691640"/>
            <a:ext cx="7543440" cy="472536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lnSpcReduction="10000"/>
          </a:bodyPr>
          <a:lstStyle/>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Use approved leaders and appropriate supervision.</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Follow ministry boundaries and sign-in / handover procedures.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Keep physical and online environments safe.</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dirty="0">
                <a:solidFill>
                  <a:srgbClr val="1F2937"/>
                </a:solidFill>
                <a:latin typeface="Arial"/>
                <a:ea typeface="Arial"/>
              </a:rPr>
              <a:t>Report and </a:t>
            </a:r>
            <a:r>
              <a:rPr lang="en-US" sz="3200" b="0" u="none" strike="noStrike" dirty="0">
                <a:solidFill>
                  <a:srgbClr val="1F2937"/>
                </a:solidFill>
                <a:effectLst/>
                <a:uFillTx/>
                <a:latin typeface="Arial"/>
                <a:ea typeface="Arial"/>
              </a:rPr>
              <a:t>Record concerns through the designated pathway.</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Do not invent shortcuts because “we know everyone here.”</a:t>
            </a:r>
            <a:endParaRPr lang="en-US" sz="3200" b="0" u="none" strike="noStrike" dirty="0">
              <a:solidFill>
                <a:srgbClr val="000000"/>
              </a:solidFill>
              <a:effectLst/>
              <a:uFillTx/>
              <a:latin typeface="Arial"/>
            </a:endParaRPr>
          </a:p>
        </p:txBody>
      </p:sp>
      <p:sp>
        <p:nvSpPr>
          <p:cNvPr id="175" name="Text 4"/>
          <p:cNvSpPr/>
          <p:nvPr/>
        </p:nvSpPr>
        <p:spPr>
          <a:xfrm>
            <a:off x="320400" y="6108192"/>
            <a:ext cx="850320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Autofit/>
          </a:bodyPr>
          <a:lstStyle/>
          <a:p>
            <a:pPr algn="ctr" defTabSz="914400">
              <a:lnSpc>
                <a:spcPct val="100000"/>
              </a:lnSpc>
              <a:tabLst>
                <a:tab pos="0" algn="l"/>
              </a:tabLst>
            </a:pPr>
            <a:r>
              <a:rPr lang="en-US" sz="2800" b="1" u="none" strike="noStrike" dirty="0">
                <a:solidFill>
                  <a:srgbClr val="D99A17"/>
                </a:solidFill>
                <a:effectLst/>
                <a:uFillTx/>
                <a:latin typeface="Arial"/>
                <a:ea typeface="Arial"/>
              </a:rPr>
              <a:t>A SAFE CULTURE IS BUILT BEFORE A CRISIS.</a:t>
            </a:r>
            <a:endParaRPr lang="en-US" sz="2800" b="0" u="none" strike="noStrike" dirty="0">
              <a:solidFill>
                <a:srgbClr val="000000"/>
              </a:solidFill>
              <a:effectLst/>
              <a:uFillTx/>
              <a:latin typeface="Arial"/>
            </a:endParaRPr>
          </a:p>
        </p:txBody>
      </p:sp>
      <p:sp>
        <p:nvSpPr>
          <p:cNvPr id="176" name="PlaceHolder 1"/>
          <p:cNvSpPr>
            <a:spLocks noGrp="1"/>
          </p:cNvSpPr>
          <p:nvPr>
            <p:ph type="sldNum" idx="21"/>
          </p:nvPr>
        </p:nvSpPr>
        <p:spPr>
          <a:xfrm>
            <a:off x="8503920" y="6419160"/>
            <a:ext cx="46634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DB6C208A-6E74-4A95-9BF8-6D84E6120207}" type="slidenum">
              <a:rPr lang="en-US" sz="2800" b="0" u="none" strike="noStrike">
                <a:solidFill>
                  <a:srgbClr val="9A9A9A"/>
                </a:solidFill>
                <a:effectLst/>
                <a:uFillTx/>
                <a:latin typeface="Arial"/>
                <a:ea typeface="Arial"/>
              </a:rPr>
              <a:t>19</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WE ARE PREPARED</a:t>
            </a:r>
            <a:endParaRPr lang="en-US" sz="2800" b="0" u="none" strike="noStrike">
              <a:solidFill>
                <a:srgbClr val="000000"/>
              </a:solidFill>
              <a:effectLst/>
              <a:uFillTx/>
              <a:latin typeface="Arial"/>
            </a:endParaRPr>
          </a:p>
        </p:txBody>
      </p:sp>
      <p:sp>
        <p:nvSpPr>
          <p:cNvPr id="17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dirty="0">
                <a:solidFill>
                  <a:srgbClr val="14243B"/>
                </a:solidFill>
                <a:effectLst/>
                <a:uFillTx/>
                <a:latin typeface="Arial"/>
                <a:ea typeface="Arial"/>
              </a:rPr>
              <a:t>Trained Safe Spaces People</a:t>
            </a:r>
            <a:endParaRPr lang="en-US" sz="4000" b="0" u="none" strike="noStrike" dirty="0">
              <a:solidFill>
                <a:srgbClr val="000000"/>
              </a:solidFill>
              <a:effectLst/>
              <a:uFillTx/>
              <a:latin typeface="Arial"/>
            </a:endParaRPr>
          </a:p>
        </p:txBody>
      </p:sp>
      <p:sp>
        <p:nvSpPr>
          <p:cNvPr id="17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180" name="Text 3"/>
          <p:cNvSpPr/>
          <p:nvPr/>
        </p:nvSpPr>
        <p:spPr>
          <a:xfrm>
            <a:off x="685800" y="1691640"/>
            <a:ext cx="777204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Our ministry team includes many trained people who know the Safe Spaces pathway.</a:t>
            </a:r>
            <a:endParaRPr lang="en-US" sz="3600" b="0" u="none" strike="noStrike" dirty="0">
              <a:solidFill>
                <a:srgbClr val="000000"/>
              </a:solidFill>
              <a:effectLst/>
              <a:uFillTx/>
              <a:latin typeface="Arial"/>
            </a:endParaRPr>
          </a:p>
        </p:txBody>
      </p:sp>
      <p:sp>
        <p:nvSpPr>
          <p:cNvPr id="181" name="Shape 4"/>
          <p:cNvSpPr/>
          <p:nvPr/>
        </p:nvSpPr>
        <p:spPr>
          <a:xfrm>
            <a:off x="274320" y="306324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82" name="Text 5"/>
          <p:cNvSpPr/>
          <p:nvPr/>
        </p:nvSpPr>
        <p:spPr>
          <a:xfrm>
            <a:off x="365760" y="32094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RECEIVE</a:t>
            </a:r>
            <a:endParaRPr lang="en-US" sz="2800" b="0" u="none" strike="noStrike" dirty="0">
              <a:solidFill>
                <a:srgbClr val="000000"/>
              </a:solidFill>
              <a:effectLst/>
              <a:uFillTx/>
              <a:latin typeface="Arial"/>
            </a:endParaRPr>
          </a:p>
        </p:txBody>
      </p:sp>
      <p:sp>
        <p:nvSpPr>
          <p:cNvPr id="183" name="Text 6"/>
          <p:cNvSpPr/>
          <p:nvPr/>
        </p:nvSpPr>
        <p:spPr>
          <a:xfrm>
            <a:off x="365760" y="35935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0" u="none" strike="noStrike" dirty="0">
                <a:solidFill>
                  <a:srgbClr val="1F2937"/>
                </a:solidFill>
                <a:effectLst/>
                <a:uFillTx/>
                <a:latin typeface="Arial"/>
                <a:ea typeface="Arial"/>
              </a:rPr>
              <a:t>Listen calmly.</a:t>
            </a:r>
            <a:endParaRPr lang="en-US" sz="2800" b="0" u="none" strike="noStrike" dirty="0">
              <a:solidFill>
                <a:srgbClr val="000000"/>
              </a:solidFill>
              <a:effectLst/>
              <a:uFillTx/>
              <a:latin typeface="Arial"/>
            </a:endParaRPr>
          </a:p>
        </p:txBody>
      </p:sp>
      <p:sp>
        <p:nvSpPr>
          <p:cNvPr id="184" name="Text 7"/>
          <p:cNvSpPr/>
          <p:nvPr/>
        </p:nvSpPr>
        <p:spPr>
          <a:xfrm>
            <a:off x="2185488" y="347472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185" name="Shape 8"/>
          <p:cNvSpPr/>
          <p:nvPr/>
        </p:nvSpPr>
        <p:spPr>
          <a:xfrm>
            <a:off x="2514528" y="306324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86" name="Text 9"/>
          <p:cNvSpPr/>
          <p:nvPr/>
        </p:nvSpPr>
        <p:spPr>
          <a:xfrm>
            <a:off x="2605968" y="32094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PROTECT</a:t>
            </a:r>
            <a:endParaRPr lang="en-US" sz="2800" b="0" u="none" strike="noStrike">
              <a:solidFill>
                <a:srgbClr val="000000"/>
              </a:solidFill>
              <a:effectLst/>
              <a:uFillTx/>
              <a:latin typeface="Arial"/>
            </a:endParaRPr>
          </a:p>
        </p:txBody>
      </p:sp>
      <p:sp>
        <p:nvSpPr>
          <p:cNvPr id="187" name="Text 10"/>
          <p:cNvSpPr/>
          <p:nvPr/>
        </p:nvSpPr>
        <p:spPr>
          <a:xfrm>
            <a:off x="2605968" y="35935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0" u="none" strike="noStrike">
                <a:solidFill>
                  <a:srgbClr val="1F2937"/>
                </a:solidFill>
                <a:effectLst/>
                <a:uFillTx/>
                <a:latin typeface="Arial"/>
                <a:ea typeface="Arial"/>
              </a:rPr>
              <a:t>Prioritise safety.</a:t>
            </a:r>
            <a:endParaRPr lang="en-US" sz="2800" b="0" u="none" strike="noStrike">
              <a:solidFill>
                <a:srgbClr val="000000"/>
              </a:solidFill>
              <a:effectLst/>
              <a:uFillTx/>
              <a:latin typeface="Arial"/>
            </a:endParaRPr>
          </a:p>
        </p:txBody>
      </p:sp>
      <p:sp>
        <p:nvSpPr>
          <p:cNvPr id="188" name="Text 11"/>
          <p:cNvSpPr/>
          <p:nvPr/>
        </p:nvSpPr>
        <p:spPr>
          <a:xfrm>
            <a:off x="4416552" y="347472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189" name="Shape 12"/>
          <p:cNvSpPr/>
          <p:nvPr/>
        </p:nvSpPr>
        <p:spPr>
          <a:xfrm>
            <a:off x="4736448" y="306324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90" name="Text 13"/>
          <p:cNvSpPr/>
          <p:nvPr/>
        </p:nvSpPr>
        <p:spPr>
          <a:xfrm>
            <a:off x="4827888" y="32094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RECORD</a:t>
            </a:r>
            <a:endParaRPr lang="en-US" sz="2800" b="0" u="none" strike="noStrike" dirty="0">
              <a:solidFill>
                <a:srgbClr val="000000"/>
              </a:solidFill>
              <a:effectLst/>
              <a:uFillTx/>
              <a:latin typeface="Arial"/>
            </a:endParaRPr>
          </a:p>
        </p:txBody>
      </p:sp>
      <p:sp>
        <p:nvSpPr>
          <p:cNvPr id="191" name="Text 14"/>
          <p:cNvSpPr/>
          <p:nvPr/>
        </p:nvSpPr>
        <p:spPr>
          <a:xfrm>
            <a:off x="4827888" y="35935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Keep accurate information.</a:t>
            </a:r>
            <a:endParaRPr lang="en-US" sz="2800" b="0" u="none" strike="noStrike">
              <a:solidFill>
                <a:srgbClr val="000000"/>
              </a:solidFill>
              <a:effectLst/>
              <a:uFillTx/>
              <a:latin typeface="Arial"/>
            </a:endParaRPr>
          </a:p>
        </p:txBody>
      </p:sp>
      <p:sp>
        <p:nvSpPr>
          <p:cNvPr id="192" name="Text 15"/>
          <p:cNvSpPr/>
          <p:nvPr/>
        </p:nvSpPr>
        <p:spPr>
          <a:xfrm>
            <a:off x="6656760" y="347472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a:t>
            </a:r>
            <a:endParaRPr lang="en-US" sz="3200" b="0" u="none" strike="noStrike" dirty="0">
              <a:solidFill>
                <a:srgbClr val="000000"/>
              </a:solidFill>
              <a:effectLst/>
              <a:uFillTx/>
              <a:latin typeface="Arial"/>
            </a:endParaRPr>
          </a:p>
        </p:txBody>
      </p:sp>
      <p:sp>
        <p:nvSpPr>
          <p:cNvPr id="193" name="Shape 16"/>
          <p:cNvSpPr/>
          <p:nvPr/>
        </p:nvSpPr>
        <p:spPr>
          <a:xfrm>
            <a:off x="6977016" y="306324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94" name="Text 17"/>
          <p:cNvSpPr/>
          <p:nvPr/>
        </p:nvSpPr>
        <p:spPr>
          <a:xfrm>
            <a:off x="7068456" y="320940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ESCALATE</a:t>
            </a:r>
            <a:endParaRPr lang="en-US" sz="2800" b="0" u="none" strike="noStrike">
              <a:solidFill>
                <a:srgbClr val="000000"/>
              </a:solidFill>
              <a:effectLst/>
              <a:uFillTx/>
              <a:latin typeface="Arial"/>
            </a:endParaRPr>
          </a:p>
        </p:txBody>
      </p:sp>
      <p:sp>
        <p:nvSpPr>
          <p:cNvPr id="195" name="Text 18"/>
          <p:cNvSpPr/>
          <p:nvPr/>
        </p:nvSpPr>
        <p:spPr>
          <a:xfrm>
            <a:off x="7068456" y="359352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Follow the required process.</a:t>
            </a:r>
            <a:endParaRPr lang="en-US" sz="2800" b="0" u="none" strike="noStrike">
              <a:solidFill>
                <a:srgbClr val="000000"/>
              </a:solidFill>
              <a:effectLst/>
              <a:uFillTx/>
              <a:latin typeface="Arial"/>
            </a:endParaRPr>
          </a:p>
        </p:txBody>
      </p:sp>
      <p:sp>
        <p:nvSpPr>
          <p:cNvPr id="196" name="Text 19"/>
          <p:cNvSpPr/>
          <p:nvPr/>
        </p:nvSpPr>
        <p:spPr>
          <a:xfrm>
            <a:off x="868680" y="5074920"/>
            <a:ext cx="7406280" cy="14904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marL="457200" indent="-457200" algn="ctr" defTabSz="914400">
              <a:lnSpc>
                <a:spcPct val="100000"/>
              </a:lnSpc>
              <a:buFont typeface="Arial" panose="020B0604020202020204" pitchFamily="34" charset="0"/>
              <a:buChar char="•"/>
              <a:tabLst>
                <a:tab pos="0" algn="l"/>
              </a:tabLst>
            </a:pPr>
            <a:r>
              <a:rPr lang="en-US" sz="3200" b="0" u="none" strike="noStrike" dirty="0">
                <a:solidFill>
                  <a:srgbClr val="1F2937"/>
                </a:solidFill>
                <a:effectLst/>
                <a:uFillTx/>
                <a:latin typeface="Arial"/>
                <a:ea typeface="Arial"/>
              </a:rPr>
              <a:t>Their role is not to create drama. </a:t>
            </a:r>
          </a:p>
          <a:p>
            <a:pPr marL="457200" indent="-457200" algn="ctr" defTabSz="914400">
              <a:lnSpc>
                <a:spcPct val="100000"/>
              </a:lnSpc>
              <a:buFont typeface="Arial" panose="020B0604020202020204" pitchFamily="34" charset="0"/>
              <a:buChar char="•"/>
              <a:tabLst>
                <a:tab pos="0" algn="l"/>
              </a:tabLst>
            </a:pPr>
            <a:r>
              <a:rPr lang="en-US" sz="3200" dirty="0">
                <a:solidFill>
                  <a:srgbClr val="1F2937"/>
                </a:solidFill>
                <a:latin typeface="Arial"/>
                <a:ea typeface="Arial"/>
              </a:rPr>
              <a:t>Their role is not to investigate.</a:t>
            </a:r>
          </a:p>
          <a:p>
            <a:pPr marL="457200" indent="-457200" algn="ctr" defTabSz="914400">
              <a:lnSpc>
                <a:spcPct val="100000"/>
              </a:lnSpc>
              <a:buFont typeface="Arial" panose="020B0604020202020204" pitchFamily="34" charset="0"/>
              <a:buChar char="•"/>
              <a:tabLst>
                <a:tab pos="0" algn="l"/>
              </a:tabLst>
            </a:pPr>
            <a:r>
              <a:rPr lang="en-US" sz="3200" b="0" u="none" strike="noStrike" dirty="0">
                <a:solidFill>
                  <a:srgbClr val="1F2937"/>
                </a:solidFill>
                <a:effectLst/>
                <a:uFillTx/>
                <a:latin typeface="Arial"/>
                <a:ea typeface="Arial"/>
              </a:rPr>
              <a:t>Their role is to respond properly.</a:t>
            </a:r>
            <a:endParaRPr lang="en-US" sz="3200" b="0" u="none" strike="noStrike" dirty="0">
              <a:solidFill>
                <a:srgbClr val="000000"/>
              </a:solidFill>
              <a:effectLst/>
              <a:uFillTx/>
              <a:latin typeface="Arial"/>
            </a:endParaRPr>
          </a:p>
        </p:txBody>
      </p:sp>
      <p:sp>
        <p:nvSpPr>
          <p:cNvPr id="197" name="PlaceHolder 1"/>
          <p:cNvSpPr>
            <a:spLocks noGrp="1"/>
          </p:cNvSpPr>
          <p:nvPr>
            <p:ph type="sldNum" idx="22"/>
          </p:nvPr>
        </p:nvSpPr>
        <p:spPr>
          <a:xfrm>
            <a:off x="8503920" y="6419160"/>
            <a:ext cx="42062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429BC682-57CF-4A98-A912-54E5E3B08461}" type="slidenum">
              <a:rPr lang="en-US" sz="2800" b="0" u="none" strike="noStrike">
                <a:solidFill>
                  <a:srgbClr val="9A9A9A"/>
                </a:solidFill>
                <a:effectLst/>
                <a:uFillTx/>
                <a:latin typeface="Arial"/>
                <a:ea typeface="Arial"/>
              </a:rPr>
              <a:t>20</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9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9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animBg="1"/>
      <p:bldP spid="182" grpId="0"/>
      <p:bldP spid="183" grpId="0"/>
      <p:bldP spid="184" grpId="0"/>
      <p:bldP spid="185" grpId="0" animBg="1"/>
      <p:bldP spid="186" grpId="0"/>
      <p:bldP spid="187" grpId="0"/>
      <p:bldP spid="188" grpId="0"/>
      <p:bldP spid="189" grpId="0" animBg="1"/>
      <p:bldP spid="190" grpId="0"/>
      <p:bldP spid="191" grpId="0"/>
      <p:bldP spid="192" grpId="0"/>
      <p:bldP spid="193" grpId="0" animBg="1"/>
      <p:bldP spid="194" grpId="0"/>
      <p:bldP spid="19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TAKE NOTE</a:t>
            </a:r>
            <a:endParaRPr lang="en-US" sz="2800" b="0" u="none" strike="noStrike">
              <a:solidFill>
                <a:srgbClr val="000000"/>
              </a:solidFill>
              <a:effectLst/>
              <a:uFillTx/>
              <a:latin typeface="Arial"/>
            </a:endParaRPr>
          </a:p>
        </p:txBody>
      </p:sp>
      <p:sp>
        <p:nvSpPr>
          <p:cNvPr id="199"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4000" b="1" u="none" strike="noStrike">
                <a:solidFill>
                  <a:srgbClr val="14243B"/>
                </a:solidFill>
                <a:effectLst/>
                <a:uFillTx/>
                <a:latin typeface="Arial"/>
                <a:ea typeface="Arial"/>
              </a:rPr>
              <a:t>Good Intentions Are Not a Safeguard</a:t>
            </a:r>
            <a:endParaRPr lang="en-US" sz="4000" b="0" u="none" strike="noStrike">
              <a:solidFill>
                <a:srgbClr val="000000"/>
              </a:solidFill>
              <a:effectLst/>
              <a:uFillTx/>
              <a:latin typeface="Arial"/>
            </a:endParaRPr>
          </a:p>
        </p:txBody>
      </p:sp>
      <p:sp>
        <p:nvSpPr>
          <p:cNvPr id="200"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13" name="Text 15"/>
          <p:cNvSpPr/>
          <p:nvPr/>
        </p:nvSpPr>
        <p:spPr>
          <a:xfrm>
            <a:off x="914400" y="1527048"/>
            <a:ext cx="7314840" cy="731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“But I meant well” cannot repair preventable harm.</a:t>
            </a:r>
            <a:endParaRPr lang="en-US" sz="3600" b="0" u="none" strike="noStrike" dirty="0">
              <a:solidFill>
                <a:srgbClr val="000000"/>
              </a:solidFill>
              <a:effectLst/>
              <a:uFillTx/>
              <a:latin typeface="Arial"/>
            </a:endParaRPr>
          </a:p>
        </p:txBody>
      </p:sp>
      <p:sp>
        <p:nvSpPr>
          <p:cNvPr id="214" name="PlaceHolder 1"/>
          <p:cNvSpPr>
            <a:spLocks noGrp="1"/>
          </p:cNvSpPr>
          <p:nvPr>
            <p:ph type="sldNum" idx="23"/>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87695739-2370-47C9-89A7-B57091903738}" type="slidenum">
              <a:rPr lang="en-US" sz="2800" b="0" u="none" strike="noStrike">
                <a:solidFill>
                  <a:srgbClr val="9A9A9A"/>
                </a:solidFill>
                <a:effectLst/>
                <a:uFillTx/>
                <a:latin typeface="Arial"/>
                <a:ea typeface="Arial"/>
              </a:rPr>
              <a:t>21</a:t>
            </a:fld>
            <a:endParaRPr lang="en-US" sz="2800" b="0" u="none" strike="noStrike">
              <a:solidFill>
                <a:srgbClr val="000000"/>
              </a:solidFill>
              <a:effectLst/>
              <a:uFillTx/>
              <a:latin typeface="Times New Roman"/>
            </a:endParaRPr>
          </a:p>
        </p:txBody>
      </p:sp>
      <p:sp>
        <p:nvSpPr>
          <p:cNvPr id="3" name="Shape 3">
            <a:extLst>
              <a:ext uri="{FF2B5EF4-FFF2-40B4-BE49-F238E27FC236}">
                <a16:creationId xmlns:a16="http://schemas.microsoft.com/office/drawing/2014/main" id="{B3B170F8-A98E-8F10-860B-B864DCB92A22}"/>
              </a:ext>
            </a:extLst>
          </p:cNvPr>
          <p:cNvSpPr/>
          <p:nvPr/>
        </p:nvSpPr>
        <p:spPr>
          <a:xfrm>
            <a:off x="685800" y="2660904"/>
            <a:ext cx="2285640" cy="868320"/>
          </a:xfrm>
          <a:prstGeom prst="roundRect">
            <a:avLst>
              <a:gd name="adj" fmla="val 5263"/>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5" name="Text 4">
            <a:extLst>
              <a:ext uri="{FF2B5EF4-FFF2-40B4-BE49-F238E27FC236}">
                <a16:creationId xmlns:a16="http://schemas.microsoft.com/office/drawing/2014/main" id="{9AE85C90-C6E4-1F45-413D-E530AE68817B}"/>
              </a:ext>
            </a:extLst>
          </p:cNvPr>
          <p:cNvSpPr/>
          <p:nvPr/>
        </p:nvSpPr>
        <p:spPr>
          <a:xfrm>
            <a:off x="758880" y="2825424"/>
            <a:ext cx="2139480" cy="493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TRAINING</a:t>
            </a:r>
            <a:endParaRPr lang="en-US" sz="2800" b="0" u="none" strike="noStrike">
              <a:solidFill>
                <a:srgbClr val="000000"/>
              </a:solidFill>
              <a:effectLst/>
              <a:uFillTx/>
              <a:latin typeface="Arial"/>
            </a:endParaRPr>
          </a:p>
        </p:txBody>
      </p:sp>
      <p:sp>
        <p:nvSpPr>
          <p:cNvPr id="7" name="Shape 5">
            <a:extLst>
              <a:ext uri="{FF2B5EF4-FFF2-40B4-BE49-F238E27FC236}">
                <a16:creationId xmlns:a16="http://schemas.microsoft.com/office/drawing/2014/main" id="{932F9720-FFCC-686A-3037-F317841085F6}"/>
              </a:ext>
            </a:extLst>
          </p:cNvPr>
          <p:cNvSpPr/>
          <p:nvPr/>
        </p:nvSpPr>
        <p:spPr>
          <a:xfrm>
            <a:off x="3429000" y="2660904"/>
            <a:ext cx="2285640" cy="868320"/>
          </a:xfrm>
          <a:prstGeom prst="roundRect">
            <a:avLst>
              <a:gd name="adj" fmla="val 5263"/>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9" name="Text 6">
            <a:extLst>
              <a:ext uri="{FF2B5EF4-FFF2-40B4-BE49-F238E27FC236}">
                <a16:creationId xmlns:a16="http://schemas.microsoft.com/office/drawing/2014/main" id="{2DDAA4A9-D9D9-CC7A-1CCD-D44E3A2E4630}"/>
              </a:ext>
            </a:extLst>
          </p:cNvPr>
          <p:cNvSpPr/>
          <p:nvPr/>
        </p:nvSpPr>
        <p:spPr>
          <a:xfrm>
            <a:off x="3502080" y="2825424"/>
            <a:ext cx="2139480" cy="493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2800" b="1" u="none" strike="noStrike">
                <a:solidFill>
                  <a:srgbClr val="14243B"/>
                </a:solidFill>
                <a:effectLst/>
                <a:uFillTx/>
                <a:latin typeface="Arial"/>
                <a:ea typeface="Arial"/>
              </a:rPr>
              <a:t>BOUNDARIES</a:t>
            </a:r>
            <a:endParaRPr lang="en-US" sz="2800" b="0" u="none" strike="noStrike">
              <a:solidFill>
                <a:srgbClr val="000000"/>
              </a:solidFill>
              <a:effectLst/>
              <a:uFillTx/>
              <a:latin typeface="Arial"/>
            </a:endParaRPr>
          </a:p>
        </p:txBody>
      </p:sp>
      <p:sp>
        <p:nvSpPr>
          <p:cNvPr id="11" name="Shape 7">
            <a:extLst>
              <a:ext uri="{FF2B5EF4-FFF2-40B4-BE49-F238E27FC236}">
                <a16:creationId xmlns:a16="http://schemas.microsoft.com/office/drawing/2014/main" id="{5AFFEBB4-9E9F-46E7-9D79-B32A30C3B09F}"/>
              </a:ext>
            </a:extLst>
          </p:cNvPr>
          <p:cNvSpPr/>
          <p:nvPr/>
        </p:nvSpPr>
        <p:spPr>
          <a:xfrm>
            <a:off x="6172200" y="2660904"/>
            <a:ext cx="2285640" cy="868320"/>
          </a:xfrm>
          <a:prstGeom prst="roundRect">
            <a:avLst>
              <a:gd name="adj" fmla="val 5263"/>
            </a:avLst>
          </a:prstGeom>
          <a:solidFill>
            <a:srgbClr val="EAF1F7"/>
          </a:solidFill>
          <a:ln w="1270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3" name="Text 8">
            <a:extLst>
              <a:ext uri="{FF2B5EF4-FFF2-40B4-BE49-F238E27FC236}">
                <a16:creationId xmlns:a16="http://schemas.microsoft.com/office/drawing/2014/main" id="{379E5189-ED7E-1E25-608B-4D4D8F106510}"/>
              </a:ext>
            </a:extLst>
          </p:cNvPr>
          <p:cNvSpPr/>
          <p:nvPr/>
        </p:nvSpPr>
        <p:spPr>
          <a:xfrm>
            <a:off x="6245280" y="2825424"/>
            <a:ext cx="2139480" cy="493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2800" b="1" u="none" strike="noStrike">
                <a:solidFill>
                  <a:srgbClr val="14243B"/>
                </a:solidFill>
                <a:effectLst/>
                <a:uFillTx/>
                <a:latin typeface="Arial"/>
                <a:ea typeface="Arial"/>
              </a:rPr>
              <a:t>SUPERVISION</a:t>
            </a:r>
            <a:endParaRPr lang="en-US" sz="2800" b="0" u="none" strike="noStrike">
              <a:solidFill>
                <a:srgbClr val="000000"/>
              </a:solidFill>
              <a:effectLst/>
              <a:uFillTx/>
              <a:latin typeface="Arial"/>
            </a:endParaRPr>
          </a:p>
        </p:txBody>
      </p:sp>
      <p:sp>
        <p:nvSpPr>
          <p:cNvPr id="15" name="Shape 9">
            <a:extLst>
              <a:ext uri="{FF2B5EF4-FFF2-40B4-BE49-F238E27FC236}">
                <a16:creationId xmlns:a16="http://schemas.microsoft.com/office/drawing/2014/main" id="{1A40BE9B-E7C3-8B5A-9ECD-99AF653DE191}"/>
              </a:ext>
            </a:extLst>
          </p:cNvPr>
          <p:cNvSpPr/>
          <p:nvPr/>
        </p:nvSpPr>
        <p:spPr>
          <a:xfrm>
            <a:off x="685800" y="3895344"/>
            <a:ext cx="2285640" cy="868320"/>
          </a:xfrm>
          <a:prstGeom prst="roundRect">
            <a:avLst>
              <a:gd name="adj" fmla="val 5263"/>
            </a:avLst>
          </a:prstGeom>
          <a:solidFill>
            <a:srgbClr val="FFF5DE"/>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17" name="Text 10">
            <a:extLst>
              <a:ext uri="{FF2B5EF4-FFF2-40B4-BE49-F238E27FC236}">
                <a16:creationId xmlns:a16="http://schemas.microsoft.com/office/drawing/2014/main" id="{01E338FD-6B14-6F55-BE80-5EB0B59990B6}"/>
              </a:ext>
            </a:extLst>
          </p:cNvPr>
          <p:cNvSpPr/>
          <p:nvPr/>
        </p:nvSpPr>
        <p:spPr>
          <a:xfrm>
            <a:off x="758880" y="4059864"/>
            <a:ext cx="2139480" cy="493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REPORTING</a:t>
            </a:r>
            <a:endParaRPr lang="en-US" sz="2800" b="0" u="none" strike="noStrike" dirty="0">
              <a:solidFill>
                <a:srgbClr val="000000"/>
              </a:solidFill>
              <a:effectLst/>
              <a:uFillTx/>
              <a:latin typeface="Arial"/>
            </a:endParaRPr>
          </a:p>
        </p:txBody>
      </p:sp>
      <p:sp>
        <p:nvSpPr>
          <p:cNvPr id="19" name="Shape 11">
            <a:extLst>
              <a:ext uri="{FF2B5EF4-FFF2-40B4-BE49-F238E27FC236}">
                <a16:creationId xmlns:a16="http://schemas.microsoft.com/office/drawing/2014/main" id="{6E6551D8-883C-629D-1AFD-D038399AF666}"/>
              </a:ext>
            </a:extLst>
          </p:cNvPr>
          <p:cNvSpPr/>
          <p:nvPr/>
        </p:nvSpPr>
        <p:spPr>
          <a:xfrm>
            <a:off x="3429000" y="3895344"/>
            <a:ext cx="2285640" cy="868320"/>
          </a:xfrm>
          <a:prstGeom prst="roundRect">
            <a:avLst>
              <a:gd name="adj" fmla="val 5263"/>
            </a:avLst>
          </a:prstGeom>
          <a:solidFill>
            <a:srgbClr val="FFF5DE"/>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1" name="Text 12">
            <a:extLst>
              <a:ext uri="{FF2B5EF4-FFF2-40B4-BE49-F238E27FC236}">
                <a16:creationId xmlns:a16="http://schemas.microsoft.com/office/drawing/2014/main" id="{53D03139-0AF0-31FD-6CE0-26CB8239C4EC}"/>
              </a:ext>
            </a:extLst>
          </p:cNvPr>
          <p:cNvSpPr/>
          <p:nvPr/>
        </p:nvSpPr>
        <p:spPr>
          <a:xfrm>
            <a:off x="3502080" y="4059864"/>
            <a:ext cx="2139480" cy="493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dirty="0">
                <a:solidFill>
                  <a:srgbClr val="14243B"/>
                </a:solidFill>
                <a:effectLst/>
                <a:uFillTx/>
                <a:latin typeface="Arial"/>
                <a:ea typeface="Arial"/>
              </a:rPr>
              <a:t>RECORDS</a:t>
            </a:r>
            <a:endParaRPr lang="en-US" sz="2800" b="0" u="none" strike="noStrike" dirty="0">
              <a:solidFill>
                <a:srgbClr val="000000"/>
              </a:solidFill>
              <a:effectLst/>
              <a:uFillTx/>
              <a:latin typeface="Arial"/>
            </a:endParaRPr>
          </a:p>
        </p:txBody>
      </p:sp>
      <p:sp>
        <p:nvSpPr>
          <p:cNvPr id="23" name="Shape 13">
            <a:extLst>
              <a:ext uri="{FF2B5EF4-FFF2-40B4-BE49-F238E27FC236}">
                <a16:creationId xmlns:a16="http://schemas.microsoft.com/office/drawing/2014/main" id="{A032C987-47E2-C5B2-6C2B-69C026435BB3}"/>
              </a:ext>
            </a:extLst>
          </p:cNvPr>
          <p:cNvSpPr/>
          <p:nvPr/>
        </p:nvSpPr>
        <p:spPr>
          <a:xfrm>
            <a:off x="6172200" y="3895344"/>
            <a:ext cx="2285640" cy="868320"/>
          </a:xfrm>
          <a:prstGeom prst="roundRect">
            <a:avLst>
              <a:gd name="adj" fmla="val 5263"/>
            </a:avLst>
          </a:prstGeom>
          <a:solidFill>
            <a:srgbClr val="FFF5DE"/>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5" name="Text 14">
            <a:extLst>
              <a:ext uri="{FF2B5EF4-FFF2-40B4-BE49-F238E27FC236}">
                <a16:creationId xmlns:a16="http://schemas.microsoft.com/office/drawing/2014/main" id="{B43716ED-9634-39B3-9F36-C291DB69F3C7}"/>
              </a:ext>
            </a:extLst>
          </p:cNvPr>
          <p:cNvSpPr/>
          <p:nvPr/>
        </p:nvSpPr>
        <p:spPr>
          <a:xfrm>
            <a:off x="6245280" y="4059864"/>
            <a:ext cx="2139480" cy="493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14243B"/>
                </a:solidFill>
                <a:effectLst/>
                <a:uFillTx/>
                <a:latin typeface="Arial"/>
                <a:ea typeface="Arial"/>
              </a:rPr>
              <a:t>REVIEW</a:t>
            </a:r>
            <a:endParaRPr lang="en-US" sz="2800" b="0" u="none" strike="noStrike">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3" grpId="0" animBg="1"/>
      <p:bldP spid="5" grpId="0"/>
      <p:bldP spid="7" grpId="0" animBg="1"/>
      <p:bldP spid="9" grpId="0"/>
      <p:bldP spid="11" grpId="0" animBg="1"/>
      <p:bldP spid="13" grpId="0"/>
      <p:bldP spid="15" grpId="0" animBg="1"/>
      <p:bldP spid="17" grpId="0"/>
      <p:bldP spid="19" grpId="0" animBg="1"/>
      <p:bldP spid="21" grpId="0"/>
      <p:bldP spid="23" grpId="0" animBg="1"/>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LOOK BACK</a:t>
            </a:r>
            <a:endParaRPr lang="en-US" sz="2800" b="0" u="none" strike="noStrike">
              <a:solidFill>
                <a:srgbClr val="000000"/>
              </a:solidFill>
              <a:effectLst/>
              <a:uFillTx/>
              <a:latin typeface="Arial"/>
            </a:endParaRPr>
          </a:p>
        </p:txBody>
      </p:sp>
      <p:sp>
        <p:nvSpPr>
          <p:cNvPr id="216"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Remember “No Triangles”?</a:t>
            </a:r>
            <a:endParaRPr lang="en-US" sz="4000" b="0" u="none" strike="noStrike">
              <a:solidFill>
                <a:srgbClr val="000000"/>
              </a:solidFill>
              <a:effectLst/>
              <a:uFillTx/>
              <a:latin typeface="Arial"/>
            </a:endParaRPr>
          </a:p>
        </p:txBody>
      </p:sp>
      <p:sp>
        <p:nvSpPr>
          <p:cNvPr id="217"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18" name="Text 3"/>
          <p:cNvSpPr/>
          <p:nvPr/>
        </p:nvSpPr>
        <p:spPr>
          <a:xfrm>
            <a:off x="640080" y="1874520"/>
            <a:ext cx="7863480" cy="20829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4000" b="1" u="none" strike="noStrike" dirty="0">
                <a:solidFill>
                  <a:srgbClr val="FF0000"/>
                </a:solidFill>
                <a:effectLst/>
                <a:uFillTx/>
                <a:latin typeface="Arial"/>
                <a:ea typeface="Arial"/>
              </a:rPr>
              <a:t>ORDINARY</a:t>
            </a:r>
            <a:r>
              <a:rPr lang="en-US" sz="4000" b="1" u="none" strike="noStrike" dirty="0">
                <a:solidFill>
                  <a:srgbClr val="14243B"/>
                </a:solidFill>
                <a:effectLst/>
                <a:uFillTx/>
                <a:latin typeface="Arial"/>
                <a:ea typeface="Arial"/>
              </a:rPr>
              <a:t> CONFLICT:</a:t>
            </a:r>
            <a:endParaRPr lang="en-US" sz="4000" b="0" u="none" strike="noStrike" dirty="0">
              <a:solidFill>
                <a:srgbClr val="000000"/>
              </a:solidFill>
              <a:effectLst/>
              <a:uFillTx/>
              <a:latin typeface="Arial"/>
            </a:endParaRPr>
          </a:p>
          <a:p>
            <a:pPr defTabSz="914400">
              <a:lnSpc>
                <a:spcPct val="100000"/>
              </a:lnSpc>
              <a:tabLst>
                <a:tab pos="0" algn="l"/>
              </a:tabLst>
            </a:pPr>
            <a:r>
              <a:rPr lang="en-US" sz="4000" b="1" dirty="0">
                <a:solidFill>
                  <a:srgbClr val="14243B"/>
                </a:solidFill>
                <a:latin typeface="Arial"/>
              </a:rPr>
              <a:t>Bear with one another</a:t>
            </a:r>
          </a:p>
          <a:p>
            <a:pPr defTabSz="914400">
              <a:tabLst>
                <a:tab pos="0" algn="l"/>
              </a:tabLst>
            </a:pPr>
            <a:r>
              <a:rPr lang="en-US" sz="4000" b="1" dirty="0">
                <a:solidFill>
                  <a:srgbClr val="14243B"/>
                </a:solidFill>
                <a:latin typeface="Arial"/>
                <a:ea typeface="Arial"/>
              </a:rPr>
              <a:t>Talk to them— Not about them.</a:t>
            </a:r>
          </a:p>
        </p:txBody>
      </p:sp>
      <p:sp>
        <p:nvSpPr>
          <p:cNvPr id="219" name="Text 4"/>
          <p:cNvSpPr/>
          <p:nvPr/>
        </p:nvSpPr>
        <p:spPr>
          <a:xfrm>
            <a:off x="777240" y="4709160"/>
            <a:ext cx="758916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3200" b="0" u="none" strike="noStrike" dirty="0">
                <a:solidFill>
                  <a:srgbClr val="1F2937"/>
                </a:solidFill>
                <a:effectLst/>
                <a:uFillTx/>
                <a:latin typeface="Arial"/>
                <a:ea typeface="Arial"/>
              </a:rPr>
              <a:t>Matthew 18 taught us to stop creating gossip triangles.</a:t>
            </a:r>
            <a:endParaRPr lang="en-US" sz="3200" b="0" u="none" strike="noStrike" dirty="0">
              <a:solidFill>
                <a:srgbClr val="000000"/>
              </a:solidFill>
              <a:effectLst/>
              <a:uFillTx/>
              <a:latin typeface="Arial"/>
            </a:endParaRPr>
          </a:p>
        </p:txBody>
      </p:sp>
      <p:sp>
        <p:nvSpPr>
          <p:cNvPr id="220" name="PlaceHolder 1"/>
          <p:cNvSpPr>
            <a:spLocks noGrp="1"/>
          </p:cNvSpPr>
          <p:nvPr>
            <p:ph type="sldNum" idx="24"/>
          </p:nvPr>
        </p:nvSpPr>
        <p:spPr>
          <a:xfrm>
            <a:off x="8503920" y="6419160"/>
            <a:ext cx="429768"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32055B41-FE3C-49F0-BA54-EBD43212A787}" type="slidenum">
              <a:rPr lang="en-US" sz="2800" b="0" u="none" strike="noStrike">
                <a:solidFill>
                  <a:srgbClr val="9A9A9A"/>
                </a:solidFill>
                <a:effectLst/>
                <a:uFillTx/>
                <a:latin typeface="Arial"/>
                <a:ea typeface="Arial"/>
              </a:rPr>
              <a:t>22</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MATTHEW 18:15</a:t>
            </a:r>
            <a:endParaRPr lang="en-US" sz="2800" b="0" u="none" strike="noStrike">
              <a:solidFill>
                <a:srgbClr val="000000"/>
              </a:solidFill>
              <a:effectLst/>
              <a:uFillTx/>
              <a:latin typeface="Arial"/>
            </a:endParaRPr>
          </a:p>
        </p:txBody>
      </p:sp>
      <p:sp>
        <p:nvSpPr>
          <p:cNvPr id="222"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For Ordinary Personal Conflict</a:t>
            </a:r>
            <a:endParaRPr lang="en-US" sz="4000" b="0" u="none" strike="noStrike">
              <a:solidFill>
                <a:srgbClr val="000000"/>
              </a:solidFill>
              <a:effectLst/>
              <a:uFillTx/>
              <a:latin typeface="Arial"/>
            </a:endParaRPr>
          </a:p>
        </p:txBody>
      </p:sp>
      <p:sp>
        <p:nvSpPr>
          <p:cNvPr id="223"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24" name="Text 3"/>
          <p:cNvSpPr/>
          <p:nvPr/>
        </p:nvSpPr>
        <p:spPr>
          <a:xfrm>
            <a:off x="777240" y="1783080"/>
            <a:ext cx="7589160" cy="13255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“If your brother sins against you, go and tell him his fault, between you and him alone.”</a:t>
            </a:r>
            <a:endParaRPr lang="en-US" sz="3600" b="0" u="none" strike="noStrike" dirty="0">
              <a:solidFill>
                <a:srgbClr val="000000"/>
              </a:solidFill>
              <a:effectLst/>
              <a:uFillTx/>
              <a:latin typeface="Arial"/>
            </a:endParaRPr>
          </a:p>
        </p:txBody>
      </p:sp>
      <p:sp>
        <p:nvSpPr>
          <p:cNvPr id="225" name="Text 4"/>
          <p:cNvSpPr/>
          <p:nvPr/>
        </p:nvSpPr>
        <p:spPr>
          <a:xfrm>
            <a:off x="868680" y="3657600"/>
            <a:ext cx="7406280" cy="1096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0" u="none" strike="noStrike" dirty="0">
                <a:solidFill>
                  <a:srgbClr val="1F2937"/>
                </a:solidFill>
                <a:effectLst/>
                <a:uFillTx/>
                <a:latin typeface="Arial"/>
                <a:ea typeface="Arial"/>
              </a:rPr>
              <a:t>For normal interpersonal conflict, Jesus teaches direct, responsible redress — not sideways gossip.</a:t>
            </a:r>
            <a:endParaRPr lang="en-US" sz="3600" b="0" u="none" strike="noStrike" dirty="0">
              <a:solidFill>
                <a:srgbClr val="000000"/>
              </a:solidFill>
              <a:effectLst/>
              <a:uFillTx/>
              <a:latin typeface="Arial"/>
            </a:endParaRPr>
          </a:p>
        </p:txBody>
      </p:sp>
      <p:sp>
        <p:nvSpPr>
          <p:cNvPr id="226" name="Text 5"/>
          <p:cNvSpPr/>
          <p:nvPr/>
        </p:nvSpPr>
        <p:spPr>
          <a:xfrm>
            <a:off x="2468880" y="5303520"/>
            <a:ext cx="4205880"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4000" b="1" u="none" strike="noStrike" dirty="0">
                <a:solidFill>
                  <a:srgbClr val="D99A17"/>
                </a:solidFill>
                <a:effectLst/>
                <a:uFillTx/>
                <a:latin typeface="Arial"/>
                <a:ea typeface="Arial"/>
              </a:rPr>
              <a:t>GO DIRECT.</a:t>
            </a:r>
            <a:endParaRPr lang="en-US" sz="4000" b="0" u="none" strike="noStrike" dirty="0">
              <a:solidFill>
                <a:srgbClr val="000000"/>
              </a:solidFill>
              <a:effectLst/>
              <a:uFillTx/>
              <a:latin typeface="Arial"/>
            </a:endParaRPr>
          </a:p>
        </p:txBody>
      </p:sp>
      <p:sp>
        <p:nvSpPr>
          <p:cNvPr id="227" name="PlaceHolder 1"/>
          <p:cNvSpPr>
            <a:spLocks noGrp="1"/>
          </p:cNvSpPr>
          <p:nvPr>
            <p:ph type="sldNum" idx="25"/>
          </p:nvPr>
        </p:nvSpPr>
        <p:spPr>
          <a:xfrm>
            <a:off x="8503920" y="6419160"/>
            <a:ext cx="42062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4601291B-969D-4C35-BEA2-9374C486CAB1}" type="slidenum">
              <a:rPr lang="en-US" sz="2800" b="0" u="none" strike="noStrike">
                <a:solidFill>
                  <a:srgbClr val="9A9A9A"/>
                </a:solidFill>
                <a:effectLst/>
                <a:uFillTx/>
                <a:latin typeface="Arial"/>
                <a:ea typeface="Arial"/>
              </a:rPr>
              <a:t>23</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P spid="2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BUT SAFEGUARDING IS DIFFERENT</a:t>
            </a:r>
            <a:endParaRPr lang="en-US" sz="2800" b="0" u="none" strike="noStrike">
              <a:solidFill>
                <a:srgbClr val="000000"/>
              </a:solidFill>
              <a:effectLst/>
              <a:uFillTx/>
              <a:latin typeface="Arial"/>
            </a:endParaRPr>
          </a:p>
        </p:txBody>
      </p:sp>
      <p:sp>
        <p:nvSpPr>
          <p:cNvPr id="229"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Do Not Misuse Matthew 18</a:t>
            </a:r>
            <a:endParaRPr lang="en-US" sz="4000" b="0" u="none" strike="noStrike">
              <a:solidFill>
                <a:srgbClr val="000000"/>
              </a:solidFill>
              <a:effectLst/>
              <a:uFillTx/>
              <a:latin typeface="Arial"/>
            </a:endParaRPr>
          </a:p>
        </p:txBody>
      </p:sp>
      <p:sp>
        <p:nvSpPr>
          <p:cNvPr id="230"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31" name="Text 3"/>
          <p:cNvSpPr/>
          <p:nvPr/>
        </p:nvSpPr>
        <p:spPr>
          <a:xfrm>
            <a:off x="777240" y="1737360"/>
            <a:ext cx="7589160" cy="1096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A child-safety or serious vulnerable-person concern is </a:t>
            </a:r>
            <a:r>
              <a:rPr lang="en-US" sz="3600" b="1" u="none" strike="noStrike" dirty="0">
                <a:solidFill>
                  <a:srgbClr val="FF0000"/>
                </a:solidFill>
                <a:effectLst/>
                <a:uFillTx/>
                <a:latin typeface="Arial"/>
                <a:ea typeface="Arial"/>
              </a:rPr>
              <a:t>NOT</a:t>
            </a:r>
            <a:r>
              <a:rPr lang="en-US" sz="3600" b="1" u="none" strike="noStrike" dirty="0">
                <a:solidFill>
                  <a:srgbClr val="14243B"/>
                </a:solidFill>
                <a:effectLst/>
                <a:uFillTx/>
                <a:latin typeface="Arial"/>
                <a:ea typeface="Arial"/>
              </a:rPr>
              <a:t> simply an ordinary dispute between two adults.</a:t>
            </a:r>
            <a:endParaRPr lang="en-US" sz="3600" b="0" u="none" strike="noStrike" dirty="0">
              <a:solidFill>
                <a:srgbClr val="000000"/>
              </a:solidFill>
              <a:effectLst/>
              <a:uFillTx/>
              <a:latin typeface="Arial"/>
            </a:endParaRPr>
          </a:p>
        </p:txBody>
      </p:sp>
      <p:sp>
        <p:nvSpPr>
          <p:cNvPr id="232" name="Text 4"/>
          <p:cNvSpPr/>
          <p:nvPr/>
        </p:nvSpPr>
        <p:spPr>
          <a:xfrm>
            <a:off x="868680" y="3246120"/>
            <a:ext cx="7406280" cy="1234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600" b="1" u="none" strike="noStrike" dirty="0">
                <a:solidFill>
                  <a:srgbClr val="A03B35"/>
                </a:solidFill>
                <a:effectLst/>
                <a:uFillTx/>
                <a:latin typeface="Arial"/>
                <a:ea typeface="Arial"/>
              </a:rPr>
              <a:t>Do not send a child, victim, parent or the reporter to privately confront an alleged perpetrator as the first step.</a:t>
            </a:r>
            <a:endParaRPr lang="en-US" sz="3600" b="0" u="none" strike="noStrike" dirty="0">
              <a:solidFill>
                <a:srgbClr val="000000"/>
              </a:solidFill>
              <a:effectLst/>
              <a:uFillTx/>
              <a:latin typeface="Arial"/>
            </a:endParaRPr>
          </a:p>
        </p:txBody>
      </p:sp>
      <p:sp>
        <p:nvSpPr>
          <p:cNvPr id="233" name="Text 5"/>
          <p:cNvSpPr/>
          <p:nvPr/>
        </p:nvSpPr>
        <p:spPr>
          <a:xfrm>
            <a:off x="1280160" y="5120640"/>
            <a:ext cx="658332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4000" b="1" u="none" strike="noStrike" dirty="0">
                <a:solidFill>
                  <a:srgbClr val="D99A17"/>
                </a:solidFill>
                <a:effectLst/>
                <a:uFillTx/>
                <a:latin typeface="Arial"/>
                <a:ea typeface="Arial"/>
              </a:rPr>
              <a:t>USE THE SAFEGUARDING PATHWAY.</a:t>
            </a:r>
            <a:endParaRPr lang="en-US" sz="4000" b="0" u="none" strike="noStrike" dirty="0">
              <a:solidFill>
                <a:srgbClr val="000000"/>
              </a:solidFill>
              <a:effectLst/>
              <a:uFillTx/>
              <a:latin typeface="Arial"/>
            </a:endParaRPr>
          </a:p>
        </p:txBody>
      </p:sp>
      <p:sp>
        <p:nvSpPr>
          <p:cNvPr id="234" name="PlaceHolder 1"/>
          <p:cNvSpPr>
            <a:spLocks noGrp="1"/>
          </p:cNvSpPr>
          <p:nvPr>
            <p:ph type="sldNum" idx="26"/>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2B955393-0EFE-4B53-A7B0-89BCBBDE6F9B}" type="slidenum">
              <a:rPr lang="en-US" sz="2800" b="0" u="none" strike="noStrike">
                <a:solidFill>
                  <a:srgbClr val="9A9A9A"/>
                </a:solidFill>
                <a:effectLst/>
                <a:uFillTx/>
                <a:latin typeface="Arial"/>
                <a:ea typeface="Arial"/>
              </a:rPr>
              <a:t>24</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p:bldP spid="232" grpId="0"/>
      <p:bldP spid="2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TWO DIFFERENT PATHWAYS</a:t>
            </a:r>
            <a:endParaRPr lang="en-US" sz="2800" b="0" u="none" strike="noStrike">
              <a:solidFill>
                <a:srgbClr val="000000"/>
              </a:solidFill>
              <a:effectLst/>
              <a:uFillTx/>
              <a:latin typeface="Arial"/>
            </a:endParaRPr>
          </a:p>
        </p:txBody>
      </p:sp>
      <p:sp>
        <p:nvSpPr>
          <p:cNvPr id="236"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Know Which One You Are In</a:t>
            </a:r>
            <a:endParaRPr lang="en-US" sz="4000" b="0" u="none" strike="noStrike">
              <a:solidFill>
                <a:srgbClr val="000000"/>
              </a:solidFill>
              <a:effectLst/>
              <a:uFillTx/>
              <a:latin typeface="Arial"/>
            </a:endParaRPr>
          </a:p>
        </p:txBody>
      </p:sp>
      <p:sp>
        <p:nvSpPr>
          <p:cNvPr id="237"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38" name="Shape 3"/>
          <p:cNvSpPr/>
          <p:nvPr/>
        </p:nvSpPr>
        <p:spPr>
          <a:xfrm>
            <a:off x="594360" y="1627560"/>
            <a:ext cx="3748680" cy="4251600"/>
          </a:xfrm>
          <a:prstGeom prst="roundRect">
            <a:avLst>
              <a:gd name="adj" fmla="val 1951"/>
            </a:avLst>
          </a:prstGeom>
          <a:solidFill>
            <a:srgbClr val="EAF1F7"/>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39" name="Text 4"/>
          <p:cNvSpPr/>
          <p:nvPr/>
        </p:nvSpPr>
        <p:spPr>
          <a:xfrm>
            <a:off x="758880" y="1783080"/>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defTabSz="914400">
              <a:lnSpc>
                <a:spcPct val="100000"/>
              </a:lnSpc>
              <a:tabLst>
                <a:tab pos="0" algn="l"/>
              </a:tabLst>
            </a:pPr>
            <a:r>
              <a:rPr lang="en-US" sz="2800" b="1" u="none" strike="noStrike" dirty="0">
                <a:solidFill>
                  <a:srgbClr val="14243B"/>
                </a:solidFill>
                <a:effectLst/>
                <a:uFillTx/>
                <a:latin typeface="Arial"/>
                <a:ea typeface="Arial"/>
              </a:rPr>
              <a:t>ORDINARY CONFLICT</a:t>
            </a:r>
            <a:endParaRPr lang="en-US" sz="2800" b="0" u="none" strike="noStrike" dirty="0">
              <a:solidFill>
                <a:srgbClr val="000000"/>
              </a:solidFill>
              <a:effectLst/>
              <a:uFillTx/>
              <a:latin typeface="Arial"/>
            </a:endParaRPr>
          </a:p>
        </p:txBody>
      </p:sp>
      <p:sp>
        <p:nvSpPr>
          <p:cNvPr id="240" name="Text 5"/>
          <p:cNvSpPr/>
          <p:nvPr/>
        </p:nvSpPr>
        <p:spPr>
          <a:xfrm>
            <a:off x="758880" y="2313360"/>
            <a:ext cx="3419640" cy="3410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defTabSz="914400">
              <a:lnSpc>
                <a:spcPct val="100000"/>
              </a:lnSpc>
              <a:tabLst>
                <a:tab pos="0" algn="l"/>
              </a:tabLst>
            </a:pPr>
            <a:r>
              <a:rPr lang="en-US" sz="3000" b="0" u="none" strike="noStrike" dirty="0">
                <a:solidFill>
                  <a:srgbClr val="1F2937"/>
                </a:solidFill>
                <a:effectLst/>
                <a:uFillTx/>
                <a:latin typeface="Arial"/>
                <a:ea typeface="Arial"/>
              </a:rPr>
              <a:t>Personal offence or disagreement.</a:t>
            </a:r>
            <a:endParaRPr lang="en-US" sz="3000" b="0" u="none" strike="noStrike" dirty="0">
              <a:solidFill>
                <a:srgbClr val="000000"/>
              </a:solidFill>
              <a:effectLst/>
              <a:uFillTx/>
              <a:latin typeface="Arial"/>
            </a:endParaRPr>
          </a:p>
          <a:p>
            <a:pPr defTabSz="914400">
              <a:lnSpc>
                <a:spcPct val="100000"/>
              </a:lnSpc>
              <a:tabLst>
                <a:tab pos="0" algn="l"/>
              </a:tabLst>
            </a:pP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Go direct appropriately.</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Seek reconciliation.</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Avoid gossip.</a:t>
            </a:r>
            <a:endParaRPr lang="en-US" sz="3000" b="0" u="none" strike="noStrike" dirty="0">
              <a:solidFill>
                <a:srgbClr val="000000"/>
              </a:solidFill>
              <a:effectLst/>
              <a:uFillTx/>
              <a:latin typeface="Arial"/>
            </a:endParaRPr>
          </a:p>
        </p:txBody>
      </p:sp>
      <p:sp>
        <p:nvSpPr>
          <p:cNvPr id="241" name="Shape 6"/>
          <p:cNvSpPr/>
          <p:nvPr/>
        </p:nvSpPr>
        <p:spPr>
          <a:xfrm>
            <a:off x="4800600" y="1627560"/>
            <a:ext cx="3748680" cy="4251600"/>
          </a:xfrm>
          <a:prstGeom prst="roundRect">
            <a:avLst>
              <a:gd name="adj" fmla="val 1951"/>
            </a:avLst>
          </a:prstGeom>
          <a:solidFill>
            <a:srgbClr val="FFF5DE"/>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42" name="Text 7"/>
          <p:cNvSpPr/>
          <p:nvPr/>
        </p:nvSpPr>
        <p:spPr>
          <a:xfrm>
            <a:off x="4965120" y="1783080"/>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dirty="0">
                <a:solidFill>
                  <a:srgbClr val="14243B"/>
                </a:solidFill>
                <a:effectLst/>
                <a:uFillTx/>
                <a:latin typeface="Arial"/>
                <a:ea typeface="Arial"/>
              </a:rPr>
              <a:t>SAFETY CONCERN</a:t>
            </a:r>
            <a:endParaRPr lang="en-US" sz="2800" b="0" u="none" strike="noStrike" dirty="0">
              <a:solidFill>
                <a:srgbClr val="000000"/>
              </a:solidFill>
              <a:effectLst/>
              <a:uFillTx/>
              <a:latin typeface="Arial"/>
            </a:endParaRPr>
          </a:p>
        </p:txBody>
      </p:sp>
      <p:sp>
        <p:nvSpPr>
          <p:cNvPr id="243" name="Text 8"/>
          <p:cNvSpPr/>
          <p:nvPr/>
        </p:nvSpPr>
        <p:spPr>
          <a:xfrm>
            <a:off x="4965120" y="2313360"/>
            <a:ext cx="3419640" cy="3410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92500" lnSpcReduction="20000"/>
          </a:bodyPr>
          <a:lstStyle/>
          <a:p>
            <a:pPr defTabSz="914400">
              <a:lnSpc>
                <a:spcPct val="100000"/>
              </a:lnSpc>
              <a:tabLst>
                <a:tab pos="0" algn="l"/>
              </a:tabLst>
            </a:pPr>
            <a:r>
              <a:rPr lang="en-US" sz="3000" b="0" u="none" strike="noStrike" dirty="0">
                <a:solidFill>
                  <a:srgbClr val="1F2937"/>
                </a:solidFill>
                <a:effectLst/>
                <a:uFillTx/>
                <a:latin typeface="Arial"/>
                <a:ea typeface="Arial"/>
              </a:rPr>
              <a:t>Possible abuse, grooming, serious misconduct or risk.</a:t>
            </a:r>
            <a:endParaRPr lang="en-US" sz="3000" b="0" u="none" strike="noStrike" dirty="0">
              <a:solidFill>
                <a:srgbClr val="000000"/>
              </a:solidFill>
              <a:effectLst/>
              <a:uFillTx/>
              <a:latin typeface="Arial"/>
            </a:endParaRPr>
          </a:p>
          <a:p>
            <a:pPr defTabSz="914400">
              <a:lnSpc>
                <a:spcPct val="100000"/>
              </a:lnSpc>
              <a:tabLst>
                <a:tab pos="0" algn="l"/>
              </a:tabLst>
            </a:pP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Protect.</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Report direct to Safe Spaces.</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Follow procedure.</a:t>
            </a:r>
          </a:p>
          <a:p>
            <a:pPr defTabSz="914400">
              <a:lnSpc>
                <a:spcPct val="100000"/>
              </a:lnSpc>
              <a:tabLst>
                <a:tab pos="0" algn="l"/>
              </a:tabLst>
            </a:pPr>
            <a:r>
              <a:rPr lang="en-US" sz="3000" dirty="0">
                <a:solidFill>
                  <a:srgbClr val="1F2937"/>
                </a:solidFill>
                <a:latin typeface="Arial"/>
              </a:rPr>
              <a:t>Avoid Gossip!</a:t>
            </a:r>
            <a:endParaRPr lang="en-US" sz="3000" b="0" u="none" strike="noStrike" dirty="0">
              <a:solidFill>
                <a:srgbClr val="000000"/>
              </a:solidFill>
              <a:effectLst/>
              <a:uFillTx/>
              <a:latin typeface="Arial"/>
            </a:endParaRPr>
          </a:p>
        </p:txBody>
      </p:sp>
      <p:sp>
        <p:nvSpPr>
          <p:cNvPr id="244" name="Text 9"/>
          <p:cNvSpPr/>
          <p:nvPr/>
        </p:nvSpPr>
        <p:spPr>
          <a:xfrm>
            <a:off x="228600" y="5989320"/>
            <a:ext cx="8668512" cy="438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3000" b="1" u="none" strike="noStrike" dirty="0">
                <a:solidFill>
                  <a:srgbClr val="14243B"/>
                </a:solidFill>
                <a:effectLst/>
                <a:uFillTx/>
                <a:latin typeface="Arial"/>
                <a:ea typeface="Arial"/>
              </a:rPr>
              <a:t>ORDINARY CONFLICT? </a:t>
            </a:r>
            <a:r>
              <a:rPr lang="en-US" sz="3000" b="1" u="none" strike="noStrike" dirty="0">
                <a:solidFill>
                  <a:srgbClr val="FF0000"/>
                </a:solidFill>
                <a:effectLst/>
                <a:uFillTx/>
                <a:latin typeface="Arial"/>
                <a:ea typeface="Arial"/>
              </a:rPr>
              <a:t>GO</a:t>
            </a:r>
            <a:r>
              <a:rPr lang="en-US" sz="3000" b="1" u="none" strike="noStrike" dirty="0">
                <a:solidFill>
                  <a:srgbClr val="14243B"/>
                </a:solidFill>
                <a:effectLst/>
                <a:uFillTx/>
                <a:latin typeface="Arial"/>
                <a:ea typeface="Arial"/>
              </a:rPr>
              <a:t> DIRECT.     SAFETY CONCERN? </a:t>
            </a:r>
            <a:r>
              <a:rPr lang="en-US" sz="3000" b="1" u="none" strike="noStrike" dirty="0">
                <a:solidFill>
                  <a:srgbClr val="FF0000"/>
                </a:solidFill>
                <a:effectLst/>
                <a:uFillTx/>
                <a:latin typeface="Arial"/>
                <a:ea typeface="Arial"/>
              </a:rPr>
              <a:t>REPORT</a:t>
            </a:r>
            <a:r>
              <a:rPr lang="en-US" sz="3000" b="1" u="none" strike="noStrike" dirty="0">
                <a:solidFill>
                  <a:srgbClr val="14243B"/>
                </a:solidFill>
                <a:effectLst/>
                <a:uFillTx/>
                <a:latin typeface="Arial"/>
                <a:ea typeface="Arial"/>
              </a:rPr>
              <a:t> DIRECT.</a:t>
            </a:r>
            <a:endParaRPr lang="en-US" sz="3000" b="0" u="none" strike="noStrike" dirty="0">
              <a:solidFill>
                <a:srgbClr val="000000"/>
              </a:solidFill>
              <a:effectLst/>
              <a:uFillTx/>
              <a:latin typeface="Arial"/>
            </a:endParaRPr>
          </a:p>
        </p:txBody>
      </p:sp>
      <p:sp>
        <p:nvSpPr>
          <p:cNvPr id="245" name="PlaceHolder 1"/>
          <p:cNvSpPr>
            <a:spLocks noGrp="1"/>
          </p:cNvSpPr>
          <p:nvPr>
            <p:ph type="sldNum" idx="27"/>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0714D730-3982-4049-8830-659B88A992A1}" type="slidenum">
              <a:rPr lang="en-US" sz="2800" b="0" u="none" strike="noStrike">
                <a:solidFill>
                  <a:srgbClr val="9A9A9A"/>
                </a:solidFill>
                <a:effectLst/>
                <a:uFillTx/>
                <a:latin typeface="Arial"/>
                <a:ea typeface="Arial"/>
              </a:rPr>
              <a:t>25</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0">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0">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0">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40">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3">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3">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3">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3">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43">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animBg="1"/>
      <p:bldP spid="239" grpId="0"/>
      <p:bldP spid="241" grpId="0" animBg="1"/>
      <p:bldP spid="242" grpId="0"/>
      <p:bldP spid="2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THE CATCHPHRASE</a:t>
            </a:r>
            <a:endParaRPr lang="en-US" sz="2800" b="0" u="none" strike="noStrike">
              <a:solidFill>
                <a:srgbClr val="000000"/>
              </a:solidFill>
              <a:effectLst/>
              <a:uFillTx/>
              <a:latin typeface="Arial"/>
            </a:endParaRPr>
          </a:p>
        </p:txBody>
      </p:sp>
      <p:sp>
        <p:nvSpPr>
          <p:cNvPr id="247" name="Shape 1"/>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48" name="Text 2"/>
          <p:cNvSpPr/>
          <p:nvPr/>
        </p:nvSpPr>
        <p:spPr>
          <a:xfrm>
            <a:off x="640080" y="1828800"/>
            <a:ext cx="7863480" cy="1005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4400" b="1" u="none" strike="noStrike" dirty="0">
                <a:solidFill>
                  <a:srgbClr val="14243B"/>
                </a:solidFill>
                <a:effectLst/>
                <a:uFillTx/>
                <a:latin typeface="Arial"/>
                <a:ea typeface="Arial"/>
              </a:rPr>
              <a:t>REPORT IT.</a:t>
            </a:r>
            <a:endParaRPr lang="en-US" sz="4400" b="0" u="none" strike="noStrike" dirty="0">
              <a:solidFill>
                <a:srgbClr val="000000"/>
              </a:solidFill>
              <a:effectLst/>
              <a:uFillTx/>
              <a:latin typeface="Arial"/>
            </a:endParaRPr>
          </a:p>
          <a:p>
            <a:pPr algn="ctr" defTabSz="914400">
              <a:lnSpc>
                <a:spcPct val="100000"/>
              </a:lnSpc>
              <a:tabLst>
                <a:tab pos="0" algn="l"/>
              </a:tabLst>
            </a:pPr>
            <a:r>
              <a:rPr lang="en-US" sz="4400" b="1" u="none" strike="noStrike" dirty="0">
                <a:solidFill>
                  <a:srgbClr val="14243B"/>
                </a:solidFill>
                <a:effectLst/>
                <a:uFillTx/>
                <a:latin typeface="Arial"/>
                <a:ea typeface="Arial"/>
              </a:rPr>
              <a:t>DON’T RETELL IT.</a:t>
            </a:r>
            <a:endParaRPr lang="en-US" sz="4400" b="0" u="none" strike="noStrike" dirty="0">
              <a:solidFill>
                <a:srgbClr val="000000"/>
              </a:solidFill>
              <a:effectLst/>
              <a:uFillTx/>
              <a:latin typeface="Arial"/>
            </a:endParaRPr>
          </a:p>
        </p:txBody>
      </p:sp>
      <p:sp>
        <p:nvSpPr>
          <p:cNvPr id="249" name="Text 3"/>
          <p:cNvSpPr/>
          <p:nvPr/>
        </p:nvSpPr>
        <p:spPr>
          <a:xfrm>
            <a:off x="777240" y="2971800"/>
            <a:ext cx="7589160" cy="3447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200" b="0" u="none" strike="noStrike" dirty="0">
                <a:solidFill>
                  <a:srgbClr val="1F2937"/>
                </a:solidFill>
                <a:effectLst/>
                <a:uFillTx/>
                <a:latin typeface="Arial"/>
                <a:ea typeface="Arial"/>
              </a:rPr>
              <a:t>Tell the people who need to know — not everyone who wants to know.</a:t>
            </a:r>
          </a:p>
          <a:p>
            <a:pPr algn="ctr" defTabSz="914400">
              <a:lnSpc>
                <a:spcPct val="100000"/>
              </a:lnSpc>
              <a:tabLst>
                <a:tab pos="0" algn="l"/>
              </a:tabLst>
            </a:pPr>
            <a:r>
              <a:rPr lang="en-US" sz="3200" dirty="0">
                <a:solidFill>
                  <a:srgbClr val="1F2937"/>
                </a:solidFill>
                <a:latin typeface="Arial"/>
              </a:rPr>
              <a:t>At this moment the Safe Spaces Committee consists of </a:t>
            </a:r>
          </a:p>
          <a:p>
            <a:pPr marL="457200" indent="-457200" defTabSz="914400">
              <a:lnSpc>
                <a:spcPct val="100000"/>
              </a:lnSpc>
              <a:buFont typeface="Arial" panose="020B0604020202020204" pitchFamily="34" charset="0"/>
              <a:buChar char="•"/>
              <a:tabLst>
                <a:tab pos="0" algn="l"/>
              </a:tabLst>
            </a:pPr>
            <a:r>
              <a:rPr lang="en-US" sz="3200" b="0" u="none" strike="noStrike" dirty="0">
                <a:solidFill>
                  <a:srgbClr val="1F2937"/>
                </a:solidFill>
                <a:effectLst/>
                <a:uFillTx/>
                <a:latin typeface="Arial"/>
              </a:rPr>
              <a:t>Pastor Bob</a:t>
            </a:r>
          </a:p>
          <a:p>
            <a:pPr marL="457200" indent="-457200" defTabSz="914400">
              <a:lnSpc>
                <a:spcPct val="100000"/>
              </a:lnSpc>
              <a:buFont typeface="Arial" panose="020B0604020202020204" pitchFamily="34" charset="0"/>
              <a:buChar char="•"/>
              <a:tabLst>
                <a:tab pos="0" algn="l"/>
              </a:tabLst>
            </a:pPr>
            <a:r>
              <a:rPr lang="en-US" sz="3200" dirty="0">
                <a:solidFill>
                  <a:srgbClr val="1F2937"/>
                </a:solidFill>
                <a:latin typeface="Arial"/>
              </a:rPr>
              <a:t>Heidi Brown</a:t>
            </a:r>
          </a:p>
          <a:p>
            <a:pPr marL="457200" indent="-457200" defTabSz="914400">
              <a:lnSpc>
                <a:spcPct val="100000"/>
              </a:lnSpc>
              <a:buFont typeface="Arial" panose="020B0604020202020204" pitchFamily="34" charset="0"/>
              <a:buChar char="•"/>
              <a:tabLst>
                <a:tab pos="0" algn="l"/>
              </a:tabLst>
            </a:pPr>
            <a:r>
              <a:rPr lang="en-US" sz="3200" dirty="0">
                <a:solidFill>
                  <a:srgbClr val="1F2937"/>
                </a:solidFill>
                <a:latin typeface="Arial"/>
              </a:rPr>
              <a:t>Natalie Mckitrick</a:t>
            </a:r>
          </a:p>
          <a:p>
            <a:pPr marL="457200" indent="-457200" defTabSz="914400">
              <a:lnSpc>
                <a:spcPct val="100000"/>
              </a:lnSpc>
              <a:buFont typeface="Arial" panose="020B0604020202020204" pitchFamily="34" charset="0"/>
              <a:buChar char="•"/>
              <a:tabLst>
                <a:tab pos="0" algn="l"/>
              </a:tabLst>
            </a:pPr>
            <a:r>
              <a:rPr lang="en-US" sz="3200" dirty="0">
                <a:solidFill>
                  <a:srgbClr val="1F2937"/>
                </a:solidFill>
                <a:latin typeface="Arial"/>
              </a:rPr>
              <a:t>Erik Mckitrick</a:t>
            </a:r>
          </a:p>
        </p:txBody>
      </p:sp>
      <p:sp>
        <p:nvSpPr>
          <p:cNvPr id="250" name="PlaceHolder 1"/>
          <p:cNvSpPr>
            <a:spLocks noGrp="1"/>
          </p:cNvSpPr>
          <p:nvPr>
            <p:ph type="sldNum" idx="28"/>
          </p:nvPr>
        </p:nvSpPr>
        <p:spPr>
          <a:xfrm>
            <a:off x="8503920" y="6419160"/>
            <a:ext cx="42062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39BA21CB-8A32-4157-AB69-552A5440D917}" type="slidenum">
              <a:rPr lang="en-US" sz="2800" b="0" u="none" strike="noStrike">
                <a:solidFill>
                  <a:srgbClr val="9A9A9A"/>
                </a:solidFill>
                <a:effectLst/>
                <a:uFillTx/>
                <a:latin typeface="Arial"/>
                <a:ea typeface="Arial"/>
              </a:rPr>
              <a:t>26</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09A1E-534C-BBE4-CA93-41801E68901F}"/>
            </a:ext>
          </a:extLst>
        </p:cNvPr>
        <p:cNvGrpSpPr/>
        <p:nvPr/>
      </p:nvGrpSpPr>
      <p:grpSpPr>
        <a:xfrm>
          <a:off x="0" y="0"/>
          <a:ext cx="0" cy="0"/>
          <a:chOff x="0" y="0"/>
          <a:chExt cx="0" cy="0"/>
        </a:xfrm>
      </p:grpSpPr>
      <p:sp>
        <p:nvSpPr>
          <p:cNvPr id="246" name="Text 0">
            <a:extLst>
              <a:ext uri="{FF2B5EF4-FFF2-40B4-BE49-F238E27FC236}">
                <a16:creationId xmlns:a16="http://schemas.microsoft.com/office/drawing/2014/main" id="{E0BA5A05-8CC9-AC0A-08A4-E6547C8CB783}"/>
              </a:ext>
            </a:extLst>
          </p:cNvPr>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dirty="0">
                <a:solidFill>
                  <a:srgbClr val="D99A17"/>
                </a:solidFill>
                <a:effectLst/>
                <a:uFillTx/>
                <a:latin typeface="Arial"/>
                <a:ea typeface="Arial"/>
              </a:rPr>
              <a:t>THE CATCHPHRASE - Repeated</a:t>
            </a:r>
            <a:endParaRPr lang="en-US" sz="2800" b="0" u="none" strike="noStrike" dirty="0">
              <a:solidFill>
                <a:srgbClr val="000000"/>
              </a:solidFill>
              <a:effectLst/>
              <a:uFillTx/>
              <a:latin typeface="Arial"/>
            </a:endParaRPr>
          </a:p>
        </p:txBody>
      </p:sp>
      <p:sp>
        <p:nvSpPr>
          <p:cNvPr id="247" name="Shape 1">
            <a:extLst>
              <a:ext uri="{FF2B5EF4-FFF2-40B4-BE49-F238E27FC236}">
                <a16:creationId xmlns:a16="http://schemas.microsoft.com/office/drawing/2014/main" id="{AAB890E9-BC85-1F7F-5B39-A28FD476DA6F}"/>
              </a:ext>
            </a:extLst>
          </p:cNvPr>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48" name="Text 2">
            <a:extLst>
              <a:ext uri="{FF2B5EF4-FFF2-40B4-BE49-F238E27FC236}">
                <a16:creationId xmlns:a16="http://schemas.microsoft.com/office/drawing/2014/main" id="{467E856B-46DB-46FF-6035-BE9EAF731D9B}"/>
              </a:ext>
            </a:extLst>
          </p:cNvPr>
          <p:cNvSpPr/>
          <p:nvPr/>
        </p:nvSpPr>
        <p:spPr>
          <a:xfrm>
            <a:off x="640080" y="1828800"/>
            <a:ext cx="7863480" cy="1005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4400" b="1" u="none" strike="noStrike">
                <a:solidFill>
                  <a:srgbClr val="14243B"/>
                </a:solidFill>
                <a:effectLst/>
                <a:uFillTx/>
                <a:latin typeface="Arial"/>
                <a:ea typeface="Arial"/>
              </a:rPr>
              <a:t>REPORT IT.</a:t>
            </a:r>
            <a:endParaRPr lang="en-US" sz="4400" b="0" u="none" strike="noStrike">
              <a:solidFill>
                <a:srgbClr val="000000"/>
              </a:solidFill>
              <a:effectLst/>
              <a:uFillTx/>
              <a:latin typeface="Arial"/>
            </a:endParaRPr>
          </a:p>
          <a:p>
            <a:pPr algn="ctr" defTabSz="914400">
              <a:lnSpc>
                <a:spcPct val="100000"/>
              </a:lnSpc>
              <a:tabLst>
                <a:tab pos="0" algn="l"/>
              </a:tabLst>
            </a:pPr>
            <a:r>
              <a:rPr lang="en-US" sz="4400" b="1" u="none" strike="noStrike">
                <a:solidFill>
                  <a:srgbClr val="14243B"/>
                </a:solidFill>
                <a:effectLst/>
                <a:uFillTx/>
                <a:latin typeface="Arial"/>
                <a:ea typeface="Arial"/>
              </a:rPr>
              <a:t>DON’T RETELL IT.</a:t>
            </a:r>
            <a:endParaRPr lang="en-US" sz="4400" b="0" u="none" strike="noStrike">
              <a:solidFill>
                <a:srgbClr val="000000"/>
              </a:solidFill>
              <a:effectLst/>
              <a:uFillTx/>
              <a:latin typeface="Arial"/>
            </a:endParaRPr>
          </a:p>
        </p:txBody>
      </p:sp>
      <p:sp>
        <p:nvSpPr>
          <p:cNvPr id="249" name="Text 3">
            <a:extLst>
              <a:ext uri="{FF2B5EF4-FFF2-40B4-BE49-F238E27FC236}">
                <a16:creationId xmlns:a16="http://schemas.microsoft.com/office/drawing/2014/main" id="{DFBB9491-7F75-640C-85C1-1378D20CE0AA}"/>
              </a:ext>
            </a:extLst>
          </p:cNvPr>
          <p:cNvSpPr/>
          <p:nvPr/>
        </p:nvSpPr>
        <p:spPr>
          <a:xfrm>
            <a:off x="228240" y="2971800"/>
            <a:ext cx="8595360" cy="2414016"/>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4000" b="0" u="none" strike="noStrike" dirty="0">
                <a:solidFill>
                  <a:srgbClr val="1F2937"/>
                </a:solidFill>
                <a:effectLst/>
                <a:uFillTx/>
                <a:latin typeface="Arial"/>
                <a:ea typeface="Arial"/>
              </a:rPr>
              <a:t>Tell the people who </a:t>
            </a:r>
            <a:r>
              <a:rPr lang="en-US" sz="4000" b="1" i="1" u="none" strike="noStrike" dirty="0">
                <a:solidFill>
                  <a:srgbClr val="1F2937"/>
                </a:solidFill>
                <a:effectLst/>
                <a:uFillTx/>
                <a:latin typeface="Arial"/>
                <a:ea typeface="Arial"/>
              </a:rPr>
              <a:t>need</a:t>
            </a:r>
            <a:r>
              <a:rPr lang="en-US" sz="4000" b="0" u="none" strike="noStrike" dirty="0">
                <a:solidFill>
                  <a:srgbClr val="1F2937"/>
                </a:solidFill>
                <a:effectLst/>
                <a:uFillTx/>
                <a:latin typeface="Arial"/>
                <a:ea typeface="Arial"/>
              </a:rPr>
              <a:t> to know — not everyone who you want to know.</a:t>
            </a:r>
            <a:endParaRPr lang="en-US" sz="4000" b="0" u="none" strike="noStrike" dirty="0">
              <a:solidFill>
                <a:srgbClr val="000000"/>
              </a:solidFill>
              <a:effectLst/>
              <a:uFillTx/>
              <a:latin typeface="Arial"/>
            </a:endParaRPr>
          </a:p>
        </p:txBody>
      </p:sp>
      <p:sp>
        <p:nvSpPr>
          <p:cNvPr id="250" name="PlaceHolder 1">
            <a:extLst>
              <a:ext uri="{FF2B5EF4-FFF2-40B4-BE49-F238E27FC236}">
                <a16:creationId xmlns:a16="http://schemas.microsoft.com/office/drawing/2014/main" id="{F420A8E1-E306-5158-CAC3-17878492FAAF}"/>
              </a:ext>
            </a:extLst>
          </p:cNvPr>
          <p:cNvSpPr>
            <a:spLocks noGrp="1"/>
          </p:cNvSpPr>
          <p:nvPr>
            <p:ph type="sldNum" idx="28"/>
          </p:nvPr>
        </p:nvSpPr>
        <p:spPr>
          <a:xfrm>
            <a:off x="8503920" y="6419160"/>
            <a:ext cx="438912"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39BA21CB-8A32-4157-AB69-552A5440D917}" type="slidenum">
              <a:rPr lang="en-US" sz="2800" b="0" u="none" strike="noStrike">
                <a:solidFill>
                  <a:srgbClr val="9A9A9A"/>
                </a:solidFill>
                <a:effectLst/>
                <a:uFillTx/>
                <a:latin typeface="Arial"/>
                <a:ea typeface="Arial"/>
              </a:rPr>
              <a:t>27</a:t>
            </a:fld>
            <a:endParaRPr lang="en-US" sz="2800" b="0" u="none" strike="noStrike">
              <a:solidFill>
                <a:srgbClr val="000000"/>
              </a:solidFill>
              <a:effectLst/>
              <a:uFillTx/>
              <a:latin typeface="Times New Roman"/>
            </a:endParaRPr>
          </a:p>
        </p:txBody>
      </p:sp>
    </p:spTree>
    <p:extLst>
      <p:ext uri="{BB962C8B-B14F-4D97-AF65-F5344CB8AC3E}">
        <p14:creationId xmlns:p14="http://schemas.microsoft.com/office/powerpoint/2010/main" val="306697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WHY CONFIDENTIALITY MATTERS</a:t>
            </a:r>
            <a:endParaRPr lang="en-US" sz="2800" b="0" u="none" strike="noStrike">
              <a:solidFill>
                <a:srgbClr val="000000"/>
              </a:solidFill>
              <a:effectLst/>
              <a:uFillTx/>
              <a:latin typeface="Arial"/>
            </a:endParaRPr>
          </a:p>
        </p:txBody>
      </p:sp>
      <p:sp>
        <p:nvSpPr>
          <p:cNvPr id="252"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Confidentiality Is Protection</a:t>
            </a:r>
            <a:endParaRPr lang="en-US" sz="4000" b="0" u="none" strike="noStrike">
              <a:solidFill>
                <a:srgbClr val="000000"/>
              </a:solidFill>
              <a:effectLst/>
              <a:uFillTx/>
              <a:latin typeface="Arial"/>
            </a:endParaRPr>
          </a:p>
        </p:txBody>
      </p:sp>
      <p:sp>
        <p:nvSpPr>
          <p:cNvPr id="253"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54" name="Text 3"/>
          <p:cNvSpPr/>
          <p:nvPr/>
        </p:nvSpPr>
        <p:spPr>
          <a:xfrm>
            <a:off x="822960" y="1645920"/>
            <a:ext cx="7589160" cy="443448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lnSpcReduction="10000"/>
          </a:bodyPr>
          <a:lstStyle/>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Protects the child or vulnerable person from unnecessary exposure.</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Protects reporters and witnesses from pressure or retaliation.</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Protects families from </a:t>
            </a:r>
            <a:r>
              <a:rPr lang="en-US" sz="3200" b="0" u="none" strike="noStrike" dirty="0" err="1">
                <a:solidFill>
                  <a:srgbClr val="1F2937"/>
                </a:solidFill>
                <a:effectLst/>
                <a:uFillTx/>
                <a:latin typeface="Arial"/>
                <a:ea typeface="Arial"/>
              </a:rPr>
              <a:t>rumours</a:t>
            </a:r>
            <a:r>
              <a:rPr lang="en-US" sz="3200" b="0" u="none" strike="noStrike" dirty="0">
                <a:solidFill>
                  <a:srgbClr val="1F2937"/>
                </a:solidFill>
                <a:effectLst/>
                <a:uFillTx/>
                <a:latin typeface="Arial"/>
                <a:ea typeface="Arial"/>
              </a:rPr>
              <a:t> and factions.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1" u="none" strike="noStrike" dirty="0">
                <a:solidFill>
                  <a:srgbClr val="FF0000"/>
                </a:solidFill>
                <a:effectLst/>
                <a:uFillTx/>
                <a:latin typeface="Arial"/>
                <a:ea typeface="Arial"/>
              </a:rPr>
              <a:t>Protects the integrity of evidence</a:t>
            </a:r>
            <a:r>
              <a:rPr lang="en-US" sz="3200" b="0" u="none" strike="noStrike" dirty="0">
                <a:solidFill>
                  <a:srgbClr val="1F2937"/>
                </a:solidFill>
                <a:effectLst/>
                <a:uFillTx/>
                <a:latin typeface="Arial"/>
                <a:ea typeface="Arial"/>
              </a:rPr>
              <a:t>, </a:t>
            </a:r>
            <a:r>
              <a:rPr lang="en-US" sz="3200" b="1" u="none" strike="noStrike" dirty="0">
                <a:solidFill>
                  <a:srgbClr val="FF0000"/>
                </a:solidFill>
                <a:effectLst/>
                <a:uFillTx/>
                <a:latin typeface="Arial"/>
                <a:ea typeface="Arial"/>
              </a:rPr>
              <a:t>memory and investigation.</a:t>
            </a:r>
            <a:endParaRPr lang="en-US" sz="3200" b="1" u="none" strike="noStrike" dirty="0">
              <a:solidFill>
                <a:srgbClr val="FF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Protects people from being publicly judged before facts are established.</a:t>
            </a:r>
            <a:endParaRPr lang="en-US" sz="3200" b="0" u="none" strike="noStrike" dirty="0">
              <a:solidFill>
                <a:srgbClr val="000000"/>
              </a:solidFill>
              <a:effectLst/>
              <a:uFillTx/>
              <a:latin typeface="Arial"/>
            </a:endParaRPr>
          </a:p>
        </p:txBody>
      </p:sp>
      <p:sp>
        <p:nvSpPr>
          <p:cNvPr id="255" name="Text 4"/>
          <p:cNvSpPr/>
          <p:nvPr/>
        </p:nvSpPr>
        <p:spPr>
          <a:xfrm>
            <a:off x="777240" y="6080400"/>
            <a:ext cx="7589160" cy="694944"/>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20000"/>
          </a:bodyPr>
          <a:lstStyle/>
          <a:p>
            <a:pPr algn="ctr" defTabSz="914400">
              <a:lnSpc>
                <a:spcPct val="100000"/>
              </a:lnSpc>
              <a:tabLst>
                <a:tab pos="0" algn="l"/>
              </a:tabLst>
            </a:pPr>
            <a:r>
              <a:rPr lang="en-US" sz="3200" b="1" u="none" strike="noStrike" dirty="0">
                <a:solidFill>
                  <a:srgbClr val="D99A17"/>
                </a:solidFill>
                <a:effectLst/>
                <a:uFillTx/>
                <a:latin typeface="Arial"/>
                <a:ea typeface="Arial"/>
              </a:rPr>
              <a:t>CONFIDENTIALITY IS NOT SILENCE. IT IS RESPONSIBLE SHARING.</a:t>
            </a:r>
            <a:endParaRPr lang="en-US" sz="3200" b="0" u="none" strike="noStrike" dirty="0">
              <a:solidFill>
                <a:srgbClr val="000000"/>
              </a:solidFill>
              <a:effectLst/>
              <a:uFillTx/>
              <a:latin typeface="Arial"/>
            </a:endParaRPr>
          </a:p>
        </p:txBody>
      </p:sp>
      <p:sp>
        <p:nvSpPr>
          <p:cNvPr id="256" name="PlaceHolder 1"/>
          <p:cNvSpPr>
            <a:spLocks noGrp="1"/>
          </p:cNvSpPr>
          <p:nvPr>
            <p:ph type="sldNum" idx="29"/>
          </p:nvPr>
        </p:nvSpPr>
        <p:spPr>
          <a:xfrm>
            <a:off x="8503920" y="6419160"/>
            <a:ext cx="46634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044E2248-1CB4-44AB-80B4-9FFF8CB88A7C}" type="slidenum">
              <a:rPr lang="en-US" sz="2800" b="0" u="none" strike="noStrike">
                <a:solidFill>
                  <a:srgbClr val="9A9A9A"/>
                </a:solidFill>
                <a:effectLst/>
                <a:uFillTx/>
                <a:latin typeface="Arial"/>
                <a:ea typeface="Arial"/>
              </a:rPr>
              <a:t>28</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GOSSIP IS NOT SAFEGUARDING</a:t>
            </a:r>
            <a:endParaRPr lang="en-US" sz="2800" b="0" u="none" strike="noStrike">
              <a:solidFill>
                <a:srgbClr val="000000"/>
              </a:solidFill>
              <a:effectLst/>
              <a:uFillTx/>
              <a:latin typeface="Arial"/>
            </a:endParaRPr>
          </a:p>
        </p:txBody>
      </p:sp>
      <p:sp>
        <p:nvSpPr>
          <p:cNvPr id="25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Retelling Can Cause More Harm</a:t>
            </a:r>
            <a:endParaRPr lang="en-US" sz="4000" b="0" u="none" strike="noStrike">
              <a:solidFill>
                <a:srgbClr val="000000"/>
              </a:solidFill>
              <a:effectLst/>
              <a:uFillTx/>
              <a:latin typeface="Arial"/>
            </a:endParaRPr>
          </a:p>
        </p:txBody>
      </p:sp>
      <p:sp>
        <p:nvSpPr>
          <p:cNvPr id="25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60" name="Shape 3"/>
          <p:cNvSpPr/>
          <p:nvPr/>
        </p:nvSpPr>
        <p:spPr>
          <a:xfrm>
            <a:off x="731520" y="1783080"/>
            <a:ext cx="3565800" cy="840960"/>
          </a:xfrm>
          <a:prstGeom prst="roundRect">
            <a:avLst>
              <a:gd name="adj" fmla="val 8696"/>
            </a:avLst>
          </a:prstGeom>
          <a:solidFill>
            <a:srgbClr val="F9EAEA"/>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61" name="Text 4"/>
          <p:cNvSpPr/>
          <p:nvPr/>
        </p:nvSpPr>
        <p:spPr>
          <a:xfrm>
            <a:off x="896040" y="1938600"/>
            <a:ext cx="3236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endParaRPr lang="en-US" sz="2800" b="0" u="none" strike="noStrike">
              <a:solidFill>
                <a:schemeClr val="dk1"/>
              </a:solidFill>
              <a:effectLst/>
              <a:uFillTx/>
              <a:latin typeface="Arial"/>
              <a:ea typeface="Arial"/>
            </a:endParaRPr>
          </a:p>
        </p:txBody>
      </p:sp>
      <p:sp>
        <p:nvSpPr>
          <p:cNvPr id="262" name="Text 5"/>
          <p:cNvSpPr/>
          <p:nvPr/>
        </p:nvSpPr>
        <p:spPr>
          <a:xfrm>
            <a:off x="896040" y="1719072"/>
            <a:ext cx="3236760" cy="448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Autofit/>
          </a:bodyPr>
          <a:lstStyle/>
          <a:p>
            <a:pPr defTabSz="914400">
              <a:lnSpc>
                <a:spcPct val="100000"/>
              </a:lnSpc>
              <a:tabLst>
                <a:tab pos="0" algn="l"/>
              </a:tabLst>
            </a:pPr>
            <a:r>
              <a:rPr lang="en-US" sz="3200" b="0" u="none" strike="noStrike" dirty="0">
                <a:solidFill>
                  <a:srgbClr val="A03B35"/>
                </a:solidFill>
                <a:effectLst/>
                <a:uFillTx/>
                <a:latin typeface="Arial"/>
                <a:ea typeface="Arial"/>
              </a:rPr>
              <a:t>EXPOSE A VICTIM</a:t>
            </a:r>
            <a:endParaRPr lang="en-US" sz="3200" b="0" u="none" strike="noStrike" dirty="0">
              <a:solidFill>
                <a:srgbClr val="000000"/>
              </a:solidFill>
              <a:effectLst/>
              <a:uFillTx/>
              <a:latin typeface="Arial"/>
            </a:endParaRPr>
          </a:p>
        </p:txBody>
      </p:sp>
      <p:sp>
        <p:nvSpPr>
          <p:cNvPr id="263" name="Shape 6"/>
          <p:cNvSpPr/>
          <p:nvPr/>
        </p:nvSpPr>
        <p:spPr>
          <a:xfrm>
            <a:off x="731520" y="2862000"/>
            <a:ext cx="3565800" cy="840960"/>
          </a:xfrm>
          <a:prstGeom prst="roundRect">
            <a:avLst>
              <a:gd name="adj" fmla="val 8696"/>
            </a:avLst>
          </a:prstGeom>
          <a:solidFill>
            <a:srgbClr val="F9EAEA"/>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64" name="Text 7"/>
          <p:cNvSpPr/>
          <p:nvPr/>
        </p:nvSpPr>
        <p:spPr>
          <a:xfrm>
            <a:off x="896040" y="3017520"/>
            <a:ext cx="3236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endParaRPr lang="en-US" sz="2800" b="0" u="none" strike="noStrike">
              <a:solidFill>
                <a:schemeClr val="dk1"/>
              </a:solidFill>
              <a:effectLst/>
              <a:uFillTx/>
              <a:latin typeface="Arial"/>
              <a:ea typeface="Arial"/>
            </a:endParaRPr>
          </a:p>
        </p:txBody>
      </p:sp>
      <p:sp>
        <p:nvSpPr>
          <p:cNvPr id="265" name="Text 8"/>
          <p:cNvSpPr/>
          <p:nvPr/>
        </p:nvSpPr>
        <p:spPr>
          <a:xfrm>
            <a:off x="896040" y="3054024"/>
            <a:ext cx="3236760" cy="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Autofit/>
          </a:bodyPr>
          <a:lstStyle/>
          <a:p>
            <a:pPr defTabSz="914400">
              <a:lnSpc>
                <a:spcPct val="100000"/>
              </a:lnSpc>
              <a:tabLst>
                <a:tab pos="0" algn="l"/>
              </a:tabLst>
            </a:pPr>
            <a:r>
              <a:rPr lang="en-US" sz="3200" b="0" u="none" strike="noStrike" dirty="0">
                <a:solidFill>
                  <a:srgbClr val="A03B35"/>
                </a:solidFill>
                <a:effectLst/>
                <a:uFillTx/>
                <a:latin typeface="Arial"/>
                <a:ea typeface="Arial"/>
              </a:rPr>
              <a:t>DISTORT FACTS</a:t>
            </a:r>
            <a:endParaRPr lang="en-US" sz="3200" b="0" u="none" strike="noStrike" dirty="0">
              <a:solidFill>
                <a:srgbClr val="000000"/>
              </a:solidFill>
              <a:effectLst/>
              <a:uFillTx/>
              <a:latin typeface="Arial"/>
            </a:endParaRPr>
          </a:p>
        </p:txBody>
      </p:sp>
      <p:sp>
        <p:nvSpPr>
          <p:cNvPr id="266" name="Shape 9"/>
          <p:cNvSpPr/>
          <p:nvPr/>
        </p:nvSpPr>
        <p:spPr>
          <a:xfrm>
            <a:off x="731520" y="3940920"/>
            <a:ext cx="3565800" cy="840960"/>
          </a:xfrm>
          <a:prstGeom prst="roundRect">
            <a:avLst>
              <a:gd name="adj" fmla="val 8696"/>
            </a:avLst>
          </a:prstGeom>
          <a:solidFill>
            <a:srgbClr val="F9EAEA"/>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67" name="Text 10"/>
          <p:cNvSpPr/>
          <p:nvPr/>
        </p:nvSpPr>
        <p:spPr>
          <a:xfrm>
            <a:off x="896040" y="4096440"/>
            <a:ext cx="3236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endParaRPr lang="en-US" sz="2800" b="0" u="none" strike="noStrike">
              <a:solidFill>
                <a:schemeClr val="dk1"/>
              </a:solidFill>
              <a:effectLst/>
              <a:uFillTx/>
              <a:latin typeface="Arial"/>
              <a:ea typeface="Arial"/>
            </a:endParaRPr>
          </a:p>
        </p:txBody>
      </p:sp>
      <p:sp>
        <p:nvSpPr>
          <p:cNvPr id="268" name="Text 11"/>
          <p:cNvSpPr/>
          <p:nvPr/>
        </p:nvSpPr>
        <p:spPr>
          <a:xfrm>
            <a:off x="896040" y="3858624"/>
            <a:ext cx="3236760" cy="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Autofit/>
          </a:bodyPr>
          <a:lstStyle/>
          <a:p>
            <a:pPr defTabSz="914400">
              <a:lnSpc>
                <a:spcPct val="100000"/>
              </a:lnSpc>
              <a:tabLst>
                <a:tab pos="0" algn="l"/>
              </a:tabLst>
            </a:pPr>
            <a:r>
              <a:rPr lang="en-US" sz="3200" b="0" u="none" strike="noStrike" dirty="0">
                <a:solidFill>
                  <a:srgbClr val="A03B35"/>
                </a:solidFill>
                <a:effectLst/>
                <a:uFillTx/>
                <a:latin typeface="Arial"/>
                <a:ea typeface="Arial"/>
              </a:rPr>
              <a:t>CREATE FACTIONS</a:t>
            </a:r>
            <a:endParaRPr lang="en-US" sz="3200" b="0" u="none" strike="noStrike" dirty="0">
              <a:solidFill>
                <a:srgbClr val="000000"/>
              </a:solidFill>
              <a:effectLst/>
              <a:uFillTx/>
              <a:latin typeface="Arial"/>
            </a:endParaRPr>
          </a:p>
        </p:txBody>
      </p:sp>
      <p:sp>
        <p:nvSpPr>
          <p:cNvPr id="269" name="Shape 12"/>
          <p:cNvSpPr/>
          <p:nvPr/>
        </p:nvSpPr>
        <p:spPr>
          <a:xfrm>
            <a:off x="4846320" y="1783080"/>
            <a:ext cx="3565800" cy="840960"/>
          </a:xfrm>
          <a:prstGeom prst="roundRect">
            <a:avLst>
              <a:gd name="adj" fmla="val 8696"/>
            </a:avLst>
          </a:prstGeom>
          <a:solidFill>
            <a:srgbClr val="F9EAEA"/>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70" name="Text 13"/>
          <p:cNvSpPr/>
          <p:nvPr/>
        </p:nvSpPr>
        <p:spPr>
          <a:xfrm>
            <a:off x="5010840" y="1938600"/>
            <a:ext cx="3236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endParaRPr lang="en-US" sz="2800" b="0" u="none" strike="noStrike">
              <a:solidFill>
                <a:schemeClr val="dk1"/>
              </a:solidFill>
              <a:effectLst/>
              <a:uFillTx/>
              <a:latin typeface="Arial"/>
              <a:ea typeface="Arial"/>
            </a:endParaRPr>
          </a:p>
        </p:txBody>
      </p:sp>
      <p:sp>
        <p:nvSpPr>
          <p:cNvPr id="271" name="Text 14"/>
          <p:cNvSpPr/>
          <p:nvPr/>
        </p:nvSpPr>
        <p:spPr>
          <a:xfrm>
            <a:off x="5010840" y="1709928"/>
            <a:ext cx="3236760" cy="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Autofit/>
          </a:bodyPr>
          <a:lstStyle/>
          <a:p>
            <a:pPr defTabSz="914400">
              <a:lnSpc>
                <a:spcPct val="100000"/>
              </a:lnSpc>
              <a:tabLst>
                <a:tab pos="0" algn="l"/>
              </a:tabLst>
            </a:pPr>
            <a:r>
              <a:rPr lang="en-US" sz="3200" b="0" u="none" strike="noStrike" dirty="0">
                <a:solidFill>
                  <a:srgbClr val="A03B35"/>
                </a:solidFill>
                <a:effectLst/>
                <a:uFillTx/>
                <a:latin typeface="Arial"/>
                <a:ea typeface="Arial"/>
              </a:rPr>
              <a:t>CONTAMINATE MEMORIES</a:t>
            </a:r>
            <a:endParaRPr lang="en-US" sz="3200" b="0" u="none" strike="noStrike" dirty="0">
              <a:solidFill>
                <a:srgbClr val="000000"/>
              </a:solidFill>
              <a:effectLst/>
              <a:uFillTx/>
              <a:latin typeface="Arial"/>
            </a:endParaRPr>
          </a:p>
        </p:txBody>
      </p:sp>
      <p:sp>
        <p:nvSpPr>
          <p:cNvPr id="272" name="Shape 15"/>
          <p:cNvSpPr/>
          <p:nvPr/>
        </p:nvSpPr>
        <p:spPr>
          <a:xfrm>
            <a:off x="4846320" y="2862000"/>
            <a:ext cx="3565800" cy="840960"/>
          </a:xfrm>
          <a:prstGeom prst="roundRect">
            <a:avLst>
              <a:gd name="adj" fmla="val 8696"/>
            </a:avLst>
          </a:prstGeom>
          <a:solidFill>
            <a:srgbClr val="F9EAEA"/>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73" name="Text 16"/>
          <p:cNvSpPr/>
          <p:nvPr/>
        </p:nvSpPr>
        <p:spPr>
          <a:xfrm>
            <a:off x="5010840" y="3017520"/>
            <a:ext cx="3236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endParaRPr lang="en-US" sz="2800" b="0" u="none" strike="noStrike">
              <a:solidFill>
                <a:schemeClr val="dk1"/>
              </a:solidFill>
              <a:effectLst/>
              <a:uFillTx/>
              <a:latin typeface="Arial"/>
              <a:ea typeface="Arial"/>
            </a:endParaRPr>
          </a:p>
        </p:txBody>
      </p:sp>
      <p:sp>
        <p:nvSpPr>
          <p:cNvPr id="274" name="Text 17"/>
          <p:cNvSpPr/>
          <p:nvPr/>
        </p:nvSpPr>
        <p:spPr>
          <a:xfrm>
            <a:off x="5010840" y="2788848"/>
            <a:ext cx="3236760" cy="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Autofit/>
          </a:bodyPr>
          <a:lstStyle/>
          <a:p>
            <a:pPr defTabSz="914400">
              <a:lnSpc>
                <a:spcPct val="100000"/>
              </a:lnSpc>
              <a:tabLst>
                <a:tab pos="0" algn="l"/>
              </a:tabLst>
            </a:pPr>
            <a:r>
              <a:rPr lang="en-US" sz="3200" b="0" u="none" strike="noStrike" dirty="0">
                <a:solidFill>
                  <a:srgbClr val="A03B35"/>
                </a:solidFill>
                <a:effectLst/>
                <a:uFillTx/>
                <a:latin typeface="Arial"/>
                <a:ea typeface="Arial"/>
              </a:rPr>
              <a:t>PUNISH BEFORE FACTS</a:t>
            </a:r>
            <a:endParaRPr lang="en-US" sz="3200" b="0" u="none" strike="noStrike" dirty="0">
              <a:solidFill>
                <a:srgbClr val="000000"/>
              </a:solidFill>
              <a:effectLst/>
              <a:uFillTx/>
              <a:latin typeface="Arial"/>
            </a:endParaRPr>
          </a:p>
        </p:txBody>
      </p:sp>
      <p:sp>
        <p:nvSpPr>
          <p:cNvPr id="275" name="Shape 18"/>
          <p:cNvSpPr/>
          <p:nvPr/>
        </p:nvSpPr>
        <p:spPr>
          <a:xfrm>
            <a:off x="4846320" y="3940920"/>
            <a:ext cx="3565800" cy="840960"/>
          </a:xfrm>
          <a:prstGeom prst="roundRect">
            <a:avLst>
              <a:gd name="adj" fmla="val 8696"/>
            </a:avLst>
          </a:prstGeom>
          <a:solidFill>
            <a:srgbClr val="F9EAEA"/>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76" name="Text 19"/>
          <p:cNvSpPr/>
          <p:nvPr/>
        </p:nvSpPr>
        <p:spPr>
          <a:xfrm>
            <a:off x="5010840" y="4096440"/>
            <a:ext cx="3236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endParaRPr lang="en-US" sz="2800" b="0" u="none" strike="noStrike">
              <a:solidFill>
                <a:schemeClr val="dk1"/>
              </a:solidFill>
              <a:effectLst/>
              <a:uFillTx/>
              <a:latin typeface="Arial"/>
              <a:ea typeface="Arial"/>
            </a:endParaRPr>
          </a:p>
        </p:txBody>
      </p:sp>
      <p:sp>
        <p:nvSpPr>
          <p:cNvPr id="277" name="Text 20"/>
          <p:cNvSpPr/>
          <p:nvPr/>
        </p:nvSpPr>
        <p:spPr>
          <a:xfrm>
            <a:off x="5010840" y="3876912"/>
            <a:ext cx="3236760" cy="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Autofit/>
          </a:bodyPr>
          <a:lstStyle/>
          <a:p>
            <a:pPr defTabSz="914400">
              <a:lnSpc>
                <a:spcPct val="100000"/>
              </a:lnSpc>
              <a:tabLst>
                <a:tab pos="0" algn="l"/>
              </a:tabLst>
            </a:pPr>
            <a:r>
              <a:rPr lang="en-US" sz="3200" b="0" u="none" strike="noStrike" dirty="0">
                <a:solidFill>
                  <a:srgbClr val="A03B35"/>
                </a:solidFill>
                <a:effectLst/>
                <a:uFillTx/>
                <a:latin typeface="Arial"/>
                <a:ea typeface="Arial"/>
              </a:rPr>
              <a:t>UNDERMINE INVESTIGATION</a:t>
            </a:r>
            <a:endParaRPr lang="en-US" sz="3200" b="0" u="none" strike="noStrike" dirty="0">
              <a:solidFill>
                <a:srgbClr val="000000"/>
              </a:solidFill>
              <a:effectLst/>
              <a:uFillTx/>
              <a:latin typeface="Arial"/>
            </a:endParaRPr>
          </a:p>
        </p:txBody>
      </p:sp>
      <p:sp>
        <p:nvSpPr>
          <p:cNvPr id="278" name="Text 21"/>
          <p:cNvSpPr/>
          <p:nvPr/>
        </p:nvSpPr>
        <p:spPr>
          <a:xfrm>
            <a:off x="685800" y="5257800"/>
            <a:ext cx="7772040" cy="7768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algn="ctr" defTabSz="914400">
              <a:lnSpc>
                <a:spcPct val="100000"/>
              </a:lnSpc>
              <a:tabLst>
                <a:tab pos="0" algn="l"/>
              </a:tabLst>
            </a:pPr>
            <a:r>
              <a:rPr lang="en-US" sz="3200" b="1" u="none" strike="noStrike" dirty="0">
                <a:solidFill>
                  <a:srgbClr val="14243B"/>
                </a:solidFill>
                <a:effectLst/>
                <a:uFillTx/>
                <a:latin typeface="Arial"/>
                <a:ea typeface="Arial"/>
              </a:rPr>
              <a:t>A SAFETY CONCERN BELONGS WITH THE SAFE SPACES TEAM — NOT THE GRAPEVINE.</a:t>
            </a:r>
            <a:endParaRPr lang="en-US" sz="3200" b="0" u="none" strike="noStrike" dirty="0">
              <a:solidFill>
                <a:srgbClr val="000000"/>
              </a:solidFill>
              <a:effectLst/>
              <a:uFillTx/>
              <a:latin typeface="Arial"/>
            </a:endParaRPr>
          </a:p>
        </p:txBody>
      </p:sp>
      <p:sp>
        <p:nvSpPr>
          <p:cNvPr id="279" name="PlaceHolder 1"/>
          <p:cNvSpPr>
            <a:spLocks noGrp="1"/>
          </p:cNvSpPr>
          <p:nvPr>
            <p:ph type="sldNum" idx="30"/>
          </p:nvPr>
        </p:nvSpPr>
        <p:spPr>
          <a:xfrm>
            <a:off x="8503920" y="6419160"/>
            <a:ext cx="42062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DA7F850D-85F5-4EEC-8644-2149BF20BEAB}" type="slidenum">
              <a:rPr lang="en-US" sz="2800" b="0" u="none" strike="noStrike">
                <a:solidFill>
                  <a:srgbClr val="9A9A9A"/>
                </a:solidFill>
                <a:effectLst/>
                <a:uFillTx/>
                <a:latin typeface="Arial"/>
                <a:ea typeface="Arial"/>
              </a:rPr>
              <a:t>29</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0"/>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2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9"/>
                                        </p:tgtEl>
                                        <p:attrNameLst>
                                          <p:attrName>style.visibility</p:attrName>
                                        </p:attrNameLst>
                                      </p:cBhvr>
                                      <p:to>
                                        <p:strVal val="visible"/>
                                      </p:to>
                                    </p:set>
                                  </p:childTnLst>
                                </p:cTn>
                              </p:par>
                              <p:par>
                                <p:cTn id="15" presetID="1" presetClass="entr" presetSubtype="0" fill="hold" grpId="0" nodeType="withEffect" nodePh="1">
                                  <p:stCondLst>
                                    <p:cond delay="0"/>
                                  </p:stCondLst>
                                  <p:endCondLst>
                                    <p:cond evt="begin" delay="0">
                                      <p:tn val="15"/>
                                    </p:cond>
                                  </p:endCondLst>
                                  <p:childTnLst>
                                    <p:set>
                                      <p:cBhvr>
                                        <p:cTn id="16" dur="1" fill="hold">
                                          <p:stCondLst>
                                            <p:cond delay="0"/>
                                          </p:stCondLst>
                                        </p:cTn>
                                        <p:tgtEl>
                                          <p:spTgt spid="27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3"/>
                                        </p:tgtEl>
                                        <p:attrNameLst>
                                          <p:attrName>style.visibility</p:attrName>
                                        </p:attrNameLst>
                                      </p:cBhvr>
                                      <p:to>
                                        <p:strVal val="visible"/>
                                      </p:to>
                                    </p:set>
                                  </p:childTnLst>
                                </p:cTn>
                              </p:par>
                              <p:par>
                                <p:cTn id="23" presetID="1" presetClass="entr" presetSubtype="0" fill="hold" grpId="0" nodeType="withEffect" nodePh="1">
                                  <p:stCondLst>
                                    <p:cond delay="0"/>
                                  </p:stCondLst>
                                  <p:endCondLst>
                                    <p:cond evt="begin" delay="0">
                                      <p:tn val="23"/>
                                    </p:cond>
                                  </p:endCondLst>
                                  <p:childTnLst>
                                    <p:set>
                                      <p:cBhvr>
                                        <p:cTn id="24" dur="1" fill="hold">
                                          <p:stCondLst>
                                            <p:cond delay="0"/>
                                          </p:stCondLst>
                                        </p:cTn>
                                        <p:tgtEl>
                                          <p:spTgt spid="26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2"/>
                                        </p:tgtEl>
                                        <p:attrNameLst>
                                          <p:attrName>style.visibility</p:attrName>
                                        </p:attrNameLst>
                                      </p:cBhvr>
                                      <p:to>
                                        <p:strVal val="visible"/>
                                      </p:to>
                                    </p:set>
                                  </p:childTnLst>
                                </p:cTn>
                              </p:par>
                              <p:par>
                                <p:cTn id="31" presetID="1" presetClass="entr" presetSubtype="0" fill="hold" grpId="0" nodeType="withEffect" nodePh="1">
                                  <p:stCondLst>
                                    <p:cond delay="0"/>
                                  </p:stCondLst>
                                  <p:endCondLst>
                                    <p:cond evt="begin" delay="0">
                                      <p:tn val="31"/>
                                    </p:cond>
                                  </p:endCondLst>
                                  <p:childTnLst>
                                    <p:set>
                                      <p:cBhvr>
                                        <p:cTn id="32" dur="1" fill="hold">
                                          <p:stCondLst>
                                            <p:cond delay="0"/>
                                          </p:stCondLst>
                                        </p:cTn>
                                        <p:tgtEl>
                                          <p:spTgt spid="27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66"/>
                                        </p:tgtEl>
                                        <p:attrNameLst>
                                          <p:attrName>style.visibility</p:attrName>
                                        </p:attrNameLst>
                                      </p:cBhvr>
                                      <p:to>
                                        <p:strVal val="visible"/>
                                      </p:to>
                                    </p:set>
                                  </p:childTnLst>
                                </p:cTn>
                              </p:par>
                              <p:par>
                                <p:cTn id="39" presetID="1" presetClass="entr" presetSubtype="0" fill="hold" grpId="0" nodeType="withEffect" nodePh="1">
                                  <p:stCondLst>
                                    <p:cond delay="0"/>
                                  </p:stCondLst>
                                  <p:endCondLst>
                                    <p:cond evt="begin" delay="0">
                                      <p:tn val="39"/>
                                    </p:cond>
                                  </p:endCondLst>
                                  <p:childTnLst>
                                    <p:set>
                                      <p:cBhvr>
                                        <p:cTn id="40" dur="1" fill="hold">
                                          <p:stCondLst>
                                            <p:cond delay="0"/>
                                          </p:stCondLst>
                                        </p:cTn>
                                        <p:tgtEl>
                                          <p:spTgt spid="26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5"/>
                                        </p:tgtEl>
                                        <p:attrNameLst>
                                          <p:attrName>style.visibility</p:attrName>
                                        </p:attrNameLst>
                                      </p:cBhvr>
                                      <p:to>
                                        <p:strVal val="visible"/>
                                      </p:to>
                                    </p:set>
                                  </p:childTnLst>
                                </p:cTn>
                              </p:par>
                              <p:par>
                                <p:cTn id="47" presetID="1" presetClass="entr" presetSubtype="0" fill="hold" grpId="0" nodeType="withEffect" nodePh="1">
                                  <p:stCondLst>
                                    <p:cond delay="0"/>
                                  </p:stCondLst>
                                  <p:endCondLst>
                                    <p:cond evt="begin" delay="0">
                                      <p:tn val="47"/>
                                    </p:cond>
                                  </p:endCondLst>
                                  <p:childTnLst>
                                    <p:set>
                                      <p:cBhvr>
                                        <p:cTn id="48" dur="1" fill="hold">
                                          <p:stCondLst>
                                            <p:cond delay="0"/>
                                          </p:stCondLst>
                                        </p:cTn>
                                        <p:tgtEl>
                                          <p:spTgt spid="27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animBg="1"/>
      <p:bldP spid="261" grpId="0"/>
      <p:bldP spid="262" grpId="0"/>
      <p:bldP spid="263" grpId="0" animBg="1"/>
      <p:bldP spid="264" grpId="0"/>
      <p:bldP spid="265" grpId="0"/>
      <p:bldP spid="266" grpId="0" animBg="1"/>
      <p:bldP spid="267" grpId="0"/>
      <p:bldP spid="268" grpId="0"/>
      <p:bldP spid="269" grpId="0" animBg="1"/>
      <p:bldP spid="270" grpId="0"/>
      <p:bldP spid="271" grpId="0"/>
      <p:bldP spid="272" grpId="0" animBg="1"/>
      <p:bldP spid="273" grpId="0"/>
      <p:bldP spid="274" grpId="0"/>
      <p:bldP spid="275" grpId="0" animBg="1"/>
      <p:bldP spid="276" grpId="0"/>
      <p:bldP spid="277" grpId="0"/>
      <p:bldP spid="27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KNOW YOUR ROLE</a:t>
            </a:r>
            <a:endParaRPr lang="en-US" sz="2800" b="0" u="none" strike="noStrike">
              <a:solidFill>
                <a:srgbClr val="000000"/>
              </a:solidFill>
              <a:effectLst/>
              <a:uFillTx/>
              <a:latin typeface="Arial"/>
            </a:endParaRPr>
          </a:p>
        </p:txBody>
      </p:sp>
      <p:sp>
        <p:nvSpPr>
          <p:cNvPr id="281"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Do Not Investigate It Yourself</a:t>
            </a:r>
            <a:endParaRPr lang="en-US" sz="4000" b="0" u="none" strike="noStrike">
              <a:solidFill>
                <a:srgbClr val="000000"/>
              </a:solidFill>
              <a:effectLst/>
              <a:uFillTx/>
              <a:latin typeface="Arial"/>
            </a:endParaRPr>
          </a:p>
        </p:txBody>
      </p:sp>
      <p:sp>
        <p:nvSpPr>
          <p:cNvPr id="282"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83" name="Shape 3"/>
          <p:cNvSpPr/>
          <p:nvPr/>
        </p:nvSpPr>
        <p:spPr>
          <a:xfrm>
            <a:off x="594360" y="1627560"/>
            <a:ext cx="3748680" cy="4251600"/>
          </a:xfrm>
          <a:prstGeom prst="roundRect">
            <a:avLst>
              <a:gd name="adj" fmla="val 1951"/>
            </a:avLst>
          </a:prstGeom>
          <a:solidFill>
            <a:srgbClr val="EAF5ED"/>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84" name="Text 4"/>
          <p:cNvSpPr/>
          <p:nvPr/>
        </p:nvSpPr>
        <p:spPr>
          <a:xfrm>
            <a:off x="758880" y="1783080"/>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a:solidFill>
                  <a:srgbClr val="3F7652"/>
                </a:solidFill>
                <a:effectLst/>
                <a:uFillTx/>
                <a:latin typeface="Arial"/>
                <a:ea typeface="Arial"/>
              </a:rPr>
              <a:t>YOUR ROLE</a:t>
            </a:r>
            <a:endParaRPr lang="en-US" sz="2800" b="0" u="none" strike="noStrike">
              <a:solidFill>
                <a:srgbClr val="000000"/>
              </a:solidFill>
              <a:effectLst/>
              <a:uFillTx/>
              <a:latin typeface="Arial"/>
            </a:endParaRPr>
          </a:p>
        </p:txBody>
      </p:sp>
      <p:sp>
        <p:nvSpPr>
          <p:cNvPr id="285" name="Text 5"/>
          <p:cNvSpPr/>
          <p:nvPr/>
        </p:nvSpPr>
        <p:spPr>
          <a:xfrm>
            <a:off x="758880" y="2313360"/>
            <a:ext cx="3419640" cy="3410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defTabSz="914400">
              <a:lnSpc>
                <a:spcPct val="100000"/>
              </a:lnSpc>
              <a:tabLst>
                <a:tab pos="0" algn="l"/>
              </a:tabLst>
            </a:pPr>
            <a:r>
              <a:rPr lang="en-US" sz="3000" b="0" u="none" strike="noStrike" dirty="0">
                <a:solidFill>
                  <a:srgbClr val="1F2937"/>
                </a:solidFill>
                <a:effectLst/>
                <a:uFillTx/>
                <a:latin typeface="Arial"/>
                <a:ea typeface="Arial"/>
              </a:rPr>
              <a:t>Notice.</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Make immediate safety the priority.</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Report accurately.</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Preserve what you know.</a:t>
            </a:r>
            <a:endParaRPr lang="en-US" sz="3000" b="0" u="none" strike="noStrike" dirty="0">
              <a:solidFill>
                <a:srgbClr val="000000"/>
              </a:solidFill>
              <a:effectLst/>
              <a:uFillTx/>
              <a:latin typeface="Arial"/>
            </a:endParaRPr>
          </a:p>
        </p:txBody>
      </p:sp>
      <p:sp>
        <p:nvSpPr>
          <p:cNvPr id="286" name="Shape 6"/>
          <p:cNvSpPr/>
          <p:nvPr/>
        </p:nvSpPr>
        <p:spPr>
          <a:xfrm>
            <a:off x="4800600" y="1627560"/>
            <a:ext cx="3748680" cy="4251600"/>
          </a:xfrm>
          <a:prstGeom prst="roundRect">
            <a:avLst>
              <a:gd name="adj" fmla="val 1951"/>
            </a:avLst>
          </a:prstGeom>
          <a:solidFill>
            <a:srgbClr val="EAF1F7"/>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287" name="Text 7"/>
          <p:cNvSpPr/>
          <p:nvPr/>
        </p:nvSpPr>
        <p:spPr>
          <a:xfrm>
            <a:off x="4965120" y="1572120"/>
            <a:ext cx="3419640" cy="7412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dirty="0">
                <a:solidFill>
                  <a:srgbClr val="14243B"/>
                </a:solidFill>
                <a:effectLst/>
                <a:uFillTx/>
                <a:latin typeface="Arial"/>
                <a:ea typeface="Arial"/>
              </a:rPr>
              <a:t>TRAINED / </a:t>
            </a:r>
            <a:r>
              <a:rPr lang="en-US" sz="2800" b="1" u="none" strike="noStrike" dirty="0" err="1">
                <a:solidFill>
                  <a:srgbClr val="14243B"/>
                </a:solidFill>
                <a:effectLst/>
                <a:uFillTx/>
                <a:latin typeface="Arial"/>
                <a:ea typeface="Arial"/>
              </a:rPr>
              <a:t>AUTHORISED</a:t>
            </a:r>
            <a:r>
              <a:rPr lang="en-US" sz="2800" b="1" u="none" strike="noStrike" dirty="0">
                <a:solidFill>
                  <a:srgbClr val="14243B"/>
                </a:solidFill>
                <a:effectLst/>
                <a:uFillTx/>
                <a:latin typeface="Arial"/>
                <a:ea typeface="Arial"/>
              </a:rPr>
              <a:t> ROLE</a:t>
            </a:r>
            <a:endParaRPr lang="en-US" sz="2800" b="0" u="none" strike="noStrike" dirty="0">
              <a:solidFill>
                <a:srgbClr val="000000"/>
              </a:solidFill>
              <a:effectLst/>
              <a:uFillTx/>
              <a:latin typeface="Arial"/>
            </a:endParaRPr>
          </a:p>
        </p:txBody>
      </p:sp>
      <p:sp>
        <p:nvSpPr>
          <p:cNvPr id="288" name="Text 8"/>
          <p:cNvSpPr/>
          <p:nvPr/>
        </p:nvSpPr>
        <p:spPr>
          <a:xfrm>
            <a:off x="4965120" y="2313360"/>
            <a:ext cx="3419640" cy="34102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lnSpcReduction="10000"/>
          </a:bodyPr>
          <a:lstStyle/>
          <a:p>
            <a:pPr defTabSz="914400">
              <a:lnSpc>
                <a:spcPct val="100000"/>
              </a:lnSpc>
              <a:tabLst>
                <a:tab pos="0" algn="l"/>
              </a:tabLst>
            </a:pPr>
            <a:r>
              <a:rPr lang="en-US" sz="3000" b="0" u="none" strike="noStrike" dirty="0">
                <a:solidFill>
                  <a:srgbClr val="1F2937"/>
                </a:solidFill>
                <a:effectLst/>
                <a:uFillTx/>
                <a:latin typeface="Arial"/>
                <a:ea typeface="Arial"/>
              </a:rPr>
              <a:t>Assess the pathway. </a:t>
            </a:r>
          </a:p>
          <a:p>
            <a:pPr defTabSz="914400">
              <a:lnSpc>
                <a:spcPct val="100000"/>
              </a:lnSpc>
              <a:tabLst>
                <a:tab pos="0" algn="l"/>
              </a:tabLst>
            </a:pPr>
            <a:r>
              <a:rPr lang="en-US" sz="3000" dirty="0">
                <a:solidFill>
                  <a:srgbClr val="1F2937"/>
                </a:solidFill>
                <a:latin typeface="Arial"/>
              </a:rPr>
              <a:t>Escalate any reported breach</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Notify any required authorities.</a:t>
            </a: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Assist authorities as required.</a:t>
            </a:r>
            <a:endParaRPr lang="en-US" sz="3000" b="0" u="none" strike="noStrike" dirty="0">
              <a:solidFill>
                <a:srgbClr val="000000"/>
              </a:solidFill>
              <a:effectLst/>
              <a:uFillTx/>
              <a:latin typeface="Arial"/>
            </a:endParaRPr>
          </a:p>
        </p:txBody>
      </p:sp>
      <p:sp>
        <p:nvSpPr>
          <p:cNvPr id="289" name="Text 9"/>
          <p:cNvSpPr/>
          <p:nvPr/>
        </p:nvSpPr>
        <p:spPr>
          <a:xfrm>
            <a:off x="685800" y="5943600"/>
            <a:ext cx="7772040" cy="767736"/>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0000"/>
          </a:bodyPr>
          <a:lstStyle/>
          <a:p>
            <a:pPr algn="ctr" defTabSz="914400">
              <a:lnSpc>
                <a:spcPct val="100000"/>
              </a:lnSpc>
              <a:tabLst>
                <a:tab pos="0" algn="l"/>
              </a:tabLst>
            </a:pPr>
            <a:r>
              <a:rPr lang="en-US" sz="3000" b="1" u="none" strike="noStrike" dirty="0">
                <a:solidFill>
                  <a:srgbClr val="A03B35"/>
                </a:solidFill>
                <a:effectLst/>
                <a:uFillTx/>
                <a:latin typeface="Arial"/>
                <a:ea typeface="Arial"/>
              </a:rPr>
              <a:t>DON’T INTERROGATE. DON’T COMPARE STORIES. DON’T BUILD A CASE IN THE PEWS.</a:t>
            </a:r>
            <a:endParaRPr lang="en-US" sz="3000" b="0" u="none" strike="noStrike" dirty="0">
              <a:solidFill>
                <a:srgbClr val="000000"/>
              </a:solidFill>
              <a:effectLst/>
              <a:uFillTx/>
              <a:latin typeface="Arial"/>
            </a:endParaRPr>
          </a:p>
        </p:txBody>
      </p:sp>
      <p:sp>
        <p:nvSpPr>
          <p:cNvPr id="290" name="PlaceHolder 1"/>
          <p:cNvSpPr>
            <a:spLocks noGrp="1"/>
          </p:cNvSpPr>
          <p:nvPr>
            <p:ph type="sldNum" idx="31"/>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1D6ADA7B-D25F-44EE-8F08-F9EC7C58398B}" type="slidenum">
              <a:rPr lang="en-US" sz="2800" b="0" u="none" strike="noStrike">
                <a:solidFill>
                  <a:srgbClr val="9A9A9A"/>
                </a:solidFill>
                <a:effectLst/>
                <a:uFillTx/>
                <a:latin typeface="Arial"/>
                <a:ea typeface="Arial"/>
              </a:rPr>
              <a:t>30</a:t>
            </a:fld>
            <a:endParaRPr lang="en-US" sz="2800" b="0" u="none" strike="noStrike" dirty="0">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8">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A STORY FROM MY POLICING DAYS</a:t>
            </a:r>
            <a:endParaRPr lang="en-US" sz="2800" b="0" u="none" strike="noStrike">
              <a:solidFill>
                <a:srgbClr val="000000"/>
              </a:solidFill>
              <a:effectLst/>
              <a:uFillTx/>
              <a:latin typeface="Arial"/>
            </a:endParaRPr>
          </a:p>
        </p:txBody>
      </p:sp>
      <p:sp>
        <p:nvSpPr>
          <p:cNvPr id="292"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When Protection Was Too Weak</a:t>
            </a:r>
            <a:endParaRPr lang="en-US" sz="4000" b="0" u="none" strike="noStrike">
              <a:solidFill>
                <a:srgbClr val="000000"/>
              </a:solidFill>
              <a:effectLst/>
              <a:uFillTx/>
              <a:latin typeface="Arial"/>
            </a:endParaRPr>
          </a:p>
        </p:txBody>
      </p:sp>
      <p:sp>
        <p:nvSpPr>
          <p:cNvPr id="293"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294" name="Text 3"/>
          <p:cNvSpPr/>
          <p:nvPr/>
        </p:nvSpPr>
        <p:spPr>
          <a:xfrm>
            <a:off x="320040" y="1828800"/>
            <a:ext cx="8503560" cy="1992312"/>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defTabSz="914400">
              <a:lnSpc>
                <a:spcPct val="100000"/>
              </a:lnSpc>
              <a:tabLst>
                <a:tab pos="0" algn="l"/>
              </a:tabLst>
            </a:pPr>
            <a:r>
              <a:rPr lang="en-US" sz="3600" b="1" u="none" strike="noStrike" dirty="0">
                <a:solidFill>
                  <a:srgbClr val="14243B"/>
                </a:solidFill>
                <a:effectLst/>
                <a:uFillTx/>
                <a:latin typeface="Arial"/>
                <a:ea typeface="Arial"/>
              </a:rPr>
              <a:t>As a young policeman, I remember before there were dedicated domestic violence and child abuse laws.  </a:t>
            </a:r>
          </a:p>
          <a:p>
            <a:pPr defTabSz="914400">
              <a:lnSpc>
                <a:spcPct val="100000"/>
              </a:lnSpc>
              <a:tabLst>
                <a:tab pos="0" algn="l"/>
              </a:tabLst>
            </a:pPr>
            <a:endParaRPr lang="en-US" sz="3600" b="1" u="none" strike="noStrike" dirty="0">
              <a:solidFill>
                <a:srgbClr val="14243B"/>
              </a:solidFill>
              <a:effectLst/>
              <a:uFillTx/>
              <a:latin typeface="Arial"/>
              <a:ea typeface="Arial"/>
            </a:endParaRPr>
          </a:p>
          <a:p>
            <a:pPr defTabSz="914400">
              <a:lnSpc>
                <a:spcPct val="100000"/>
              </a:lnSpc>
              <a:tabLst>
                <a:tab pos="0" algn="l"/>
              </a:tabLst>
            </a:pPr>
            <a:r>
              <a:rPr lang="en-US" sz="3600" b="1" dirty="0">
                <a:solidFill>
                  <a:srgbClr val="14243B"/>
                </a:solidFill>
                <a:latin typeface="Arial"/>
                <a:ea typeface="Arial"/>
              </a:rPr>
              <a:t>F</a:t>
            </a:r>
            <a:r>
              <a:rPr lang="en-US" sz="3600" b="1" u="none" strike="noStrike" dirty="0">
                <a:solidFill>
                  <a:srgbClr val="14243B"/>
                </a:solidFill>
                <a:effectLst/>
                <a:uFillTx/>
                <a:latin typeface="Arial"/>
                <a:ea typeface="Arial"/>
              </a:rPr>
              <a:t>ar too often it </a:t>
            </a:r>
            <a:r>
              <a:rPr lang="en-US" sz="3600" b="1" dirty="0">
                <a:solidFill>
                  <a:srgbClr val="14243B"/>
                </a:solidFill>
                <a:latin typeface="Arial"/>
                <a:ea typeface="Arial"/>
              </a:rPr>
              <a:t>was treated </a:t>
            </a:r>
            <a:r>
              <a:rPr lang="en-US" sz="3600" b="1" u="none" strike="noStrike" dirty="0">
                <a:solidFill>
                  <a:srgbClr val="14243B"/>
                </a:solidFill>
                <a:effectLst/>
                <a:uFillTx/>
                <a:latin typeface="Arial"/>
                <a:ea typeface="Arial"/>
              </a:rPr>
              <a:t>as a private family problem.  It was horrible</a:t>
            </a:r>
            <a:endParaRPr lang="en-US" sz="3600" b="0" u="none" strike="noStrike" dirty="0">
              <a:solidFill>
                <a:srgbClr val="000000"/>
              </a:solidFill>
              <a:effectLst/>
              <a:uFillTx/>
              <a:latin typeface="Arial"/>
            </a:endParaRPr>
          </a:p>
        </p:txBody>
      </p:sp>
      <p:sp>
        <p:nvSpPr>
          <p:cNvPr id="295" name="Text 4"/>
          <p:cNvSpPr/>
          <p:nvPr/>
        </p:nvSpPr>
        <p:spPr>
          <a:xfrm>
            <a:off x="914400" y="4215384"/>
            <a:ext cx="7314840" cy="8226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4000" b="1" u="none" strike="noStrike" dirty="0">
                <a:solidFill>
                  <a:srgbClr val="A03B35"/>
                </a:solidFill>
                <a:effectLst/>
                <a:uFillTx/>
                <a:latin typeface="Arial"/>
                <a:ea typeface="Arial"/>
              </a:rPr>
              <a:t>Before dedicated laws, the legal and cultural system frequently failed victims.</a:t>
            </a:r>
            <a:endParaRPr lang="en-US" sz="4000" b="0" u="none" strike="noStrike" dirty="0">
              <a:solidFill>
                <a:srgbClr val="000000"/>
              </a:solidFill>
              <a:effectLst/>
              <a:uFillTx/>
              <a:latin typeface="Arial"/>
            </a:endParaRPr>
          </a:p>
        </p:txBody>
      </p:sp>
      <p:sp>
        <p:nvSpPr>
          <p:cNvPr id="296" name="Text 5"/>
          <p:cNvSpPr/>
          <p:nvPr/>
        </p:nvSpPr>
        <p:spPr>
          <a:xfrm>
            <a:off x="64008" y="5431536"/>
            <a:ext cx="8759592"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0000"/>
          </a:bodyPr>
          <a:lstStyle/>
          <a:p>
            <a:pPr algn="ctr" defTabSz="914400">
              <a:lnSpc>
                <a:spcPct val="100000"/>
              </a:lnSpc>
              <a:tabLst>
                <a:tab pos="0" algn="l"/>
              </a:tabLst>
            </a:pPr>
            <a:r>
              <a:rPr lang="en-US" sz="3600" b="1" u="none" strike="noStrike" dirty="0">
                <a:effectLst/>
                <a:uFillTx/>
                <a:latin typeface="Arial"/>
                <a:ea typeface="Arial"/>
              </a:rPr>
              <a:t>I wanted stronger protection — and I still do.</a:t>
            </a:r>
            <a:endParaRPr lang="en-US" sz="3600" b="0" u="none" strike="noStrike" dirty="0">
              <a:effectLst/>
              <a:uFillTx/>
              <a:latin typeface="Arial"/>
            </a:endParaRPr>
          </a:p>
        </p:txBody>
      </p:sp>
      <p:sp>
        <p:nvSpPr>
          <p:cNvPr id="297" name="PlaceHolder 1"/>
          <p:cNvSpPr>
            <a:spLocks noGrp="1"/>
          </p:cNvSpPr>
          <p:nvPr>
            <p:ph type="sldNum" idx="32"/>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45F0DE34-EB6D-45EE-996A-F6CD4FE1B43E}" type="slidenum">
              <a:rPr lang="en-US" sz="2800" b="0" u="none" strike="noStrike">
                <a:solidFill>
                  <a:srgbClr val="9A9A9A"/>
                </a:solidFill>
                <a:effectLst/>
                <a:uFillTx/>
                <a:latin typeface="Arial"/>
                <a:ea typeface="Arial"/>
              </a:rPr>
              <a:t>31</a:t>
            </a:fld>
            <a:endParaRPr lang="en-US" sz="2800" b="0" u="none" strike="noStrike">
              <a:solidFill>
                <a:srgbClr val="000000"/>
              </a:solidFill>
              <a:effectLst/>
              <a:uFillTx/>
              <a:latin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CHANGE WAS NEEDED</a:t>
            </a:r>
            <a:endParaRPr lang="en-US" sz="2800" b="0" u="none" strike="noStrike">
              <a:solidFill>
                <a:srgbClr val="000000"/>
              </a:solidFill>
              <a:effectLst/>
              <a:uFillTx/>
              <a:latin typeface="Arial"/>
            </a:endParaRPr>
          </a:p>
        </p:txBody>
      </p:sp>
      <p:sp>
        <p:nvSpPr>
          <p:cNvPr id="306"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Protection Needs Teeth</a:t>
            </a:r>
            <a:endParaRPr lang="en-US" sz="4000" b="0" u="none" strike="noStrike">
              <a:solidFill>
                <a:srgbClr val="000000"/>
              </a:solidFill>
              <a:effectLst/>
              <a:uFillTx/>
              <a:latin typeface="Arial"/>
            </a:endParaRPr>
          </a:p>
        </p:txBody>
      </p:sp>
      <p:sp>
        <p:nvSpPr>
          <p:cNvPr id="307"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08" name="Text 3"/>
          <p:cNvSpPr/>
          <p:nvPr/>
        </p:nvSpPr>
        <p:spPr>
          <a:xfrm>
            <a:off x="777240" y="1783080"/>
            <a:ext cx="7589160" cy="11883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Better laws and stronger intervention gave police more ability to act before violence became worse.</a:t>
            </a:r>
            <a:endParaRPr lang="en-US" sz="3600" b="0" u="none" strike="noStrike" dirty="0">
              <a:solidFill>
                <a:srgbClr val="000000"/>
              </a:solidFill>
              <a:effectLst/>
              <a:uFillTx/>
              <a:latin typeface="Arial"/>
            </a:endParaRPr>
          </a:p>
        </p:txBody>
      </p:sp>
      <p:sp>
        <p:nvSpPr>
          <p:cNvPr id="309" name="Text 4"/>
          <p:cNvSpPr/>
          <p:nvPr/>
        </p:nvSpPr>
        <p:spPr>
          <a:xfrm>
            <a:off x="502920" y="3337560"/>
            <a:ext cx="8046360" cy="6854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4000" b="1" u="none" strike="noStrike" dirty="0">
                <a:solidFill>
                  <a:srgbClr val="3F7652"/>
                </a:solidFill>
                <a:effectLst/>
                <a:uFillTx/>
                <a:latin typeface="Arial"/>
                <a:ea typeface="Arial"/>
              </a:rPr>
              <a:t>That direction was right and necessary but still falls short.</a:t>
            </a:r>
            <a:endParaRPr lang="en-US" sz="4000" b="0" u="none" strike="noStrike" dirty="0">
              <a:solidFill>
                <a:srgbClr val="000000"/>
              </a:solidFill>
              <a:effectLst/>
              <a:uFillTx/>
              <a:latin typeface="Arial"/>
            </a:endParaRPr>
          </a:p>
        </p:txBody>
      </p:sp>
      <p:sp>
        <p:nvSpPr>
          <p:cNvPr id="310" name="Text 5"/>
          <p:cNvSpPr/>
          <p:nvPr/>
        </p:nvSpPr>
        <p:spPr>
          <a:xfrm>
            <a:off x="868680" y="4617720"/>
            <a:ext cx="7406280" cy="1719072"/>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3600" b="1" u="none" strike="noStrike" dirty="0">
                <a:solidFill>
                  <a:srgbClr val="D99A17"/>
                </a:solidFill>
                <a:effectLst/>
                <a:uFillTx/>
                <a:latin typeface="Arial"/>
                <a:ea typeface="Arial"/>
              </a:rPr>
              <a:t>CHILD SAFETY IN </a:t>
            </a:r>
            <a:r>
              <a:rPr lang="en-US" sz="3600" b="1" dirty="0">
                <a:solidFill>
                  <a:srgbClr val="D99A17"/>
                </a:solidFill>
                <a:latin typeface="Arial"/>
                <a:ea typeface="Arial"/>
              </a:rPr>
              <a:t>CHURCHES </a:t>
            </a:r>
            <a:r>
              <a:rPr lang="en-US" sz="3600" b="1" u="none" strike="noStrike" dirty="0">
                <a:solidFill>
                  <a:srgbClr val="D99A17"/>
                </a:solidFill>
                <a:effectLst/>
                <a:uFillTx/>
                <a:latin typeface="Arial"/>
                <a:ea typeface="Arial"/>
              </a:rPr>
              <a:t>NEEDS THE SAME COURAGE:</a:t>
            </a:r>
            <a:endParaRPr lang="en-US" sz="3600" b="0" u="none" strike="noStrike" dirty="0">
              <a:solidFill>
                <a:srgbClr val="000000"/>
              </a:solidFill>
              <a:effectLst/>
              <a:uFillTx/>
              <a:latin typeface="Arial"/>
            </a:endParaRPr>
          </a:p>
          <a:p>
            <a:pPr algn="ctr" defTabSz="914400">
              <a:lnSpc>
                <a:spcPct val="100000"/>
              </a:lnSpc>
              <a:tabLst>
                <a:tab pos="0" algn="l"/>
              </a:tabLst>
            </a:pPr>
            <a:r>
              <a:rPr lang="en-US" sz="3600" b="1" dirty="0">
                <a:solidFill>
                  <a:srgbClr val="D99A17"/>
                </a:solidFill>
                <a:latin typeface="Arial"/>
                <a:ea typeface="Arial"/>
              </a:rPr>
              <a:t>S</a:t>
            </a:r>
            <a:r>
              <a:rPr lang="en-US" sz="3600" b="1" u="none" strike="noStrike" dirty="0">
                <a:solidFill>
                  <a:srgbClr val="D99A17"/>
                </a:solidFill>
                <a:effectLst/>
                <a:uFillTx/>
                <a:latin typeface="Arial"/>
                <a:ea typeface="Arial"/>
              </a:rPr>
              <a:t>ee risk • act early • report properly</a:t>
            </a:r>
            <a:endParaRPr lang="en-US" sz="3600" b="0" u="none" strike="noStrike" dirty="0">
              <a:solidFill>
                <a:srgbClr val="000000"/>
              </a:solidFill>
              <a:effectLst/>
              <a:uFillTx/>
              <a:latin typeface="Arial"/>
            </a:endParaRPr>
          </a:p>
        </p:txBody>
      </p:sp>
      <p:sp>
        <p:nvSpPr>
          <p:cNvPr id="311" name="PlaceHolder 1"/>
          <p:cNvSpPr>
            <a:spLocks noGrp="1"/>
          </p:cNvSpPr>
          <p:nvPr>
            <p:ph type="sldNum" idx="34"/>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22D6639E-64FF-49A7-9A83-96862F0CDCF2}" type="slidenum">
              <a:rPr lang="en-US" sz="2800" b="0" u="none" strike="noStrike">
                <a:solidFill>
                  <a:srgbClr val="9A9A9A"/>
                </a:solidFill>
                <a:effectLst/>
                <a:uFillTx/>
                <a:latin typeface="Arial"/>
                <a:ea typeface="Arial"/>
              </a:rPr>
              <a:t>32</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 grpId="0"/>
      <p:bldP spid="309" grpId="0"/>
      <p:bldP spid="31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BUT POWER MUST BE USED WELL</a:t>
            </a:r>
            <a:endParaRPr lang="en-US" sz="2800" b="0" u="none" strike="noStrike">
              <a:solidFill>
                <a:srgbClr val="000000"/>
              </a:solidFill>
              <a:effectLst/>
              <a:uFillTx/>
              <a:latin typeface="Arial"/>
            </a:endParaRPr>
          </a:p>
        </p:txBody>
      </p:sp>
      <p:sp>
        <p:nvSpPr>
          <p:cNvPr id="313"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4000" b="1" u="none" strike="noStrike">
                <a:solidFill>
                  <a:srgbClr val="14243B"/>
                </a:solidFill>
                <a:effectLst/>
                <a:uFillTx/>
                <a:latin typeface="Arial"/>
                <a:ea typeface="Arial"/>
              </a:rPr>
              <a:t>Strong Tools Require Responsible Hands</a:t>
            </a:r>
            <a:endParaRPr lang="en-US" sz="4000" b="0" u="none" strike="noStrike">
              <a:solidFill>
                <a:srgbClr val="000000"/>
              </a:solidFill>
              <a:effectLst/>
              <a:uFillTx/>
              <a:latin typeface="Arial"/>
            </a:endParaRPr>
          </a:p>
        </p:txBody>
      </p:sp>
      <p:sp>
        <p:nvSpPr>
          <p:cNvPr id="314"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15" name="Text 3"/>
          <p:cNvSpPr/>
          <p:nvPr/>
        </p:nvSpPr>
        <p:spPr>
          <a:xfrm>
            <a:off x="429768" y="1545336"/>
            <a:ext cx="8210952" cy="1243224"/>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Later I also saw powerful legal processes misused or badly handled.</a:t>
            </a:r>
          </a:p>
          <a:p>
            <a:pPr algn="ctr" defTabSz="914400">
              <a:lnSpc>
                <a:spcPct val="100000"/>
              </a:lnSpc>
              <a:tabLst>
                <a:tab pos="0" algn="l"/>
              </a:tabLst>
            </a:pPr>
            <a:endParaRPr lang="en-US" sz="3600" b="1" u="none" strike="noStrike" dirty="0">
              <a:solidFill>
                <a:srgbClr val="14243B"/>
              </a:solidFill>
              <a:effectLst/>
              <a:uFillTx/>
              <a:latin typeface="Arial"/>
              <a:ea typeface="Arial"/>
            </a:endParaRPr>
          </a:p>
          <a:p>
            <a:pPr algn="ctr" defTabSz="914400">
              <a:lnSpc>
                <a:spcPct val="100000"/>
              </a:lnSpc>
              <a:tabLst>
                <a:tab pos="0" algn="l"/>
              </a:tabLst>
            </a:pPr>
            <a:r>
              <a:rPr lang="en-US" sz="3600" b="1" dirty="0">
                <a:solidFill>
                  <a:srgbClr val="14243B"/>
                </a:solidFill>
                <a:latin typeface="Arial"/>
              </a:rPr>
              <a:t>OR JUST A ‘TICK A BOX’ </a:t>
            </a:r>
            <a:r>
              <a:rPr lang="en-AU" sz="3600" dirty="0"/>
              <a:t>✅</a:t>
            </a:r>
            <a:endParaRPr lang="en-US" sz="3600" b="0" u="none" strike="noStrike" dirty="0">
              <a:solidFill>
                <a:srgbClr val="000000"/>
              </a:solidFill>
              <a:effectLst/>
              <a:uFillTx/>
              <a:latin typeface="Arial"/>
            </a:endParaRPr>
          </a:p>
        </p:txBody>
      </p:sp>
      <p:sp>
        <p:nvSpPr>
          <p:cNvPr id="316" name="Text 4"/>
          <p:cNvSpPr/>
          <p:nvPr/>
        </p:nvSpPr>
        <p:spPr>
          <a:xfrm>
            <a:off x="914400" y="3154680"/>
            <a:ext cx="7314840" cy="7311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4000" b="1" u="none" strike="noStrike" dirty="0">
                <a:solidFill>
                  <a:srgbClr val="3F7652"/>
                </a:solidFill>
                <a:effectLst/>
                <a:uFillTx/>
                <a:latin typeface="Arial"/>
                <a:ea typeface="Arial"/>
              </a:rPr>
              <a:t>That did NOT mean the protection was wrong.</a:t>
            </a:r>
            <a:endParaRPr lang="en-US" sz="4000" b="0" u="none" strike="noStrike" dirty="0">
              <a:solidFill>
                <a:srgbClr val="000000"/>
              </a:solidFill>
              <a:effectLst/>
              <a:uFillTx/>
              <a:latin typeface="Arial"/>
            </a:endParaRPr>
          </a:p>
        </p:txBody>
      </p:sp>
      <p:sp>
        <p:nvSpPr>
          <p:cNvPr id="317" name="Text 5"/>
          <p:cNvSpPr/>
          <p:nvPr/>
        </p:nvSpPr>
        <p:spPr>
          <a:xfrm>
            <a:off x="914400" y="4343400"/>
            <a:ext cx="7314840" cy="14173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600" b="0" u="none" strike="noStrike" dirty="0">
                <a:solidFill>
                  <a:srgbClr val="1F2937"/>
                </a:solidFill>
                <a:effectLst/>
                <a:uFillTx/>
                <a:latin typeface="Arial"/>
                <a:ea typeface="Arial"/>
              </a:rPr>
              <a:t>It meant protection had to be strong AND disciplined — so real victims were helped and truth was not damaged.</a:t>
            </a:r>
            <a:endParaRPr lang="en-US" sz="3600" b="0" u="none" strike="noStrike" dirty="0">
              <a:solidFill>
                <a:srgbClr val="000000"/>
              </a:solidFill>
              <a:effectLst/>
              <a:uFillTx/>
              <a:latin typeface="Arial"/>
            </a:endParaRPr>
          </a:p>
        </p:txBody>
      </p:sp>
      <p:sp>
        <p:nvSpPr>
          <p:cNvPr id="318" name="PlaceHolder 1"/>
          <p:cNvSpPr>
            <a:spLocks noGrp="1"/>
          </p:cNvSpPr>
          <p:nvPr>
            <p:ph type="sldNum" idx="35"/>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B9A106A8-CE35-4B62-8EBB-9247888E9F68}" type="slidenum">
              <a:rPr lang="en-US" sz="2800" b="0" u="none" strike="noStrike">
                <a:solidFill>
                  <a:srgbClr val="9A9A9A"/>
                </a:solidFill>
                <a:effectLst/>
                <a:uFillTx/>
                <a:latin typeface="Arial"/>
                <a:ea typeface="Arial"/>
              </a:rPr>
              <a:t>33</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 grpId="0"/>
      <p:bldP spid="316" grpId="0"/>
      <p:bldP spid="3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THE LESSON</a:t>
            </a:r>
            <a:endParaRPr lang="en-US" sz="2800" b="0" u="none" strike="noStrike">
              <a:solidFill>
                <a:srgbClr val="000000"/>
              </a:solidFill>
              <a:effectLst/>
              <a:uFillTx/>
              <a:latin typeface="Arial"/>
            </a:endParaRPr>
          </a:p>
        </p:txBody>
      </p:sp>
      <p:sp>
        <p:nvSpPr>
          <p:cNvPr id="320"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defTabSz="914400">
              <a:lnSpc>
                <a:spcPct val="100000"/>
              </a:lnSpc>
              <a:tabLst>
                <a:tab pos="0" algn="l"/>
              </a:tabLst>
            </a:pPr>
            <a:r>
              <a:rPr lang="en-US" sz="4000" b="1" u="none" strike="noStrike">
                <a:solidFill>
                  <a:srgbClr val="14243B"/>
                </a:solidFill>
                <a:effectLst/>
                <a:uFillTx/>
                <a:latin typeface="Arial"/>
                <a:ea typeface="Arial"/>
              </a:rPr>
              <a:t>Strong Protection + Good Process</a:t>
            </a:r>
            <a:endParaRPr lang="en-US" sz="4000" b="0" u="none" strike="noStrike">
              <a:solidFill>
                <a:srgbClr val="000000"/>
              </a:solidFill>
              <a:effectLst/>
              <a:uFillTx/>
              <a:latin typeface="Arial"/>
            </a:endParaRPr>
          </a:p>
        </p:txBody>
      </p:sp>
      <p:sp>
        <p:nvSpPr>
          <p:cNvPr id="321"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22" name="Shape 3"/>
          <p:cNvSpPr/>
          <p:nvPr/>
        </p:nvSpPr>
        <p:spPr>
          <a:xfrm>
            <a:off x="594360" y="1472760"/>
            <a:ext cx="3748680" cy="4406400"/>
          </a:xfrm>
          <a:prstGeom prst="roundRect">
            <a:avLst>
              <a:gd name="adj" fmla="val 1951"/>
            </a:avLst>
          </a:prstGeom>
          <a:solidFill>
            <a:srgbClr val="EAF5ED"/>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23" name="Text 4"/>
          <p:cNvSpPr/>
          <p:nvPr/>
        </p:nvSpPr>
        <p:spPr>
          <a:xfrm>
            <a:off x="758880" y="1536192"/>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defTabSz="914400">
              <a:lnSpc>
                <a:spcPct val="100000"/>
              </a:lnSpc>
              <a:tabLst>
                <a:tab pos="0" algn="l"/>
              </a:tabLst>
            </a:pPr>
            <a:r>
              <a:rPr lang="en-US" sz="2800" b="1" u="none" strike="noStrike" dirty="0">
                <a:solidFill>
                  <a:srgbClr val="3F7652"/>
                </a:solidFill>
                <a:effectLst/>
                <a:uFillTx/>
                <a:latin typeface="Arial"/>
                <a:ea typeface="Arial"/>
              </a:rPr>
              <a:t>STRONG PROTECTION</a:t>
            </a:r>
            <a:endParaRPr lang="en-US" sz="2800" b="0" u="none" strike="noStrike" dirty="0">
              <a:solidFill>
                <a:srgbClr val="000000"/>
              </a:solidFill>
              <a:effectLst/>
              <a:uFillTx/>
              <a:latin typeface="Arial"/>
            </a:endParaRPr>
          </a:p>
        </p:txBody>
      </p:sp>
      <p:sp>
        <p:nvSpPr>
          <p:cNvPr id="324" name="Text 5"/>
          <p:cNvSpPr/>
          <p:nvPr/>
        </p:nvSpPr>
        <p:spPr>
          <a:xfrm>
            <a:off x="758880" y="1983384"/>
            <a:ext cx="3419640" cy="3740256"/>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a:bodyPr>
          <a:lstStyle/>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Take concerns seriously.</a:t>
            </a:r>
            <a:endParaRPr lang="en-US" sz="3000" b="0" u="none" strike="noStrike" dirty="0">
              <a:solidFill>
                <a:srgbClr val="000000"/>
              </a:solidFill>
              <a:effectLst/>
              <a:uFillTx/>
              <a:latin typeface="Arial"/>
            </a:endParaRP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Act for immediate safety.</a:t>
            </a:r>
            <a:endParaRPr lang="en-US" sz="3000" b="0" u="none" strike="noStrike" dirty="0">
              <a:solidFill>
                <a:srgbClr val="000000"/>
              </a:solidFill>
              <a:effectLst/>
              <a:uFillTx/>
              <a:latin typeface="Arial"/>
            </a:endParaRP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Support the child / vulnerable person.</a:t>
            </a:r>
            <a:endParaRPr lang="en-US" sz="3000" b="0" u="none" strike="noStrike" dirty="0">
              <a:solidFill>
                <a:srgbClr val="000000"/>
              </a:solidFill>
              <a:effectLst/>
              <a:uFillTx/>
              <a:latin typeface="Arial"/>
            </a:endParaRP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Report promptly.</a:t>
            </a:r>
            <a:endParaRPr lang="en-US" sz="3000" b="0" u="none" strike="noStrike" dirty="0">
              <a:solidFill>
                <a:srgbClr val="000000"/>
              </a:solidFill>
              <a:effectLst/>
              <a:uFillTx/>
              <a:latin typeface="Arial"/>
            </a:endParaRPr>
          </a:p>
        </p:txBody>
      </p:sp>
      <p:sp>
        <p:nvSpPr>
          <p:cNvPr id="325" name="Shape 6"/>
          <p:cNvSpPr/>
          <p:nvPr/>
        </p:nvSpPr>
        <p:spPr>
          <a:xfrm>
            <a:off x="4800600" y="1472760"/>
            <a:ext cx="3748680" cy="4406400"/>
          </a:xfrm>
          <a:prstGeom prst="roundRect">
            <a:avLst>
              <a:gd name="adj" fmla="val 1951"/>
            </a:avLst>
          </a:prstGeom>
          <a:solidFill>
            <a:srgbClr val="EAF1F7"/>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26" name="Text 7"/>
          <p:cNvSpPr/>
          <p:nvPr/>
        </p:nvSpPr>
        <p:spPr>
          <a:xfrm>
            <a:off x="4965120" y="1508760"/>
            <a:ext cx="341964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dirty="0">
                <a:solidFill>
                  <a:srgbClr val="14243B"/>
                </a:solidFill>
                <a:effectLst/>
                <a:uFillTx/>
                <a:latin typeface="Arial"/>
                <a:ea typeface="Arial"/>
              </a:rPr>
              <a:t>GOOD PROCESS</a:t>
            </a:r>
            <a:endParaRPr lang="en-US" sz="2800" b="0" u="none" strike="noStrike" dirty="0">
              <a:solidFill>
                <a:srgbClr val="000000"/>
              </a:solidFill>
              <a:effectLst/>
              <a:uFillTx/>
              <a:latin typeface="Arial"/>
            </a:endParaRPr>
          </a:p>
        </p:txBody>
      </p:sp>
      <p:sp>
        <p:nvSpPr>
          <p:cNvPr id="327" name="Text 8"/>
          <p:cNvSpPr/>
          <p:nvPr/>
        </p:nvSpPr>
        <p:spPr>
          <a:xfrm>
            <a:off x="4965120" y="1928520"/>
            <a:ext cx="3419640" cy="3795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85000" lnSpcReduction="20000"/>
          </a:bodyPr>
          <a:lstStyle/>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Use trained people.</a:t>
            </a:r>
            <a:endParaRPr lang="en-US" sz="3000" b="0" u="none" strike="noStrike" dirty="0">
              <a:solidFill>
                <a:srgbClr val="000000"/>
              </a:solidFill>
              <a:effectLst/>
              <a:uFillTx/>
              <a:latin typeface="Arial"/>
            </a:endParaRP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Maintain confidentiality.</a:t>
            </a:r>
            <a:endParaRPr lang="en-US" sz="3000" b="0" u="none" strike="noStrike" dirty="0">
              <a:solidFill>
                <a:srgbClr val="000000"/>
              </a:solidFill>
              <a:effectLst/>
              <a:uFillTx/>
              <a:latin typeface="Arial"/>
            </a:endParaRP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Avoid bias.</a:t>
            </a: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000000"/>
                </a:solidFill>
                <a:effectLst/>
                <a:uFillTx/>
                <a:latin typeface="Arial"/>
              </a:rPr>
              <a:t>Escalate as required</a:t>
            </a: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Let them Gather evidence properly.</a:t>
            </a:r>
            <a:endParaRPr lang="en-US" sz="3000" b="0" u="none" strike="noStrike" dirty="0">
              <a:solidFill>
                <a:srgbClr val="000000"/>
              </a:solidFill>
              <a:effectLst/>
              <a:uFillTx/>
              <a:latin typeface="Arial"/>
            </a:endParaRPr>
          </a:p>
          <a:p>
            <a:pPr marL="457200" indent="-457200" defTabSz="914400">
              <a:lnSpc>
                <a:spcPct val="100000"/>
              </a:lnSpc>
              <a:buFont typeface="Arial" panose="020B0604020202020204" pitchFamily="34" charset="0"/>
              <a:buChar char="•"/>
              <a:tabLst>
                <a:tab pos="0" algn="l"/>
              </a:tabLst>
            </a:pPr>
            <a:r>
              <a:rPr lang="en-US" sz="3000" b="0" u="none" strike="noStrike" dirty="0">
                <a:solidFill>
                  <a:srgbClr val="1F2937"/>
                </a:solidFill>
                <a:effectLst/>
                <a:uFillTx/>
                <a:latin typeface="Arial"/>
                <a:ea typeface="Arial"/>
              </a:rPr>
              <a:t>Do not pre-judge.</a:t>
            </a:r>
          </a:p>
          <a:p>
            <a:pPr marL="457200" indent="-457200" defTabSz="914400">
              <a:lnSpc>
                <a:spcPct val="100000"/>
              </a:lnSpc>
              <a:buFont typeface="Arial" panose="020B0604020202020204" pitchFamily="34" charset="0"/>
              <a:buChar char="•"/>
              <a:tabLst>
                <a:tab pos="0" algn="l"/>
              </a:tabLst>
            </a:pPr>
            <a:r>
              <a:rPr lang="en-US" sz="3000" dirty="0">
                <a:solidFill>
                  <a:srgbClr val="1F2937"/>
                </a:solidFill>
                <a:latin typeface="Arial"/>
              </a:rPr>
              <a:t>Use the system properly</a:t>
            </a:r>
            <a:endParaRPr lang="en-US" sz="3000" b="0" u="none" strike="noStrike" dirty="0">
              <a:solidFill>
                <a:srgbClr val="000000"/>
              </a:solidFill>
              <a:effectLst/>
              <a:uFillTx/>
              <a:latin typeface="Arial"/>
            </a:endParaRPr>
          </a:p>
        </p:txBody>
      </p:sp>
      <p:sp>
        <p:nvSpPr>
          <p:cNvPr id="328" name="Text 9"/>
          <p:cNvSpPr/>
          <p:nvPr/>
        </p:nvSpPr>
        <p:spPr>
          <a:xfrm>
            <a:off x="2834640" y="5989320"/>
            <a:ext cx="347436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600" b="1" u="none" strike="noStrike" dirty="0">
                <a:solidFill>
                  <a:srgbClr val="D99A17"/>
                </a:solidFill>
                <a:effectLst/>
                <a:uFillTx/>
                <a:latin typeface="Arial"/>
                <a:ea typeface="Arial"/>
              </a:rPr>
              <a:t>WE NEED BOTH.</a:t>
            </a:r>
            <a:endParaRPr lang="en-US" sz="3600" b="0" u="none" strike="noStrike" dirty="0">
              <a:solidFill>
                <a:srgbClr val="000000"/>
              </a:solidFill>
              <a:effectLst/>
              <a:uFillTx/>
              <a:latin typeface="Arial"/>
            </a:endParaRPr>
          </a:p>
        </p:txBody>
      </p:sp>
      <p:sp>
        <p:nvSpPr>
          <p:cNvPr id="329" name="PlaceHolder 1"/>
          <p:cNvSpPr>
            <a:spLocks noGrp="1"/>
          </p:cNvSpPr>
          <p:nvPr>
            <p:ph type="sldNum" idx="36"/>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F4D231B5-2723-462F-A309-41E151620530}" type="slidenum">
              <a:rPr lang="en-US" sz="2800" b="0" u="none" strike="noStrike">
                <a:solidFill>
                  <a:srgbClr val="9A9A9A"/>
                </a:solidFill>
                <a:effectLst/>
                <a:uFillTx/>
                <a:latin typeface="Arial"/>
                <a:ea typeface="Arial"/>
              </a:rPr>
              <a:t>34</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4">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24">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4">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24">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2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7">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7">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27">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27">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7">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27">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0" animBg="1"/>
      <p:bldP spid="323" grpId="0"/>
      <p:bldP spid="325" grpId="0" animBg="1"/>
      <p:bldP spid="326" grpId="0"/>
      <p:bldP spid="32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SAFE SPACES</a:t>
            </a:r>
            <a:endParaRPr lang="en-US" sz="2800" b="0" u="none" strike="noStrike">
              <a:solidFill>
                <a:srgbClr val="000000"/>
              </a:solidFill>
              <a:effectLst/>
              <a:uFillTx/>
              <a:latin typeface="Arial"/>
            </a:endParaRPr>
          </a:p>
        </p:txBody>
      </p:sp>
      <p:sp>
        <p:nvSpPr>
          <p:cNvPr id="331"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7500" lnSpcReduction="20000"/>
          </a:bodyPr>
          <a:lstStyle/>
          <a:p>
            <a:pPr defTabSz="914400">
              <a:lnSpc>
                <a:spcPct val="100000"/>
              </a:lnSpc>
              <a:tabLst>
                <a:tab pos="0" algn="l"/>
              </a:tabLst>
            </a:pPr>
            <a:r>
              <a:rPr lang="en-US" sz="4000" b="1" u="none" strike="noStrike">
                <a:solidFill>
                  <a:srgbClr val="14243B"/>
                </a:solidFill>
                <a:effectLst/>
                <a:uFillTx/>
                <a:latin typeface="Arial"/>
                <a:ea typeface="Arial"/>
              </a:rPr>
              <a:t>Child-Centred — And Properly Investigated</a:t>
            </a:r>
            <a:endParaRPr lang="en-US" sz="4000" b="0" u="none" strike="noStrike">
              <a:solidFill>
                <a:srgbClr val="000000"/>
              </a:solidFill>
              <a:effectLst/>
              <a:uFillTx/>
              <a:latin typeface="Arial"/>
            </a:endParaRPr>
          </a:p>
        </p:txBody>
      </p:sp>
      <p:sp>
        <p:nvSpPr>
          <p:cNvPr id="332"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33" name="Text 3"/>
          <p:cNvSpPr/>
          <p:nvPr/>
        </p:nvSpPr>
        <p:spPr>
          <a:xfrm>
            <a:off x="731520" y="1691640"/>
            <a:ext cx="7680600" cy="13712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3200" b="0" u="none" strike="noStrike">
                <a:solidFill>
                  <a:srgbClr val="1F2937"/>
                </a:solidFill>
                <a:effectLst/>
                <a:uFillTx/>
                <a:latin typeface="Arial"/>
                <a:ea typeface="Arial"/>
              </a:rPr>
              <a:t>Tasmania’s framework expects complaints to be child-focused and reportable-conduct investigations to be impartial, confidential and procedurally fair.</a:t>
            </a:r>
            <a:endParaRPr lang="en-US" sz="3200" b="0" u="none" strike="noStrike">
              <a:solidFill>
                <a:srgbClr val="000000"/>
              </a:solidFill>
              <a:effectLst/>
              <a:uFillTx/>
              <a:latin typeface="Arial"/>
            </a:endParaRPr>
          </a:p>
        </p:txBody>
      </p:sp>
      <p:sp>
        <p:nvSpPr>
          <p:cNvPr id="334" name="Shape 4"/>
          <p:cNvSpPr/>
          <p:nvPr/>
        </p:nvSpPr>
        <p:spPr>
          <a:xfrm>
            <a:off x="502920" y="347472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35" name="Text 5"/>
          <p:cNvSpPr/>
          <p:nvPr/>
        </p:nvSpPr>
        <p:spPr>
          <a:xfrm>
            <a:off x="594360" y="362088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2800" b="1" u="none" strike="noStrike">
                <a:solidFill>
                  <a:srgbClr val="14243B"/>
                </a:solidFill>
                <a:effectLst/>
                <a:uFillTx/>
                <a:latin typeface="Arial"/>
                <a:ea typeface="Arial"/>
              </a:rPr>
              <a:t>CHILD FIRST</a:t>
            </a:r>
            <a:endParaRPr lang="en-US" sz="2800" b="0" u="none" strike="noStrike">
              <a:solidFill>
                <a:srgbClr val="000000"/>
              </a:solidFill>
              <a:effectLst/>
              <a:uFillTx/>
              <a:latin typeface="Arial"/>
            </a:endParaRPr>
          </a:p>
        </p:txBody>
      </p:sp>
      <p:sp>
        <p:nvSpPr>
          <p:cNvPr id="336" name="Text 6"/>
          <p:cNvSpPr/>
          <p:nvPr/>
        </p:nvSpPr>
        <p:spPr>
          <a:xfrm>
            <a:off x="594360" y="400500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Safety and voice matter.</a:t>
            </a:r>
            <a:endParaRPr lang="en-US" sz="2800" b="0" u="none" strike="noStrike">
              <a:solidFill>
                <a:srgbClr val="000000"/>
              </a:solidFill>
              <a:effectLst/>
              <a:uFillTx/>
              <a:latin typeface="Arial"/>
            </a:endParaRPr>
          </a:p>
        </p:txBody>
      </p:sp>
      <p:sp>
        <p:nvSpPr>
          <p:cNvPr id="337" name="Text 7"/>
          <p:cNvSpPr/>
          <p:nvPr/>
        </p:nvSpPr>
        <p:spPr>
          <a:xfrm>
            <a:off x="2395800" y="388620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a:solidFill>
                  <a:srgbClr val="D99A17"/>
                </a:solidFill>
                <a:effectLst/>
                <a:uFillTx/>
                <a:latin typeface="Arial"/>
                <a:ea typeface="Arial"/>
              </a:rPr>
              <a:t>→</a:t>
            </a:r>
            <a:endParaRPr lang="en-US" sz="3200" b="0" u="none" strike="noStrike">
              <a:solidFill>
                <a:srgbClr val="000000"/>
              </a:solidFill>
              <a:effectLst/>
              <a:uFillTx/>
              <a:latin typeface="Arial"/>
            </a:endParaRPr>
          </a:p>
        </p:txBody>
      </p:sp>
      <p:sp>
        <p:nvSpPr>
          <p:cNvPr id="338" name="Shape 8"/>
          <p:cNvSpPr/>
          <p:nvPr/>
        </p:nvSpPr>
        <p:spPr>
          <a:xfrm>
            <a:off x="2633400" y="347472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39" name="Text 9"/>
          <p:cNvSpPr/>
          <p:nvPr/>
        </p:nvSpPr>
        <p:spPr>
          <a:xfrm>
            <a:off x="2724840" y="362088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NO BIAS</a:t>
            </a:r>
            <a:endParaRPr lang="en-US" sz="2800" b="0" u="none" strike="noStrike">
              <a:solidFill>
                <a:srgbClr val="000000"/>
              </a:solidFill>
              <a:effectLst/>
              <a:uFillTx/>
              <a:latin typeface="Arial"/>
            </a:endParaRPr>
          </a:p>
        </p:txBody>
      </p:sp>
      <p:sp>
        <p:nvSpPr>
          <p:cNvPr id="340" name="Text 10"/>
          <p:cNvSpPr/>
          <p:nvPr/>
        </p:nvSpPr>
        <p:spPr>
          <a:xfrm>
            <a:off x="2724840" y="400500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No predetermined finding.</a:t>
            </a:r>
            <a:endParaRPr lang="en-US" sz="2800" b="0" u="none" strike="noStrike">
              <a:solidFill>
                <a:srgbClr val="000000"/>
              </a:solidFill>
              <a:effectLst/>
              <a:uFillTx/>
              <a:latin typeface="Arial"/>
            </a:endParaRPr>
          </a:p>
        </p:txBody>
      </p:sp>
      <p:sp>
        <p:nvSpPr>
          <p:cNvPr id="341" name="Text 11"/>
          <p:cNvSpPr/>
          <p:nvPr/>
        </p:nvSpPr>
        <p:spPr>
          <a:xfrm>
            <a:off x="4526280" y="388620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a:solidFill>
                  <a:srgbClr val="D99A17"/>
                </a:solidFill>
                <a:effectLst/>
                <a:uFillTx/>
                <a:latin typeface="Arial"/>
                <a:ea typeface="Arial"/>
              </a:rPr>
              <a:t>→</a:t>
            </a:r>
            <a:endParaRPr lang="en-US" sz="3200" b="0" u="none" strike="noStrike">
              <a:solidFill>
                <a:srgbClr val="000000"/>
              </a:solidFill>
              <a:effectLst/>
              <a:uFillTx/>
              <a:latin typeface="Arial"/>
            </a:endParaRPr>
          </a:p>
        </p:txBody>
      </p:sp>
      <p:sp>
        <p:nvSpPr>
          <p:cNvPr id="342" name="Shape 12"/>
          <p:cNvSpPr/>
          <p:nvPr/>
        </p:nvSpPr>
        <p:spPr>
          <a:xfrm>
            <a:off x="4763880" y="3474720"/>
            <a:ext cx="1874160" cy="1279800"/>
          </a:xfrm>
          <a:prstGeom prst="roundRect">
            <a:avLst>
              <a:gd name="adj" fmla="val 4286"/>
            </a:avLst>
          </a:prstGeom>
          <a:solidFill>
            <a:srgbClr val="EAF1F7"/>
          </a:solidFill>
          <a:ln w="15240">
            <a:solidFill>
              <a:srgbClr val="D7DEE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43" name="Text 13"/>
          <p:cNvSpPr/>
          <p:nvPr/>
        </p:nvSpPr>
        <p:spPr>
          <a:xfrm>
            <a:off x="4855320" y="362088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EVIDENCE</a:t>
            </a:r>
            <a:endParaRPr lang="en-US" sz="2800" b="0" u="none" strike="noStrike">
              <a:solidFill>
                <a:srgbClr val="000000"/>
              </a:solidFill>
              <a:effectLst/>
              <a:uFillTx/>
              <a:latin typeface="Arial"/>
            </a:endParaRPr>
          </a:p>
        </p:txBody>
      </p:sp>
      <p:sp>
        <p:nvSpPr>
          <p:cNvPr id="344" name="Text 14"/>
          <p:cNvSpPr/>
          <p:nvPr/>
        </p:nvSpPr>
        <p:spPr>
          <a:xfrm>
            <a:off x="4855320" y="400500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Facts are collected properly.</a:t>
            </a:r>
            <a:endParaRPr lang="en-US" sz="2800" b="0" u="none" strike="noStrike">
              <a:solidFill>
                <a:srgbClr val="000000"/>
              </a:solidFill>
              <a:effectLst/>
              <a:uFillTx/>
              <a:latin typeface="Arial"/>
            </a:endParaRPr>
          </a:p>
        </p:txBody>
      </p:sp>
      <p:sp>
        <p:nvSpPr>
          <p:cNvPr id="345" name="Text 15"/>
          <p:cNvSpPr/>
          <p:nvPr/>
        </p:nvSpPr>
        <p:spPr>
          <a:xfrm>
            <a:off x="6656760" y="3886200"/>
            <a:ext cx="237240" cy="4111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200" b="1" u="none" strike="noStrike">
                <a:solidFill>
                  <a:srgbClr val="D99A17"/>
                </a:solidFill>
                <a:effectLst/>
                <a:uFillTx/>
                <a:latin typeface="Arial"/>
                <a:ea typeface="Arial"/>
              </a:rPr>
              <a:t>→</a:t>
            </a:r>
            <a:endParaRPr lang="en-US" sz="3200" b="0" u="none" strike="noStrike">
              <a:solidFill>
                <a:srgbClr val="000000"/>
              </a:solidFill>
              <a:effectLst/>
              <a:uFillTx/>
              <a:latin typeface="Arial"/>
            </a:endParaRPr>
          </a:p>
        </p:txBody>
      </p:sp>
      <p:sp>
        <p:nvSpPr>
          <p:cNvPr id="346" name="Shape 16"/>
          <p:cNvSpPr/>
          <p:nvPr/>
        </p:nvSpPr>
        <p:spPr>
          <a:xfrm>
            <a:off x="6894720" y="3474720"/>
            <a:ext cx="1874160" cy="1279800"/>
          </a:xfrm>
          <a:prstGeom prst="roundRect">
            <a:avLst>
              <a:gd name="adj" fmla="val 4286"/>
            </a:avLst>
          </a:prstGeom>
          <a:solidFill>
            <a:srgbClr val="FFF5DE"/>
          </a:solidFill>
          <a:ln w="1524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47" name="Text 17"/>
          <p:cNvSpPr/>
          <p:nvPr/>
        </p:nvSpPr>
        <p:spPr>
          <a:xfrm>
            <a:off x="6986160" y="3620880"/>
            <a:ext cx="1691280" cy="3286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2800" b="1" u="none" strike="noStrike">
                <a:solidFill>
                  <a:srgbClr val="14243B"/>
                </a:solidFill>
                <a:effectLst/>
                <a:uFillTx/>
                <a:latin typeface="Arial"/>
                <a:ea typeface="Arial"/>
              </a:rPr>
              <a:t>FAIRNESS</a:t>
            </a:r>
            <a:endParaRPr lang="en-US" sz="2800" b="0" u="none" strike="noStrike">
              <a:solidFill>
                <a:srgbClr val="000000"/>
              </a:solidFill>
              <a:effectLst/>
              <a:uFillTx/>
              <a:latin typeface="Arial"/>
            </a:endParaRPr>
          </a:p>
        </p:txBody>
      </p:sp>
      <p:sp>
        <p:nvSpPr>
          <p:cNvPr id="348" name="Text 18"/>
          <p:cNvSpPr/>
          <p:nvPr/>
        </p:nvSpPr>
        <p:spPr>
          <a:xfrm>
            <a:off x="6986160" y="4005000"/>
            <a:ext cx="169128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55000" lnSpcReduction="20000"/>
          </a:bodyPr>
          <a:lstStyle/>
          <a:p>
            <a:pPr algn="ctr" defTabSz="914400">
              <a:lnSpc>
                <a:spcPct val="100000"/>
              </a:lnSpc>
              <a:tabLst>
                <a:tab pos="0" algn="l"/>
              </a:tabLst>
            </a:pPr>
            <a:r>
              <a:rPr lang="en-US" sz="2800" b="0" u="none" strike="noStrike">
                <a:solidFill>
                  <a:srgbClr val="1F2937"/>
                </a:solidFill>
                <a:effectLst/>
                <a:uFillTx/>
                <a:latin typeface="Arial"/>
                <a:ea typeface="Arial"/>
              </a:rPr>
              <a:t>People can respond to allegations.</a:t>
            </a:r>
            <a:endParaRPr lang="en-US" sz="2800" b="0" u="none" strike="noStrike">
              <a:solidFill>
                <a:srgbClr val="000000"/>
              </a:solidFill>
              <a:effectLst/>
              <a:uFillTx/>
              <a:latin typeface="Arial"/>
            </a:endParaRPr>
          </a:p>
        </p:txBody>
      </p:sp>
      <p:sp>
        <p:nvSpPr>
          <p:cNvPr id="349" name="Text 19"/>
          <p:cNvSpPr/>
          <p:nvPr/>
        </p:nvSpPr>
        <p:spPr>
          <a:xfrm>
            <a:off x="685800" y="5257800"/>
            <a:ext cx="7772040"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200" b="1" u="none" strike="noStrike">
                <a:solidFill>
                  <a:srgbClr val="14243B"/>
                </a:solidFill>
                <a:effectLst/>
                <a:uFillTx/>
                <a:latin typeface="Arial"/>
                <a:ea typeface="Arial"/>
              </a:rPr>
              <a:t>A REPORT STARTS A PROCESS. IT IS NOT THE VERDICT.</a:t>
            </a:r>
            <a:endParaRPr lang="en-US" sz="3200" b="0" u="none" strike="noStrike">
              <a:solidFill>
                <a:srgbClr val="000000"/>
              </a:solidFill>
              <a:effectLst/>
              <a:uFillTx/>
              <a:latin typeface="Arial"/>
            </a:endParaRPr>
          </a:p>
        </p:txBody>
      </p:sp>
      <p:sp>
        <p:nvSpPr>
          <p:cNvPr id="350" name="Text 20"/>
          <p:cNvSpPr/>
          <p:nvPr/>
        </p:nvSpPr>
        <p:spPr>
          <a:xfrm>
            <a:off x="594360" y="6080760"/>
            <a:ext cx="7954920" cy="347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defTabSz="914400">
              <a:lnSpc>
                <a:spcPct val="100000"/>
              </a:lnSpc>
              <a:tabLst>
                <a:tab pos="0" algn="l"/>
              </a:tabLst>
            </a:pPr>
            <a:r>
              <a:rPr lang="en-US" sz="2800" b="0" u="none" strike="noStrike">
                <a:solidFill>
                  <a:srgbClr val="6B7280"/>
                </a:solidFill>
                <a:effectLst/>
                <a:uFillTx/>
                <a:latin typeface="Arial"/>
                <a:ea typeface="Arial"/>
              </a:rPr>
              <a:t>Tasmanian OIR — Reportable Conduct Scheme investigation guidance</a:t>
            </a:r>
            <a:endParaRPr lang="en-US" sz="2800" b="0" u="none" strike="noStrike">
              <a:solidFill>
                <a:srgbClr val="000000"/>
              </a:solidFill>
              <a:effectLst/>
              <a:uFillTx/>
              <a:latin typeface="Arial"/>
            </a:endParaRPr>
          </a:p>
        </p:txBody>
      </p:sp>
      <p:sp>
        <p:nvSpPr>
          <p:cNvPr id="351" name="PlaceHolder 1"/>
          <p:cNvSpPr>
            <a:spLocks noGrp="1"/>
          </p:cNvSpPr>
          <p:nvPr>
            <p:ph type="sldNum" idx="37"/>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0279070C-A372-4390-83B6-D344C1EC5E23}" type="slidenum">
              <a:rPr lang="en-US" sz="2800" b="0" u="none" strike="noStrike">
                <a:solidFill>
                  <a:srgbClr val="9A9A9A"/>
                </a:solidFill>
                <a:effectLst/>
                <a:uFillTx/>
                <a:latin typeface="Arial"/>
                <a:ea typeface="Arial"/>
              </a:rPr>
              <a:t>35</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4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4" grpId="0" animBg="1"/>
      <p:bldP spid="335" grpId="0"/>
      <p:bldP spid="336" grpId="0"/>
      <p:bldP spid="337" grpId="0"/>
      <p:bldP spid="338" grpId="0" animBg="1"/>
      <p:bldP spid="339" grpId="0"/>
      <p:bldP spid="340" grpId="0"/>
      <p:bldP spid="341" grpId="0"/>
      <p:bldP spid="342" grpId="0" animBg="1"/>
      <p:bldP spid="343" grpId="0"/>
      <p:bldP spid="344" grpId="0"/>
      <p:bldP spid="345" grpId="0"/>
      <p:bldP spid="346" grpId="0" animBg="1"/>
      <p:bldP spid="347" grpId="0"/>
      <p:bldP spid="348" grpId="0"/>
      <p:bldP spid="34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TAKE NOTE</a:t>
            </a:r>
            <a:endParaRPr lang="en-US" sz="2800" b="0" u="none" strike="noStrike">
              <a:solidFill>
                <a:srgbClr val="000000"/>
              </a:solidFill>
              <a:effectLst/>
              <a:uFillTx/>
              <a:latin typeface="Arial"/>
            </a:endParaRPr>
          </a:p>
        </p:txBody>
      </p:sp>
      <p:sp>
        <p:nvSpPr>
          <p:cNvPr id="353"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An Allegation Is Serious</a:t>
            </a:r>
            <a:endParaRPr lang="en-US" sz="4000" b="0" u="none" strike="noStrike">
              <a:solidFill>
                <a:srgbClr val="000000"/>
              </a:solidFill>
              <a:effectLst/>
              <a:uFillTx/>
              <a:latin typeface="Arial"/>
            </a:endParaRPr>
          </a:p>
        </p:txBody>
      </p:sp>
      <p:sp>
        <p:nvSpPr>
          <p:cNvPr id="354"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55" name="Text 3"/>
          <p:cNvSpPr/>
          <p:nvPr/>
        </p:nvSpPr>
        <p:spPr>
          <a:xfrm>
            <a:off x="777240" y="1783080"/>
            <a:ext cx="7589160" cy="9140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3600" b="1" u="none" strike="noStrike" dirty="0">
                <a:solidFill>
                  <a:srgbClr val="3F7652"/>
                </a:solidFill>
                <a:effectLst/>
                <a:uFillTx/>
                <a:latin typeface="Arial"/>
                <a:ea typeface="Arial"/>
              </a:rPr>
              <a:t>So we NEVER dismiss a concern because it is uncomfortable.</a:t>
            </a:r>
            <a:endParaRPr lang="en-US" sz="3600" b="0" u="none" strike="noStrike" dirty="0">
              <a:solidFill>
                <a:srgbClr val="000000"/>
              </a:solidFill>
              <a:effectLst/>
              <a:uFillTx/>
              <a:latin typeface="Arial"/>
            </a:endParaRPr>
          </a:p>
        </p:txBody>
      </p:sp>
      <p:sp>
        <p:nvSpPr>
          <p:cNvPr id="356" name="Text 4"/>
          <p:cNvSpPr/>
          <p:nvPr/>
        </p:nvSpPr>
        <p:spPr>
          <a:xfrm>
            <a:off x="731520" y="3246120"/>
            <a:ext cx="7680600" cy="12798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A03B35"/>
                </a:solidFill>
                <a:effectLst/>
                <a:uFillTx/>
                <a:latin typeface="Arial"/>
                <a:ea typeface="Arial"/>
              </a:rPr>
              <a:t>And because an allegation carries enormous consequences, we NEVER turn it into gossip, entertainment or a weapon.</a:t>
            </a:r>
            <a:endParaRPr lang="en-US" sz="3600" b="0" u="none" strike="noStrike" dirty="0">
              <a:solidFill>
                <a:srgbClr val="000000"/>
              </a:solidFill>
              <a:effectLst/>
              <a:uFillTx/>
              <a:latin typeface="Arial"/>
            </a:endParaRPr>
          </a:p>
        </p:txBody>
      </p:sp>
      <p:sp>
        <p:nvSpPr>
          <p:cNvPr id="357" name="Text 5"/>
          <p:cNvSpPr/>
          <p:nvPr/>
        </p:nvSpPr>
        <p:spPr>
          <a:xfrm>
            <a:off x="731520" y="5257800"/>
            <a:ext cx="768060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TAKE IT SERIOUSLY. TAKE IT THROUGH THE RIGHT CHANNEL.</a:t>
            </a:r>
            <a:endParaRPr lang="en-US" sz="3600" b="0" u="none" strike="noStrike" dirty="0">
              <a:solidFill>
                <a:srgbClr val="000000"/>
              </a:solidFill>
              <a:effectLst/>
              <a:uFillTx/>
              <a:latin typeface="Arial"/>
            </a:endParaRPr>
          </a:p>
        </p:txBody>
      </p:sp>
      <p:sp>
        <p:nvSpPr>
          <p:cNvPr id="358" name="PlaceHolder 1"/>
          <p:cNvSpPr>
            <a:spLocks noGrp="1"/>
          </p:cNvSpPr>
          <p:nvPr>
            <p:ph type="sldNum" idx="38"/>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8D6ADA9C-F29E-4D50-9CC7-D64E7D92B95D}" type="slidenum">
              <a:rPr lang="en-US" sz="2800" b="0" u="none" strike="noStrike">
                <a:solidFill>
                  <a:srgbClr val="9A9A9A"/>
                </a:solidFill>
                <a:effectLst/>
                <a:uFillTx/>
                <a:latin typeface="Arial"/>
                <a:ea typeface="Arial"/>
              </a:rPr>
              <a:t>36</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p:bldP spid="356" grpId="0"/>
      <p:bldP spid="35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THE GOSPEL FITS THE MESSAGE</a:t>
            </a:r>
            <a:endParaRPr lang="en-US" sz="2800" b="0" u="none" strike="noStrike">
              <a:solidFill>
                <a:srgbClr val="000000"/>
              </a:solidFill>
              <a:effectLst/>
              <a:uFillTx/>
              <a:latin typeface="Arial"/>
            </a:endParaRPr>
          </a:p>
        </p:txBody>
      </p:sp>
      <p:sp>
        <p:nvSpPr>
          <p:cNvPr id="360"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Jesus Used His Power to Serve</a:t>
            </a:r>
            <a:endParaRPr lang="en-US" sz="4000" b="0" u="none" strike="noStrike">
              <a:solidFill>
                <a:srgbClr val="000000"/>
              </a:solidFill>
              <a:effectLst/>
              <a:uFillTx/>
              <a:latin typeface="Arial"/>
            </a:endParaRPr>
          </a:p>
        </p:txBody>
      </p:sp>
      <p:sp>
        <p:nvSpPr>
          <p:cNvPr id="361"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62" name="Text 3"/>
          <p:cNvSpPr/>
          <p:nvPr/>
        </p:nvSpPr>
        <p:spPr>
          <a:xfrm>
            <a:off x="777240" y="1828800"/>
            <a:ext cx="7589160" cy="8683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9999"/>
          </a:bodyPr>
          <a:lstStyle/>
          <a:p>
            <a:pPr algn="ctr" defTabSz="914400">
              <a:lnSpc>
                <a:spcPct val="100000"/>
              </a:lnSpc>
              <a:tabLst>
                <a:tab pos="0" algn="l"/>
              </a:tabLst>
            </a:pPr>
            <a:r>
              <a:rPr lang="en-US" sz="4000" b="1" u="none" strike="noStrike" dirty="0">
                <a:solidFill>
                  <a:srgbClr val="14243B"/>
                </a:solidFill>
                <a:effectLst/>
                <a:uFillTx/>
                <a:latin typeface="Arial"/>
                <a:ea typeface="Arial"/>
              </a:rPr>
              <a:t>“The Son of Man came not to be served but to serve…”</a:t>
            </a:r>
            <a:endParaRPr lang="en-US" sz="4000" b="0" u="none" strike="noStrike" dirty="0">
              <a:solidFill>
                <a:srgbClr val="000000"/>
              </a:solidFill>
              <a:effectLst/>
              <a:uFillTx/>
              <a:latin typeface="Arial"/>
            </a:endParaRPr>
          </a:p>
        </p:txBody>
      </p:sp>
      <p:sp>
        <p:nvSpPr>
          <p:cNvPr id="363" name="Text 4"/>
          <p:cNvSpPr/>
          <p:nvPr/>
        </p:nvSpPr>
        <p:spPr>
          <a:xfrm>
            <a:off x="3383280" y="2743200"/>
            <a:ext cx="237708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algn="ctr" defTabSz="914400">
              <a:lnSpc>
                <a:spcPct val="100000"/>
              </a:lnSpc>
              <a:tabLst>
                <a:tab pos="0" algn="l"/>
              </a:tabLst>
            </a:pPr>
            <a:r>
              <a:rPr lang="en-US" sz="2800" b="0" u="none" strike="noStrike" dirty="0">
                <a:solidFill>
                  <a:srgbClr val="6B7280"/>
                </a:solidFill>
                <a:effectLst/>
                <a:uFillTx/>
                <a:latin typeface="Arial"/>
                <a:ea typeface="Arial"/>
              </a:rPr>
              <a:t>Mark 10:45</a:t>
            </a:r>
            <a:endParaRPr lang="en-US" sz="2800" b="0" u="none" strike="noStrike" dirty="0">
              <a:solidFill>
                <a:srgbClr val="000000"/>
              </a:solidFill>
              <a:effectLst/>
              <a:uFillTx/>
              <a:latin typeface="Arial"/>
            </a:endParaRPr>
          </a:p>
        </p:txBody>
      </p:sp>
      <p:sp>
        <p:nvSpPr>
          <p:cNvPr id="364" name="Text 5"/>
          <p:cNvSpPr/>
          <p:nvPr/>
        </p:nvSpPr>
        <p:spPr>
          <a:xfrm>
            <a:off x="914400" y="3611880"/>
            <a:ext cx="7314840" cy="12340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9999"/>
          </a:bodyPr>
          <a:lstStyle/>
          <a:p>
            <a:pPr algn="ctr" defTabSz="914400">
              <a:lnSpc>
                <a:spcPct val="100000"/>
              </a:lnSpc>
              <a:tabLst>
                <a:tab pos="0" algn="l"/>
              </a:tabLst>
            </a:pPr>
            <a:r>
              <a:rPr lang="en-US" sz="3600" b="0" u="none" strike="noStrike" dirty="0">
                <a:solidFill>
                  <a:srgbClr val="1F2937"/>
                </a:solidFill>
                <a:effectLst/>
                <a:uFillTx/>
                <a:latin typeface="Arial"/>
                <a:ea typeface="Arial"/>
              </a:rPr>
              <a:t>Jesus never used strength to exploit the weak.</a:t>
            </a:r>
            <a:endParaRPr lang="en-US" sz="3600" b="0" u="none" strike="noStrike" dirty="0">
              <a:solidFill>
                <a:srgbClr val="000000"/>
              </a:solidFill>
              <a:effectLst/>
              <a:uFillTx/>
              <a:latin typeface="Arial"/>
            </a:endParaRPr>
          </a:p>
          <a:p>
            <a:pPr algn="ctr" defTabSz="914400">
              <a:lnSpc>
                <a:spcPct val="100000"/>
              </a:lnSpc>
              <a:tabLst>
                <a:tab pos="0" algn="l"/>
              </a:tabLst>
            </a:pPr>
            <a:r>
              <a:rPr lang="en-US" sz="3600" b="0" u="none" strike="noStrike" dirty="0">
                <a:solidFill>
                  <a:srgbClr val="1F2937"/>
                </a:solidFill>
                <a:effectLst/>
                <a:uFillTx/>
                <a:latin typeface="Arial"/>
                <a:ea typeface="Arial"/>
              </a:rPr>
              <a:t>The strong One gave Himself for us.</a:t>
            </a:r>
            <a:endParaRPr lang="en-US" sz="3600" b="0" u="none" strike="noStrike" dirty="0">
              <a:solidFill>
                <a:srgbClr val="000000"/>
              </a:solidFill>
              <a:effectLst/>
              <a:uFillTx/>
              <a:latin typeface="Arial"/>
            </a:endParaRPr>
          </a:p>
        </p:txBody>
      </p:sp>
      <p:sp>
        <p:nvSpPr>
          <p:cNvPr id="365" name="Text 6"/>
          <p:cNvSpPr/>
          <p:nvPr/>
        </p:nvSpPr>
        <p:spPr>
          <a:xfrm>
            <a:off x="914400" y="5303520"/>
            <a:ext cx="7314840"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algn="ctr" defTabSz="914400">
              <a:lnSpc>
                <a:spcPct val="100000"/>
              </a:lnSpc>
              <a:tabLst>
                <a:tab pos="0" algn="l"/>
              </a:tabLst>
            </a:pPr>
            <a:r>
              <a:rPr lang="en-US" sz="3600" b="1" u="none" strike="noStrike">
                <a:solidFill>
                  <a:srgbClr val="D99A17"/>
                </a:solidFill>
                <a:effectLst/>
                <a:uFillTx/>
                <a:latin typeface="Arial"/>
                <a:ea typeface="Arial"/>
              </a:rPr>
              <a:t>POWER IN JESUS’ HANDS BECAME SERVICE.</a:t>
            </a:r>
            <a:endParaRPr lang="en-US" sz="3600" b="0" u="none" strike="noStrike">
              <a:solidFill>
                <a:srgbClr val="000000"/>
              </a:solidFill>
              <a:effectLst/>
              <a:uFillTx/>
              <a:latin typeface="Arial"/>
            </a:endParaRPr>
          </a:p>
        </p:txBody>
      </p:sp>
      <p:sp>
        <p:nvSpPr>
          <p:cNvPr id="366" name="PlaceHolder 1"/>
          <p:cNvSpPr>
            <a:spLocks noGrp="1"/>
          </p:cNvSpPr>
          <p:nvPr>
            <p:ph type="sldNum" idx="39"/>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CBC35EC0-287B-4785-8173-948B0833372E}" type="slidenum">
              <a:rPr lang="en-US" sz="2800" b="0" u="none" strike="noStrike">
                <a:solidFill>
                  <a:srgbClr val="9A9A9A"/>
                </a:solidFill>
                <a:effectLst/>
                <a:uFillTx/>
                <a:latin typeface="Arial"/>
                <a:ea typeface="Arial"/>
              </a:rPr>
              <a:t>37</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 grpId="0"/>
      <p:bldP spid="363" grpId="0"/>
      <p:bldP spid="364" grpId="0"/>
      <p:bldP spid="36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THE GOSPEL</a:t>
            </a:r>
            <a:endParaRPr lang="en-US" sz="2800" b="0" u="none" strike="noStrike">
              <a:solidFill>
                <a:srgbClr val="000000"/>
              </a:solidFill>
              <a:effectLst/>
              <a:uFillTx/>
              <a:latin typeface="Arial"/>
            </a:endParaRPr>
          </a:p>
        </p:txBody>
      </p:sp>
      <p:sp>
        <p:nvSpPr>
          <p:cNvPr id="36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70000" lnSpcReduction="20000"/>
          </a:bodyPr>
          <a:lstStyle/>
          <a:p>
            <a:pPr defTabSz="914400">
              <a:lnSpc>
                <a:spcPct val="100000"/>
              </a:lnSpc>
              <a:tabLst>
                <a:tab pos="0" algn="l"/>
              </a:tabLst>
            </a:pPr>
            <a:r>
              <a:rPr lang="en-US" sz="4000" b="1" u="none" strike="noStrike">
                <a:solidFill>
                  <a:srgbClr val="14243B"/>
                </a:solidFill>
                <a:effectLst/>
                <a:uFillTx/>
                <a:latin typeface="Arial"/>
                <a:ea typeface="Arial"/>
              </a:rPr>
              <a:t>At the Cross, Power Became Sacrificial Love</a:t>
            </a:r>
            <a:endParaRPr lang="en-US" sz="4000" b="0" u="none" strike="noStrike">
              <a:solidFill>
                <a:srgbClr val="000000"/>
              </a:solidFill>
              <a:effectLst/>
              <a:uFillTx/>
              <a:latin typeface="Arial"/>
            </a:endParaRPr>
          </a:p>
        </p:txBody>
      </p:sp>
      <p:sp>
        <p:nvSpPr>
          <p:cNvPr id="36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70" name="Text 3"/>
          <p:cNvSpPr/>
          <p:nvPr/>
        </p:nvSpPr>
        <p:spPr>
          <a:xfrm>
            <a:off x="868680" y="1600200"/>
            <a:ext cx="7452000" cy="416016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a:bodyPr>
          <a:lstStyle/>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Our sin separates us from God.</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Jesus came near instead of leaving us helpless.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He bore our sin and died for us.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God raised Him from the dead as proof.</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Forgiveness and new life are offered through repentance and faith in Jesus.</a:t>
            </a:r>
            <a:endParaRPr lang="en-US" sz="3200" b="0" u="none" strike="noStrike" dirty="0">
              <a:solidFill>
                <a:srgbClr val="000000"/>
              </a:solidFill>
              <a:effectLst/>
              <a:uFillTx/>
              <a:latin typeface="Arial"/>
            </a:endParaRPr>
          </a:p>
        </p:txBody>
      </p:sp>
      <p:sp>
        <p:nvSpPr>
          <p:cNvPr id="371" name="Text 4"/>
          <p:cNvSpPr/>
          <p:nvPr/>
        </p:nvSpPr>
        <p:spPr>
          <a:xfrm>
            <a:off x="502920" y="5257800"/>
            <a:ext cx="8220456" cy="100548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1" u="none" strike="noStrike" dirty="0">
                <a:solidFill>
                  <a:srgbClr val="14243B"/>
                </a:solidFill>
                <a:effectLst/>
                <a:uFillTx/>
                <a:latin typeface="Arial"/>
                <a:ea typeface="Arial"/>
              </a:rPr>
              <a:t>PEOPLE SAVED BY JESUS LEARN TO USE POWER LIKE JESUS.</a:t>
            </a:r>
            <a:endParaRPr lang="en-US" sz="3200" b="0" u="none" strike="noStrike" dirty="0">
              <a:solidFill>
                <a:srgbClr val="000000"/>
              </a:solidFill>
              <a:effectLst/>
              <a:uFillTx/>
              <a:latin typeface="Arial"/>
            </a:endParaRPr>
          </a:p>
        </p:txBody>
      </p:sp>
      <p:sp>
        <p:nvSpPr>
          <p:cNvPr id="372" name="PlaceHolder 1"/>
          <p:cNvSpPr>
            <a:spLocks noGrp="1"/>
          </p:cNvSpPr>
          <p:nvPr>
            <p:ph type="sldNum" idx="40"/>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E14B704A-B71B-49E1-9C6E-9005F20D42C6}" type="slidenum">
              <a:rPr lang="en-US" sz="2800" b="0" u="none" strike="noStrike">
                <a:solidFill>
                  <a:srgbClr val="9A9A9A"/>
                </a:solidFill>
                <a:effectLst/>
                <a:uFillTx/>
                <a:latin typeface="Arial"/>
                <a:ea typeface="Arial"/>
              </a:rPr>
              <a:t>38</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0" grpId="0"/>
      <p:bldP spid="37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dirty="0">
                <a:solidFill>
                  <a:srgbClr val="D99A17"/>
                </a:solidFill>
                <a:effectLst/>
                <a:uFillTx/>
                <a:latin typeface="Arial"/>
                <a:ea typeface="Arial"/>
              </a:rPr>
              <a:t>PRACTICAL RESPONSE</a:t>
            </a:r>
            <a:r>
              <a:rPr lang="en-US" sz="2800" b="1" dirty="0">
                <a:solidFill>
                  <a:srgbClr val="D99A17"/>
                </a:solidFill>
                <a:latin typeface="Arial"/>
                <a:ea typeface="Arial"/>
              </a:rPr>
              <a:t>S</a:t>
            </a:r>
            <a:endParaRPr lang="en-US" sz="2800" b="0" u="none" strike="noStrike" dirty="0">
              <a:solidFill>
                <a:srgbClr val="000000"/>
              </a:solidFill>
              <a:effectLst/>
              <a:uFillTx/>
              <a:latin typeface="Arial"/>
            </a:endParaRPr>
          </a:p>
        </p:txBody>
      </p:sp>
      <p:sp>
        <p:nvSpPr>
          <p:cNvPr id="374"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What Do I Do If I Am Concerned?</a:t>
            </a:r>
            <a:endParaRPr lang="en-US" sz="4000" b="0" u="none" strike="noStrike">
              <a:solidFill>
                <a:srgbClr val="000000"/>
              </a:solidFill>
              <a:effectLst/>
              <a:uFillTx/>
              <a:latin typeface="Arial"/>
            </a:endParaRPr>
          </a:p>
        </p:txBody>
      </p:sp>
      <p:sp>
        <p:nvSpPr>
          <p:cNvPr id="375"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376" name="Shape 3"/>
          <p:cNvSpPr/>
          <p:nvPr/>
        </p:nvSpPr>
        <p:spPr>
          <a:xfrm>
            <a:off x="658440" y="1554480"/>
            <a:ext cx="529920" cy="52992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77" name="Text 4"/>
          <p:cNvSpPr/>
          <p:nvPr/>
        </p:nvSpPr>
        <p:spPr>
          <a:xfrm>
            <a:off x="658440" y="1572840"/>
            <a:ext cx="529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FFFFFF"/>
                </a:solidFill>
                <a:effectLst/>
                <a:uFillTx/>
                <a:latin typeface="Arial"/>
                <a:ea typeface="Arial"/>
              </a:rPr>
              <a:t>1</a:t>
            </a:r>
            <a:endParaRPr lang="en-US" sz="2800" b="0" u="none" strike="noStrike">
              <a:solidFill>
                <a:srgbClr val="000000"/>
              </a:solidFill>
              <a:effectLst/>
              <a:uFillTx/>
              <a:latin typeface="Arial"/>
            </a:endParaRPr>
          </a:p>
        </p:txBody>
      </p:sp>
      <p:sp>
        <p:nvSpPr>
          <p:cNvPr id="378" name="Text 5"/>
          <p:cNvSpPr/>
          <p:nvPr/>
        </p:nvSpPr>
        <p:spPr>
          <a:xfrm>
            <a:off x="1316736" y="1627704"/>
            <a:ext cx="25599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defTabSz="914400">
              <a:lnSpc>
                <a:spcPct val="100000"/>
              </a:lnSpc>
              <a:tabLst>
                <a:tab pos="0" algn="l"/>
              </a:tabLst>
            </a:pPr>
            <a:r>
              <a:rPr lang="en-US" sz="2800" b="1" u="none" strike="noStrike" dirty="0">
                <a:solidFill>
                  <a:srgbClr val="14243B"/>
                </a:solidFill>
                <a:effectLst/>
                <a:uFillTx/>
                <a:latin typeface="Arial"/>
                <a:ea typeface="Arial"/>
              </a:rPr>
              <a:t>MAKE SAFETY FIRST</a:t>
            </a:r>
            <a:endParaRPr lang="en-US" sz="2800" b="0" u="none" strike="noStrike" dirty="0">
              <a:solidFill>
                <a:srgbClr val="000000"/>
              </a:solidFill>
              <a:effectLst/>
              <a:uFillTx/>
              <a:latin typeface="Arial"/>
            </a:endParaRPr>
          </a:p>
        </p:txBody>
      </p:sp>
      <p:sp>
        <p:nvSpPr>
          <p:cNvPr id="379" name="Text 6"/>
          <p:cNvSpPr/>
          <p:nvPr/>
        </p:nvSpPr>
        <p:spPr>
          <a:xfrm>
            <a:off x="3794760" y="1527120"/>
            <a:ext cx="46173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62500" lnSpcReduction="20000"/>
          </a:bodyPr>
          <a:lstStyle/>
          <a:p>
            <a:pPr defTabSz="914400">
              <a:lnSpc>
                <a:spcPct val="100000"/>
              </a:lnSpc>
              <a:tabLst>
                <a:tab pos="0" algn="l"/>
              </a:tabLst>
            </a:pPr>
            <a:r>
              <a:rPr lang="en-US" sz="2800" b="0" u="none" strike="noStrike">
                <a:solidFill>
                  <a:srgbClr val="1F2937"/>
                </a:solidFill>
                <a:effectLst/>
                <a:uFillTx/>
                <a:latin typeface="Arial"/>
                <a:ea typeface="Arial"/>
              </a:rPr>
              <a:t>If there is immediate danger, act for safety and contact emergency services as required.</a:t>
            </a:r>
            <a:endParaRPr lang="en-US" sz="2800" b="0" u="none" strike="noStrike">
              <a:solidFill>
                <a:srgbClr val="000000"/>
              </a:solidFill>
              <a:effectLst/>
              <a:uFillTx/>
              <a:latin typeface="Arial"/>
            </a:endParaRPr>
          </a:p>
        </p:txBody>
      </p:sp>
      <p:sp>
        <p:nvSpPr>
          <p:cNvPr id="380" name="Shape 7"/>
          <p:cNvSpPr/>
          <p:nvPr/>
        </p:nvSpPr>
        <p:spPr>
          <a:xfrm>
            <a:off x="658440" y="2468880"/>
            <a:ext cx="529920" cy="52992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81" name="Text 8"/>
          <p:cNvSpPr/>
          <p:nvPr/>
        </p:nvSpPr>
        <p:spPr>
          <a:xfrm>
            <a:off x="658440" y="2487240"/>
            <a:ext cx="529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FFFFFF"/>
                </a:solidFill>
                <a:effectLst/>
                <a:uFillTx/>
                <a:latin typeface="Arial"/>
                <a:ea typeface="Arial"/>
              </a:rPr>
              <a:t>2</a:t>
            </a:r>
            <a:endParaRPr lang="en-US" sz="2800" b="0" u="none" strike="noStrike">
              <a:solidFill>
                <a:srgbClr val="000000"/>
              </a:solidFill>
              <a:effectLst/>
              <a:uFillTx/>
              <a:latin typeface="Arial"/>
            </a:endParaRPr>
          </a:p>
        </p:txBody>
      </p:sp>
      <p:sp>
        <p:nvSpPr>
          <p:cNvPr id="382" name="Text 9"/>
          <p:cNvSpPr/>
          <p:nvPr/>
        </p:nvSpPr>
        <p:spPr>
          <a:xfrm>
            <a:off x="1280160" y="2551248"/>
            <a:ext cx="25599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defTabSz="914400">
              <a:lnSpc>
                <a:spcPct val="100000"/>
              </a:lnSpc>
              <a:tabLst>
                <a:tab pos="0" algn="l"/>
              </a:tabLst>
            </a:pPr>
            <a:r>
              <a:rPr lang="en-US" sz="2800" b="1" u="none" strike="noStrike" dirty="0">
                <a:solidFill>
                  <a:srgbClr val="14243B"/>
                </a:solidFill>
                <a:effectLst/>
                <a:uFillTx/>
                <a:latin typeface="Arial"/>
                <a:ea typeface="Arial"/>
              </a:rPr>
              <a:t>TELL SAFE SPACES</a:t>
            </a:r>
            <a:endParaRPr lang="en-US" sz="2800" b="0" u="none" strike="noStrike" dirty="0">
              <a:solidFill>
                <a:srgbClr val="000000"/>
              </a:solidFill>
              <a:effectLst/>
              <a:uFillTx/>
              <a:latin typeface="Arial"/>
            </a:endParaRPr>
          </a:p>
        </p:txBody>
      </p:sp>
      <p:sp>
        <p:nvSpPr>
          <p:cNvPr id="383" name="Text 10"/>
          <p:cNvSpPr/>
          <p:nvPr/>
        </p:nvSpPr>
        <p:spPr>
          <a:xfrm>
            <a:off x="3794760" y="2441520"/>
            <a:ext cx="46173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7500" lnSpcReduction="20000"/>
          </a:bodyPr>
          <a:lstStyle/>
          <a:p>
            <a:pPr defTabSz="914400">
              <a:lnSpc>
                <a:spcPct val="100000"/>
              </a:lnSpc>
              <a:tabLst>
                <a:tab pos="0" algn="l"/>
              </a:tabLst>
            </a:pPr>
            <a:r>
              <a:rPr lang="en-US" sz="2800" b="0" u="none" strike="noStrike" dirty="0">
                <a:solidFill>
                  <a:srgbClr val="1F2937"/>
                </a:solidFill>
                <a:effectLst/>
                <a:uFillTx/>
                <a:latin typeface="Arial"/>
                <a:ea typeface="Arial"/>
              </a:rPr>
              <a:t>Take the concern to a trained Safe Spaces person promptly.</a:t>
            </a:r>
            <a:endParaRPr lang="en-US" sz="2800" b="0" u="none" strike="noStrike" dirty="0">
              <a:solidFill>
                <a:srgbClr val="000000"/>
              </a:solidFill>
              <a:effectLst/>
              <a:uFillTx/>
              <a:latin typeface="Arial"/>
            </a:endParaRPr>
          </a:p>
        </p:txBody>
      </p:sp>
      <p:sp>
        <p:nvSpPr>
          <p:cNvPr id="384" name="Shape 11"/>
          <p:cNvSpPr/>
          <p:nvPr/>
        </p:nvSpPr>
        <p:spPr>
          <a:xfrm>
            <a:off x="658440" y="3383280"/>
            <a:ext cx="529920" cy="52992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85" name="Text 12"/>
          <p:cNvSpPr/>
          <p:nvPr/>
        </p:nvSpPr>
        <p:spPr>
          <a:xfrm>
            <a:off x="658440" y="3401640"/>
            <a:ext cx="529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FFFFFF"/>
                </a:solidFill>
                <a:effectLst/>
                <a:uFillTx/>
                <a:latin typeface="Arial"/>
                <a:ea typeface="Arial"/>
              </a:rPr>
              <a:t>3</a:t>
            </a:r>
            <a:endParaRPr lang="en-US" sz="2800" b="0" u="none" strike="noStrike">
              <a:solidFill>
                <a:srgbClr val="000000"/>
              </a:solidFill>
              <a:effectLst/>
              <a:uFillTx/>
              <a:latin typeface="Arial"/>
            </a:endParaRPr>
          </a:p>
        </p:txBody>
      </p:sp>
      <p:sp>
        <p:nvSpPr>
          <p:cNvPr id="386" name="Text 13"/>
          <p:cNvSpPr/>
          <p:nvPr/>
        </p:nvSpPr>
        <p:spPr>
          <a:xfrm>
            <a:off x="1316736" y="3383352"/>
            <a:ext cx="2559960" cy="529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defTabSz="914400">
              <a:lnSpc>
                <a:spcPct val="100000"/>
              </a:lnSpc>
              <a:tabLst>
                <a:tab pos="0" algn="l"/>
              </a:tabLst>
            </a:pPr>
            <a:r>
              <a:rPr lang="en-US" sz="2800" b="1" u="none" strike="noStrike" dirty="0">
                <a:solidFill>
                  <a:srgbClr val="14243B"/>
                </a:solidFill>
                <a:effectLst/>
                <a:uFillTx/>
                <a:latin typeface="Arial"/>
                <a:ea typeface="Arial"/>
              </a:rPr>
              <a:t>RECORD </a:t>
            </a:r>
          </a:p>
          <a:p>
            <a:pPr defTabSz="914400">
              <a:lnSpc>
                <a:spcPct val="100000"/>
              </a:lnSpc>
              <a:tabLst>
                <a:tab pos="0" algn="l"/>
              </a:tabLst>
            </a:pPr>
            <a:r>
              <a:rPr lang="en-US" sz="2800" b="1" u="none" strike="noStrike" dirty="0">
                <a:solidFill>
                  <a:srgbClr val="14243B"/>
                </a:solidFill>
                <a:effectLst/>
                <a:uFillTx/>
                <a:latin typeface="Arial"/>
                <a:ea typeface="Arial"/>
              </a:rPr>
              <a:t>ACCURATELY</a:t>
            </a:r>
            <a:endParaRPr lang="en-US" sz="2800" b="0" u="none" strike="noStrike" dirty="0">
              <a:solidFill>
                <a:srgbClr val="000000"/>
              </a:solidFill>
              <a:effectLst/>
              <a:uFillTx/>
              <a:latin typeface="Arial"/>
            </a:endParaRPr>
          </a:p>
        </p:txBody>
      </p:sp>
      <p:sp>
        <p:nvSpPr>
          <p:cNvPr id="387" name="Text 14"/>
          <p:cNvSpPr/>
          <p:nvPr/>
        </p:nvSpPr>
        <p:spPr>
          <a:xfrm>
            <a:off x="3794760" y="3355920"/>
            <a:ext cx="46173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0000" lnSpcReduction="20000"/>
          </a:bodyPr>
          <a:lstStyle/>
          <a:p>
            <a:pPr defTabSz="914400">
              <a:lnSpc>
                <a:spcPct val="100000"/>
              </a:lnSpc>
              <a:tabLst>
                <a:tab pos="0" algn="l"/>
              </a:tabLst>
            </a:pPr>
            <a:r>
              <a:rPr lang="en-US" sz="2800" b="0" u="none" strike="noStrike" dirty="0">
                <a:solidFill>
                  <a:srgbClr val="1F2937"/>
                </a:solidFill>
                <a:effectLst/>
                <a:uFillTx/>
                <a:latin typeface="Arial"/>
                <a:ea typeface="Arial"/>
              </a:rPr>
              <a:t>Write what was seen, heard or disclosed — not </a:t>
            </a:r>
            <a:r>
              <a:rPr lang="en-US" sz="2800" b="0" u="none" strike="noStrike" dirty="0" err="1">
                <a:solidFill>
                  <a:srgbClr val="1F2937"/>
                </a:solidFill>
                <a:effectLst/>
                <a:uFillTx/>
                <a:latin typeface="Arial"/>
                <a:ea typeface="Arial"/>
              </a:rPr>
              <a:t>rumours</a:t>
            </a:r>
            <a:r>
              <a:rPr lang="en-US" sz="2800" b="0" u="none" strike="noStrike" dirty="0">
                <a:solidFill>
                  <a:srgbClr val="1F2937"/>
                </a:solidFill>
                <a:effectLst/>
                <a:uFillTx/>
                <a:latin typeface="Arial"/>
                <a:ea typeface="Arial"/>
              </a:rPr>
              <a:t> or conclusions.</a:t>
            </a:r>
            <a:endParaRPr lang="en-US" sz="2800" b="0" u="none" strike="noStrike" dirty="0">
              <a:solidFill>
                <a:srgbClr val="000000"/>
              </a:solidFill>
              <a:effectLst/>
              <a:uFillTx/>
              <a:latin typeface="Arial"/>
            </a:endParaRPr>
          </a:p>
        </p:txBody>
      </p:sp>
      <p:sp>
        <p:nvSpPr>
          <p:cNvPr id="388" name="Shape 15"/>
          <p:cNvSpPr/>
          <p:nvPr/>
        </p:nvSpPr>
        <p:spPr>
          <a:xfrm>
            <a:off x="658440" y="4297680"/>
            <a:ext cx="529920" cy="52992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89" name="Text 16"/>
          <p:cNvSpPr/>
          <p:nvPr/>
        </p:nvSpPr>
        <p:spPr>
          <a:xfrm>
            <a:off x="658440" y="4316040"/>
            <a:ext cx="529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FFFFFF"/>
                </a:solidFill>
                <a:effectLst/>
                <a:uFillTx/>
                <a:latin typeface="Arial"/>
                <a:ea typeface="Arial"/>
              </a:rPr>
              <a:t>4</a:t>
            </a:r>
            <a:endParaRPr lang="en-US" sz="2800" b="0" u="none" strike="noStrike">
              <a:solidFill>
                <a:srgbClr val="000000"/>
              </a:solidFill>
              <a:effectLst/>
              <a:uFillTx/>
              <a:latin typeface="Arial"/>
            </a:endParaRPr>
          </a:p>
        </p:txBody>
      </p:sp>
      <p:sp>
        <p:nvSpPr>
          <p:cNvPr id="390" name="Text 17"/>
          <p:cNvSpPr/>
          <p:nvPr/>
        </p:nvSpPr>
        <p:spPr>
          <a:xfrm>
            <a:off x="1280160" y="4380048"/>
            <a:ext cx="25599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defTabSz="914400">
              <a:lnSpc>
                <a:spcPct val="100000"/>
              </a:lnSpc>
              <a:tabLst>
                <a:tab pos="0" algn="l"/>
              </a:tabLst>
            </a:pPr>
            <a:r>
              <a:rPr lang="en-US" sz="2800" b="1" u="none" strike="noStrike" dirty="0">
                <a:solidFill>
                  <a:srgbClr val="14243B"/>
                </a:solidFill>
                <a:effectLst/>
                <a:uFillTx/>
                <a:latin typeface="Arial"/>
                <a:ea typeface="Arial"/>
              </a:rPr>
              <a:t>FOLLOW THE PATH</a:t>
            </a:r>
            <a:endParaRPr lang="en-US" sz="2800" b="0" u="none" strike="noStrike" dirty="0">
              <a:solidFill>
                <a:srgbClr val="000000"/>
              </a:solidFill>
              <a:effectLst/>
              <a:uFillTx/>
              <a:latin typeface="Arial"/>
            </a:endParaRPr>
          </a:p>
        </p:txBody>
      </p:sp>
      <p:sp>
        <p:nvSpPr>
          <p:cNvPr id="391" name="Text 18"/>
          <p:cNvSpPr/>
          <p:nvPr/>
        </p:nvSpPr>
        <p:spPr>
          <a:xfrm>
            <a:off x="3794760" y="4270320"/>
            <a:ext cx="46173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7500" lnSpcReduction="20000"/>
          </a:bodyPr>
          <a:lstStyle/>
          <a:p>
            <a:pPr defTabSz="914400">
              <a:lnSpc>
                <a:spcPct val="100000"/>
              </a:lnSpc>
              <a:tabLst>
                <a:tab pos="0" algn="l"/>
              </a:tabLst>
            </a:pPr>
            <a:r>
              <a:rPr lang="en-US" sz="2800" b="0" u="none" strike="noStrike" dirty="0">
                <a:solidFill>
                  <a:srgbClr val="1F2937"/>
                </a:solidFill>
                <a:effectLst/>
                <a:uFillTx/>
                <a:latin typeface="Arial"/>
                <a:ea typeface="Arial"/>
              </a:rPr>
              <a:t>Use the church and legal reporting procedure.</a:t>
            </a:r>
            <a:endParaRPr lang="en-US" sz="2800" b="0" u="none" strike="noStrike" dirty="0">
              <a:solidFill>
                <a:srgbClr val="000000"/>
              </a:solidFill>
              <a:effectLst/>
              <a:uFillTx/>
              <a:latin typeface="Arial"/>
            </a:endParaRPr>
          </a:p>
        </p:txBody>
      </p:sp>
      <p:sp>
        <p:nvSpPr>
          <p:cNvPr id="392" name="Shape 19"/>
          <p:cNvSpPr/>
          <p:nvPr/>
        </p:nvSpPr>
        <p:spPr>
          <a:xfrm>
            <a:off x="658440" y="5212080"/>
            <a:ext cx="529920" cy="52992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93" name="Text 20"/>
          <p:cNvSpPr/>
          <p:nvPr/>
        </p:nvSpPr>
        <p:spPr>
          <a:xfrm>
            <a:off x="658440" y="5230440"/>
            <a:ext cx="529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a:solidFill>
                  <a:srgbClr val="FFFFFF"/>
                </a:solidFill>
                <a:effectLst/>
                <a:uFillTx/>
                <a:latin typeface="Arial"/>
                <a:ea typeface="Arial"/>
              </a:rPr>
              <a:t>5</a:t>
            </a:r>
            <a:endParaRPr lang="en-US" sz="2800" b="0" u="none" strike="noStrike">
              <a:solidFill>
                <a:srgbClr val="000000"/>
              </a:solidFill>
              <a:effectLst/>
              <a:uFillTx/>
              <a:latin typeface="Arial"/>
            </a:endParaRPr>
          </a:p>
        </p:txBody>
      </p:sp>
      <p:sp>
        <p:nvSpPr>
          <p:cNvPr id="394" name="Text 21"/>
          <p:cNvSpPr/>
          <p:nvPr/>
        </p:nvSpPr>
        <p:spPr>
          <a:xfrm>
            <a:off x="1252728" y="5184720"/>
            <a:ext cx="25599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0000" lnSpcReduction="20000"/>
          </a:bodyPr>
          <a:lstStyle/>
          <a:p>
            <a:pPr defTabSz="914400">
              <a:lnSpc>
                <a:spcPct val="100000"/>
              </a:lnSpc>
              <a:tabLst>
                <a:tab pos="0" algn="l"/>
              </a:tabLst>
            </a:pPr>
            <a:r>
              <a:rPr lang="en-US" sz="2800" b="1" u="none" strike="noStrike" dirty="0">
                <a:solidFill>
                  <a:srgbClr val="14243B"/>
                </a:solidFill>
                <a:effectLst/>
                <a:uFillTx/>
                <a:latin typeface="Arial"/>
                <a:ea typeface="Arial"/>
              </a:rPr>
              <a:t>DON’T INVESTIGATE OR GOSSIP</a:t>
            </a:r>
            <a:endParaRPr lang="en-US" sz="2800" b="0" u="none" strike="noStrike" dirty="0">
              <a:solidFill>
                <a:srgbClr val="000000"/>
              </a:solidFill>
              <a:effectLst/>
              <a:uFillTx/>
              <a:latin typeface="Arial"/>
            </a:endParaRPr>
          </a:p>
        </p:txBody>
      </p:sp>
      <p:sp>
        <p:nvSpPr>
          <p:cNvPr id="395" name="Text 22"/>
          <p:cNvSpPr/>
          <p:nvPr/>
        </p:nvSpPr>
        <p:spPr>
          <a:xfrm>
            <a:off x="3886200" y="5184720"/>
            <a:ext cx="46173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7500" lnSpcReduction="20000"/>
          </a:bodyPr>
          <a:lstStyle/>
          <a:p>
            <a:pPr defTabSz="914400">
              <a:lnSpc>
                <a:spcPct val="100000"/>
              </a:lnSpc>
              <a:tabLst>
                <a:tab pos="0" algn="l"/>
              </a:tabLst>
            </a:pPr>
            <a:r>
              <a:rPr lang="en-US" sz="2800" b="0" u="none" strike="noStrike" dirty="0">
                <a:solidFill>
                  <a:srgbClr val="1F2937"/>
                </a:solidFill>
                <a:effectLst/>
                <a:uFillTx/>
                <a:latin typeface="Arial"/>
                <a:ea typeface="Arial"/>
              </a:rPr>
              <a:t>Let trained / </a:t>
            </a:r>
            <a:r>
              <a:rPr lang="en-US" sz="2800" b="0" u="none" strike="noStrike" dirty="0" err="1">
                <a:solidFill>
                  <a:srgbClr val="1F2937"/>
                </a:solidFill>
                <a:effectLst/>
                <a:uFillTx/>
                <a:latin typeface="Arial"/>
                <a:ea typeface="Arial"/>
              </a:rPr>
              <a:t>authorised</a:t>
            </a:r>
            <a:r>
              <a:rPr lang="en-US" sz="2800" b="0" u="none" strike="noStrike" dirty="0">
                <a:solidFill>
                  <a:srgbClr val="1F2937"/>
                </a:solidFill>
                <a:effectLst/>
                <a:uFillTx/>
                <a:latin typeface="Arial"/>
                <a:ea typeface="Arial"/>
              </a:rPr>
              <a:t> people do their role….</a:t>
            </a:r>
            <a:endParaRPr lang="en-US" sz="2800" b="0" u="none" strike="noStrike" dirty="0">
              <a:solidFill>
                <a:srgbClr val="000000"/>
              </a:solidFill>
              <a:effectLst/>
              <a:uFillTx/>
              <a:latin typeface="Arial"/>
            </a:endParaRPr>
          </a:p>
        </p:txBody>
      </p:sp>
      <p:sp>
        <p:nvSpPr>
          <p:cNvPr id="396" name="PlaceHolder 1"/>
          <p:cNvSpPr>
            <a:spLocks noGrp="1"/>
          </p:cNvSpPr>
          <p:nvPr>
            <p:ph type="sldNum" idx="41"/>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624FF587-9DAE-4E98-A23F-3A007D19A5E0}" type="slidenum">
              <a:rPr lang="en-US" sz="2800" b="0" u="none" strike="noStrike">
                <a:solidFill>
                  <a:srgbClr val="9A9A9A"/>
                </a:solidFill>
                <a:effectLst/>
                <a:uFillTx/>
                <a:latin typeface="Arial"/>
                <a:ea typeface="Arial"/>
              </a:rPr>
              <a:t>39</a:t>
            </a:fld>
            <a:endParaRPr lang="en-US" sz="2800" b="0" u="none" strike="noStrike">
              <a:solidFill>
                <a:srgbClr val="000000"/>
              </a:solidFill>
              <a:effectLst/>
              <a:uFillTx/>
              <a:latin typeface="Times New Roman"/>
            </a:endParaRPr>
          </a:p>
        </p:txBody>
      </p:sp>
      <p:sp>
        <p:nvSpPr>
          <p:cNvPr id="2" name="Shape 19">
            <a:extLst>
              <a:ext uri="{FF2B5EF4-FFF2-40B4-BE49-F238E27FC236}">
                <a16:creationId xmlns:a16="http://schemas.microsoft.com/office/drawing/2014/main" id="{D05417FB-AA7A-454E-7712-F13B5298B34D}"/>
              </a:ext>
            </a:extLst>
          </p:cNvPr>
          <p:cNvSpPr/>
          <p:nvPr/>
        </p:nvSpPr>
        <p:spPr>
          <a:xfrm>
            <a:off x="637104" y="5903976"/>
            <a:ext cx="529920" cy="529920"/>
          </a:xfrm>
          <a:prstGeom prst="ellipse">
            <a:avLst/>
          </a:prstGeom>
          <a:solidFill>
            <a:srgbClr val="D99A17"/>
          </a:solidFill>
          <a:ln w="12700">
            <a:solidFill>
              <a:srgbClr val="D99A17"/>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3" name="Text 20">
            <a:extLst>
              <a:ext uri="{FF2B5EF4-FFF2-40B4-BE49-F238E27FC236}">
                <a16:creationId xmlns:a16="http://schemas.microsoft.com/office/drawing/2014/main" id="{EFD9616C-3627-D841-3943-F9DC765E1317}"/>
              </a:ext>
            </a:extLst>
          </p:cNvPr>
          <p:cNvSpPr/>
          <p:nvPr/>
        </p:nvSpPr>
        <p:spPr>
          <a:xfrm>
            <a:off x="637104" y="5922336"/>
            <a:ext cx="529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2800" b="1" u="none" strike="noStrike" dirty="0">
                <a:solidFill>
                  <a:srgbClr val="FFFFFF"/>
                </a:solidFill>
                <a:effectLst/>
                <a:uFillTx/>
                <a:latin typeface="Arial"/>
                <a:ea typeface="Arial"/>
              </a:rPr>
              <a:t>6</a:t>
            </a:r>
            <a:endParaRPr lang="en-US" sz="2800" b="0" u="none" strike="noStrike" dirty="0">
              <a:solidFill>
                <a:srgbClr val="000000"/>
              </a:solidFill>
              <a:effectLst/>
              <a:uFillTx/>
              <a:latin typeface="Arial"/>
            </a:endParaRPr>
          </a:p>
        </p:txBody>
      </p:sp>
      <p:sp>
        <p:nvSpPr>
          <p:cNvPr id="4" name="Text 21">
            <a:extLst>
              <a:ext uri="{FF2B5EF4-FFF2-40B4-BE49-F238E27FC236}">
                <a16:creationId xmlns:a16="http://schemas.microsoft.com/office/drawing/2014/main" id="{79BB9AE0-34E0-481C-645F-CF1986D09578}"/>
              </a:ext>
            </a:extLst>
          </p:cNvPr>
          <p:cNvSpPr/>
          <p:nvPr/>
        </p:nvSpPr>
        <p:spPr>
          <a:xfrm>
            <a:off x="1231392" y="5876616"/>
            <a:ext cx="2559960" cy="5666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10000"/>
          </a:bodyPr>
          <a:lstStyle/>
          <a:p>
            <a:pPr defTabSz="914400">
              <a:lnSpc>
                <a:spcPct val="100000"/>
              </a:lnSpc>
              <a:tabLst>
                <a:tab pos="0" algn="l"/>
              </a:tabLst>
            </a:pPr>
            <a:r>
              <a:rPr lang="en-US" sz="2800" b="1" u="none" strike="noStrike" dirty="0">
                <a:solidFill>
                  <a:srgbClr val="14243B"/>
                </a:solidFill>
                <a:effectLst/>
                <a:uFillTx/>
                <a:latin typeface="Arial"/>
                <a:ea typeface="Arial"/>
              </a:rPr>
              <a:t>IF </a:t>
            </a:r>
            <a:r>
              <a:rPr lang="en-AU" sz="2800" b="1" u="none" strike="noStrike" dirty="0">
                <a:solidFill>
                  <a:srgbClr val="14243B"/>
                </a:solidFill>
                <a:effectLst/>
                <a:uFillTx/>
                <a:latin typeface="Arial"/>
                <a:ea typeface="Arial"/>
              </a:rPr>
              <a:t>DISSATISFIED </a:t>
            </a:r>
            <a:endParaRPr lang="en-US" sz="2800" b="0" u="none" strike="noStrike" dirty="0">
              <a:solidFill>
                <a:srgbClr val="000000"/>
              </a:solidFill>
              <a:effectLst/>
              <a:uFillTx/>
              <a:latin typeface="Arial"/>
            </a:endParaRPr>
          </a:p>
        </p:txBody>
      </p:sp>
      <p:sp>
        <p:nvSpPr>
          <p:cNvPr id="5" name="Text 22">
            <a:extLst>
              <a:ext uri="{FF2B5EF4-FFF2-40B4-BE49-F238E27FC236}">
                <a16:creationId xmlns:a16="http://schemas.microsoft.com/office/drawing/2014/main" id="{91B71FF0-809D-058E-8B61-31D8C2C2D062}"/>
              </a:ext>
            </a:extLst>
          </p:cNvPr>
          <p:cNvSpPr/>
          <p:nvPr/>
        </p:nvSpPr>
        <p:spPr>
          <a:xfrm>
            <a:off x="3819144" y="5876616"/>
            <a:ext cx="4617360" cy="880512"/>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7500" lnSpcReduction="20000"/>
          </a:bodyPr>
          <a:lstStyle/>
          <a:p>
            <a:pPr defTabSz="914400">
              <a:lnSpc>
                <a:spcPct val="100000"/>
              </a:lnSpc>
              <a:tabLst>
                <a:tab pos="0" algn="l"/>
              </a:tabLst>
            </a:pPr>
            <a:r>
              <a:rPr lang="en-US" sz="2800" dirty="0">
                <a:solidFill>
                  <a:srgbClr val="1F2937"/>
                </a:solidFill>
                <a:latin typeface="Arial"/>
              </a:rPr>
              <a:t>Call: </a:t>
            </a:r>
            <a:r>
              <a:rPr lang="en-AU" sz="2800" dirty="0"/>
              <a:t>Tasmanian Strong Families, Safe Kids — Advice and Referral Line 131 444 or Tas Police yourself!</a:t>
            </a:r>
            <a:endParaRPr lang="en-US" sz="2800" b="0" u="none" strike="noStrike" dirty="0">
              <a:solidFill>
                <a:srgbClr val="000000"/>
              </a:solidFill>
              <a:effectLst/>
              <a:uFillTx/>
              <a:latin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7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8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8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8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8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9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9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9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6" grpId="0" animBg="1"/>
      <p:bldP spid="377" grpId="0"/>
      <p:bldP spid="378" grpId="0"/>
      <p:bldP spid="379" grpId="0"/>
      <p:bldP spid="380" grpId="0" animBg="1"/>
      <p:bldP spid="381" grpId="0"/>
      <p:bldP spid="382" grpId="0"/>
      <p:bldP spid="383" grpId="0"/>
      <p:bldP spid="384" grpId="0" animBg="1"/>
      <p:bldP spid="385" grpId="0"/>
      <p:bldP spid="386" grpId="0"/>
      <p:bldP spid="387" grpId="0"/>
      <p:bldP spid="388" grpId="0" animBg="1"/>
      <p:bldP spid="389" grpId="0"/>
      <p:bldP spid="390" grpId="0"/>
      <p:bldP spid="391" grpId="0"/>
      <p:bldP spid="392" grpId="0" animBg="1"/>
      <p:bldP spid="393" grpId="0"/>
      <p:bldP spid="394" grpId="0"/>
      <p:bldP spid="395" grpId="0"/>
      <p:bldP spid="2" grpId="0" animBg="1"/>
      <p:bldP spid="3" grpId="0"/>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36D0D-942D-B92C-732E-DE56087C26E3}"/>
              </a:ext>
            </a:extLst>
          </p:cNvPr>
          <p:cNvSpPr>
            <a:spLocks noGrp="1"/>
          </p:cNvSpPr>
          <p:nvPr>
            <p:ph type="title"/>
          </p:nvPr>
        </p:nvSpPr>
        <p:spPr>
          <a:xfrm>
            <a:off x="457200" y="163872"/>
            <a:ext cx="8229240" cy="723096"/>
          </a:xfrm>
        </p:spPr>
        <p:txBody>
          <a:bodyPr/>
          <a:lstStyle/>
          <a:p>
            <a:r>
              <a:rPr lang="en-AU" dirty="0"/>
              <a:t>Prevention is better than Cure!</a:t>
            </a:r>
          </a:p>
        </p:txBody>
      </p:sp>
      <p:sp>
        <p:nvSpPr>
          <p:cNvPr id="3" name="Text Placeholder 2">
            <a:extLst>
              <a:ext uri="{FF2B5EF4-FFF2-40B4-BE49-F238E27FC236}">
                <a16:creationId xmlns:a16="http://schemas.microsoft.com/office/drawing/2014/main" id="{429912B0-14A0-F8FA-4303-43446CCC3A16}"/>
              </a:ext>
            </a:extLst>
          </p:cNvPr>
          <p:cNvSpPr>
            <a:spLocks noGrp="1"/>
          </p:cNvSpPr>
          <p:nvPr>
            <p:ph type="body"/>
          </p:nvPr>
        </p:nvSpPr>
        <p:spPr>
          <a:xfrm>
            <a:off x="457200" y="1418400"/>
            <a:ext cx="8229240" cy="5265864"/>
          </a:xfrm>
        </p:spPr>
        <p:txBody>
          <a:bodyPr>
            <a:normAutofit/>
          </a:bodyPr>
          <a:lstStyle/>
          <a:p>
            <a:endParaRPr lang="en-AU" dirty="0"/>
          </a:p>
          <a:p>
            <a:pPr algn="ctr"/>
            <a:r>
              <a:rPr lang="en-AU" dirty="0"/>
              <a:t>Wake Up</a:t>
            </a:r>
          </a:p>
          <a:p>
            <a:r>
              <a:rPr lang="en-AU" dirty="0"/>
              <a:t>This is the real important bit!  </a:t>
            </a:r>
          </a:p>
          <a:p>
            <a:r>
              <a:rPr lang="en-AU" dirty="0"/>
              <a:t>What can we do to prevent this from ever been a problem?</a:t>
            </a:r>
          </a:p>
          <a:p>
            <a:endParaRPr lang="en-AU" dirty="0"/>
          </a:p>
          <a:p>
            <a:endParaRPr lang="en-AU" dirty="0"/>
          </a:p>
        </p:txBody>
      </p:sp>
      <p:sp>
        <p:nvSpPr>
          <p:cNvPr id="4" name="PlaceHolder 1">
            <a:extLst>
              <a:ext uri="{FF2B5EF4-FFF2-40B4-BE49-F238E27FC236}">
                <a16:creationId xmlns:a16="http://schemas.microsoft.com/office/drawing/2014/main" id="{1778A033-7C36-859B-D2E8-28B520188F5F}"/>
              </a:ext>
            </a:extLst>
          </p:cNvPr>
          <p:cNvSpPr txBox="1">
            <a:spLocks/>
          </p:cNvSpPr>
          <p:nvPr/>
        </p:nvSpPr>
        <p:spPr>
          <a:xfrm>
            <a:off x="8503920" y="6419160"/>
            <a:ext cx="411480"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40</a:t>
            </a:fld>
            <a:endParaRPr lang="en-AU" dirty="0">
              <a:solidFill>
                <a:srgbClr val="FFFFFF"/>
              </a:solidFill>
              <a:latin typeface="Times New Roman"/>
            </a:endParaRPr>
          </a:p>
        </p:txBody>
      </p:sp>
    </p:spTree>
    <p:extLst>
      <p:ext uri="{BB962C8B-B14F-4D97-AF65-F5344CB8AC3E}">
        <p14:creationId xmlns:p14="http://schemas.microsoft.com/office/powerpoint/2010/main" val="311168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41FF-81A4-B386-8C19-24BDD9DD2536}"/>
              </a:ext>
            </a:extLst>
          </p:cNvPr>
          <p:cNvSpPr>
            <a:spLocks noGrp="1"/>
          </p:cNvSpPr>
          <p:nvPr>
            <p:ph type="title"/>
          </p:nvPr>
        </p:nvSpPr>
        <p:spPr>
          <a:xfrm>
            <a:off x="356616" y="401616"/>
            <a:ext cx="8430408" cy="1144800"/>
          </a:xfrm>
        </p:spPr>
        <p:txBody>
          <a:bodyPr/>
          <a:lstStyle/>
          <a:p>
            <a:r>
              <a:rPr lang="en-AU" dirty="0"/>
              <a:t>Some </a:t>
            </a:r>
            <a:r>
              <a:rPr lang="en-AU" i="1" u="sng" dirty="0"/>
              <a:t>Key</a:t>
            </a:r>
            <a:r>
              <a:rPr lang="en-AU" dirty="0"/>
              <a:t> Guidelines Going Forward when engaging children:</a:t>
            </a:r>
            <a:br>
              <a:rPr lang="en-AU" dirty="0"/>
            </a:br>
            <a:endParaRPr lang="en-AU" dirty="0"/>
          </a:p>
        </p:txBody>
      </p:sp>
      <p:sp>
        <p:nvSpPr>
          <p:cNvPr id="3" name="Text Placeholder 2">
            <a:extLst>
              <a:ext uri="{FF2B5EF4-FFF2-40B4-BE49-F238E27FC236}">
                <a16:creationId xmlns:a16="http://schemas.microsoft.com/office/drawing/2014/main" id="{248E22D1-C520-D3E0-F39E-3DDEB6EC1544}"/>
              </a:ext>
            </a:extLst>
          </p:cNvPr>
          <p:cNvSpPr>
            <a:spLocks noGrp="1"/>
          </p:cNvSpPr>
          <p:nvPr>
            <p:ph type="body"/>
          </p:nvPr>
        </p:nvSpPr>
        <p:spPr>
          <a:xfrm>
            <a:off x="457200" y="2162304"/>
            <a:ext cx="8229240" cy="3977280"/>
          </a:xfrm>
        </p:spPr>
        <p:txBody>
          <a:bodyPr>
            <a:normAutofit lnSpcReduction="10000"/>
          </a:bodyPr>
          <a:lstStyle/>
          <a:p>
            <a:pPr marL="742950" indent="-742950">
              <a:buFont typeface="+mj-lt"/>
              <a:buAutoNum type="arabicPeriod"/>
            </a:pPr>
            <a:r>
              <a:rPr lang="en-AU" dirty="0"/>
              <a:t>Never be alone with a child!!!</a:t>
            </a:r>
          </a:p>
          <a:p>
            <a:pPr marL="742950" indent="-742950">
              <a:buFont typeface="+mj-lt"/>
              <a:buAutoNum type="arabicPeriod"/>
            </a:pPr>
            <a:r>
              <a:rPr lang="en-AU" dirty="0"/>
              <a:t>If you find yourself alone call over someone to help you. (Record it)</a:t>
            </a:r>
          </a:p>
          <a:p>
            <a:pPr marL="742950" indent="-742950">
              <a:buFont typeface="+mj-lt"/>
              <a:buAutoNum type="arabicPeriod"/>
            </a:pPr>
            <a:r>
              <a:rPr lang="en-AU" dirty="0"/>
              <a:t>Do not initiate any ‘Tom Foolery’, tickles, etc.</a:t>
            </a:r>
          </a:p>
          <a:p>
            <a:pPr marL="742950" indent="-742950">
              <a:buFont typeface="+mj-lt"/>
              <a:buAutoNum type="arabicPeriod"/>
            </a:pPr>
            <a:r>
              <a:rPr lang="en-AU" dirty="0"/>
              <a:t>“</a:t>
            </a:r>
            <a:r>
              <a:rPr lang="en-AU" b="1" i="1" dirty="0">
                <a:solidFill>
                  <a:srgbClr val="FF0000"/>
                </a:solidFill>
              </a:rPr>
              <a:t>Hugs are for Families</a:t>
            </a:r>
            <a:r>
              <a:rPr lang="en-AU" dirty="0"/>
              <a:t>”</a:t>
            </a:r>
          </a:p>
          <a:p>
            <a:endParaRPr lang="en-AU" dirty="0"/>
          </a:p>
        </p:txBody>
      </p:sp>
    </p:spTree>
    <p:extLst>
      <p:ext uri="{BB962C8B-B14F-4D97-AF65-F5344CB8AC3E}">
        <p14:creationId xmlns:p14="http://schemas.microsoft.com/office/powerpoint/2010/main" val="60201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16C72-8BF8-4599-F6B4-F4BD3C735A77}"/>
              </a:ext>
            </a:extLst>
          </p:cNvPr>
          <p:cNvSpPr>
            <a:spLocks noGrp="1"/>
          </p:cNvSpPr>
          <p:nvPr>
            <p:ph type="title"/>
          </p:nvPr>
        </p:nvSpPr>
        <p:spPr>
          <a:xfrm>
            <a:off x="457200" y="72432"/>
            <a:ext cx="8229240" cy="759672"/>
          </a:xfrm>
        </p:spPr>
        <p:txBody>
          <a:bodyPr/>
          <a:lstStyle/>
          <a:p>
            <a:pPr algn="ctr"/>
            <a:r>
              <a:rPr lang="en-AU" dirty="0"/>
              <a:t>Other Guidelines</a:t>
            </a:r>
          </a:p>
        </p:txBody>
      </p:sp>
      <p:sp>
        <p:nvSpPr>
          <p:cNvPr id="3" name="Text Placeholder 2">
            <a:extLst>
              <a:ext uri="{FF2B5EF4-FFF2-40B4-BE49-F238E27FC236}">
                <a16:creationId xmlns:a16="http://schemas.microsoft.com/office/drawing/2014/main" id="{E48FC67C-4654-92C1-2D74-0C060E3B7DC9}"/>
              </a:ext>
            </a:extLst>
          </p:cNvPr>
          <p:cNvSpPr>
            <a:spLocks noGrp="1"/>
          </p:cNvSpPr>
          <p:nvPr>
            <p:ph type="body"/>
          </p:nvPr>
        </p:nvSpPr>
        <p:spPr>
          <a:xfrm>
            <a:off x="457200" y="832104"/>
            <a:ext cx="8229240" cy="5843016"/>
          </a:xfrm>
        </p:spPr>
        <p:txBody>
          <a:bodyPr>
            <a:normAutofit fontScale="85000" lnSpcReduction="20000"/>
          </a:bodyPr>
          <a:lstStyle/>
          <a:p>
            <a:pPr marL="571500" indent="-571500">
              <a:buFont typeface="Arial" panose="020B0604020202020204" pitchFamily="34" charset="0"/>
              <a:buChar char="•"/>
            </a:pPr>
            <a:r>
              <a:rPr lang="en-AU" dirty="0">
                <a:solidFill>
                  <a:srgbClr val="FF0000"/>
                </a:solidFill>
              </a:rPr>
              <a:t>Never share/show anything on your phone</a:t>
            </a:r>
            <a:r>
              <a:rPr lang="en-AU" dirty="0"/>
              <a:t>.  Send it to a parent/guardian to show the child.</a:t>
            </a:r>
          </a:p>
          <a:p>
            <a:pPr marL="571500" indent="-571500">
              <a:buFont typeface="Arial" panose="020B0604020202020204" pitchFamily="34" charset="0"/>
              <a:buChar char="•"/>
            </a:pPr>
            <a:r>
              <a:rPr lang="en-AU" dirty="0"/>
              <a:t>High Five, Fist Bumps or ‘Wiggles Fingers’ where possible instead of the lap or a cuddle.</a:t>
            </a:r>
          </a:p>
          <a:p>
            <a:pPr marL="571500" indent="-571500">
              <a:buFont typeface="Arial" panose="020B0604020202020204" pitchFamily="34" charset="0"/>
              <a:buChar char="•"/>
            </a:pPr>
            <a:r>
              <a:rPr lang="en-AU" dirty="0"/>
              <a:t>Do a ‘</a:t>
            </a:r>
            <a:r>
              <a:rPr lang="en-AU" b="1" i="1" u="sng" dirty="0">
                <a:solidFill>
                  <a:srgbClr val="FF0000"/>
                </a:solidFill>
              </a:rPr>
              <a:t>Canoe Hug</a:t>
            </a:r>
            <a:r>
              <a:rPr lang="en-AU" dirty="0"/>
              <a:t>’ if you can’t disengage. (imagine you are both in canoes trying to hug)</a:t>
            </a:r>
          </a:p>
          <a:p>
            <a:pPr marL="571500" indent="-571500">
              <a:buFont typeface="Arial" panose="020B0604020202020204" pitchFamily="34" charset="0"/>
              <a:buChar char="•"/>
            </a:pPr>
            <a:r>
              <a:rPr lang="en-AU" dirty="0"/>
              <a:t>Always leave the child feeling welcome, loved, and not scared that they have done anything wrong by initiating contact.</a:t>
            </a:r>
          </a:p>
          <a:p>
            <a:pPr marL="571500" indent="-571500">
              <a:buFont typeface="Arial" panose="020B0604020202020204" pitchFamily="34" charset="0"/>
              <a:buChar char="•"/>
            </a:pPr>
            <a:endParaRPr lang="en-AU" dirty="0"/>
          </a:p>
        </p:txBody>
      </p:sp>
      <p:sp>
        <p:nvSpPr>
          <p:cNvPr id="4" name="PlaceHolder 1">
            <a:extLst>
              <a:ext uri="{FF2B5EF4-FFF2-40B4-BE49-F238E27FC236}">
                <a16:creationId xmlns:a16="http://schemas.microsoft.com/office/drawing/2014/main" id="{B3CAB33D-4913-4EE2-BBBB-92BDE53FDB14}"/>
              </a:ext>
            </a:extLst>
          </p:cNvPr>
          <p:cNvSpPr txBox="1">
            <a:spLocks/>
          </p:cNvSpPr>
          <p:nvPr/>
        </p:nvSpPr>
        <p:spPr>
          <a:xfrm>
            <a:off x="8503920" y="6419160"/>
            <a:ext cx="429768"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42</a:t>
            </a:fld>
            <a:endParaRPr lang="en-AU" dirty="0">
              <a:solidFill>
                <a:srgbClr val="FFFFFF"/>
              </a:solidFill>
              <a:latin typeface="Times New Roman"/>
            </a:endParaRPr>
          </a:p>
        </p:txBody>
      </p:sp>
    </p:spTree>
    <p:extLst>
      <p:ext uri="{BB962C8B-B14F-4D97-AF65-F5344CB8AC3E}">
        <p14:creationId xmlns:p14="http://schemas.microsoft.com/office/powerpoint/2010/main" val="87130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OBEY &amp; REPORT</a:t>
            </a:r>
            <a:endParaRPr lang="en-US" sz="2800" b="0" u="none" strike="noStrike">
              <a:solidFill>
                <a:srgbClr val="000000"/>
              </a:solidFill>
              <a:effectLst/>
              <a:uFillTx/>
              <a:latin typeface="Arial"/>
            </a:endParaRPr>
          </a:p>
        </p:txBody>
      </p:sp>
      <p:sp>
        <p:nvSpPr>
          <p:cNvPr id="39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This Week’s Challenge</a:t>
            </a:r>
            <a:endParaRPr lang="en-US" sz="4000" b="0" u="none" strike="noStrike">
              <a:solidFill>
                <a:srgbClr val="000000"/>
              </a:solidFill>
              <a:effectLst/>
              <a:uFillTx/>
              <a:latin typeface="Arial"/>
            </a:endParaRPr>
          </a:p>
        </p:txBody>
      </p:sp>
      <p:sp>
        <p:nvSpPr>
          <p:cNvPr id="39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00" name="Shape 3"/>
          <p:cNvSpPr/>
          <p:nvPr/>
        </p:nvSpPr>
        <p:spPr>
          <a:xfrm>
            <a:off x="640080" y="1691640"/>
            <a:ext cx="2422800" cy="3062880"/>
          </a:xfrm>
          <a:prstGeom prst="roundRect">
            <a:avLst>
              <a:gd name="adj" fmla="val 3019"/>
            </a:avLst>
          </a:prstGeom>
          <a:solidFill>
            <a:srgbClr val="EAF1F7"/>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01" name="Text 4"/>
          <p:cNvSpPr/>
          <p:nvPr/>
        </p:nvSpPr>
        <p:spPr>
          <a:xfrm>
            <a:off x="804600" y="1847160"/>
            <a:ext cx="2093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lnSpcReduction="10000"/>
          </a:bodyPr>
          <a:lstStyle/>
          <a:p>
            <a:pPr defTabSz="914400">
              <a:lnSpc>
                <a:spcPct val="100000"/>
              </a:lnSpc>
              <a:tabLst>
                <a:tab pos="0" algn="l"/>
              </a:tabLst>
            </a:pPr>
            <a:r>
              <a:rPr lang="en-US" sz="2800" b="1" u="none" strike="noStrike">
                <a:solidFill>
                  <a:srgbClr val="14243B"/>
                </a:solidFill>
                <a:effectLst/>
                <a:uFillTx/>
                <a:latin typeface="Arial"/>
                <a:ea typeface="Arial"/>
              </a:rPr>
              <a:t>ONE ACTION</a:t>
            </a:r>
            <a:endParaRPr lang="en-US" sz="2800" b="0" u="none" strike="noStrike">
              <a:solidFill>
                <a:srgbClr val="000000"/>
              </a:solidFill>
              <a:effectLst/>
              <a:uFillTx/>
              <a:latin typeface="Arial"/>
            </a:endParaRPr>
          </a:p>
        </p:txBody>
      </p:sp>
      <p:sp>
        <p:nvSpPr>
          <p:cNvPr id="402" name="Text 5"/>
          <p:cNvSpPr/>
          <p:nvPr/>
        </p:nvSpPr>
        <p:spPr>
          <a:xfrm>
            <a:off x="804600" y="2377440"/>
            <a:ext cx="2093760" cy="222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7500" lnSpcReduction="20000"/>
          </a:bodyPr>
          <a:lstStyle/>
          <a:p>
            <a:pPr defTabSz="914400">
              <a:lnSpc>
                <a:spcPct val="100000"/>
              </a:lnSpc>
              <a:tabLst>
                <a:tab pos="0" algn="l"/>
              </a:tabLst>
            </a:pPr>
            <a:r>
              <a:rPr lang="en-US" sz="3000" b="0" u="none" strike="noStrike" dirty="0">
                <a:solidFill>
                  <a:srgbClr val="1F2937"/>
                </a:solidFill>
                <a:effectLst/>
                <a:uFillTx/>
                <a:latin typeface="Arial"/>
                <a:ea typeface="Arial"/>
              </a:rPr>
              <a:t>Learn the name of at least TWO trained Safe Spaces people and </a:t>
            </a:r>
            <a:r>
              <a:rPr lang="en-US" sz="3000" b="1" i="1" u="sng" strike="noStrike" dirty="0">
                <a:solidFill>
                  <a:srgbClr val="1F2937"/>
                </a:solidFill>
                <a:effectLst/>
                <a:uFillTx/>
                <a:latin typeface="Arial"/>
                <a:ea typeface="Arial"/>
              </a:rPr>
              <a:t>your</a:t>
            </a:r>
            <a:r>
              <a:rPr lang="en-US" sz="3000" b="0" u="none" strike="noStrike" dirty="0">
                <a:solidFill>
                  <a:srgbClr val="1F2937"/>
                </a:solidFill>
                <a:effectLst/>
                <a:uFillTx/>
                <a:latin typeface="Arial"/>
                <a:ea typeface="Arial"/>
              </a:rPr>
              <a:t> role in this procedure</a:t>
            </a:r>
            <a:endParaRPr lang="en-US" sz="3000" b="0" u="none" strike="noStrike" dirty="0">
              <a:solidFill>
                <a:srgbClr val="000000"/>
              </a:solidFill>
              <a:effectLst/>
              <a:uFillTx/>
              <a:latin typeface="Arial"/>
            </a:endParaRPr>
          </a:p>
        </p:txBody>
      </p:sp>
      <p:sp>
        <p:nvSpPr>
          <p:cNvPr id="403" name="Shape 6"/>
          <p:cNvSpPr/>
          <p:nvPr/>
        </p:nvSpPr>
        <p:spPr>
          <a:xfrm>
            <a:off x="3364920" y="1691640"/>
            <a:ext cx="2422800" cy="3062880"/>
          </a:xfrm>
          <a:prstGeom prst="roundRect">
            <a:avLst>
              <a:gd name="adj" fmla="val 3019"/>
            </a:avLst>
          </a:prstGeom>
          <a:solidFill>
            <a:srgbClr val="FFF5DE"/>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04" name="Text 7"/>
          <p:cNvSpPr/>
          <p:nvPr/>
        </p:nvSpPr>
        <p:spPr>
          <a:xfrm>
            <a:off x="3529440" y="1847160"/>
            <a:ext cx="2093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85000" lnSpcReduction="9999"/>
          </a:bodyPr>
          <a:lstStyle/>
          <a:p>
            <a:pPr defTabSz="914400">
              <a:lnSpc>
                <a:spcPct val="100000"/>
              </a:lnSpc>
              <a:tabLst>
                <a:tab pos="0" algn="l"/>
              </a:tabLst>
            </a:pPr>
            <a:r>
              <a:rPr lang="en-US" sz="2800" b="1" u="none" strike="noStrike">
                <a:solidFill>
                  <a:srgbClr val="14243B"/>
                </a:solidFill>
                <a:effectLst/>
                <a:uFillTx/>
                <a:latin typeface="Arial"/>
                <a:ea typeface="Arial"/>
              </a:rPr>
              <a:t>ONE PERSON</a:t>
            </a:r>
            <a:endParaRPr lang="en-US" sz="2800" b="0" u="none" strike="noStrike">
              <a:solidFill>
                <a:srgbClr val="000000"/>
              </a:solidFill>
              <a:effectLst/>
              <a:uFillTx/>
              <a:latin typeface="Arial"/>
            </a:endParaRPr>
          </a:p>
        </p:txBody>
      </p:sp>
      <p:sp>
        <p:nvSpPr>
          <p:cNvPr id="405" name="Text 8"/>
          <p:cNvSpPr/>
          <p:nvPr/>
        </p:nvSpPr>
        <p:spPr>
          <a:xfrm>
            <a:off x="3529440" y="2377440"/>
            <a:ext cx="2093760" cy="222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0000" lnSpcReduction="20000"/>
          </a:bodyPr>
          <a:lstStyle/>
          <a:p>
            <a:pPr defTabSz="914400">
              <a:lnSpc>
                <a:spcPct val="100000"/>
              </a:lnSpc>
              <a:tabLst>
                <a:tab pos="0" algn="l"/>
              </a:tabLst>
            </a:pPr>
            <a:r>
              <a:rPr lang="en-US" sz="3000" b="0" u="none" strike="noStrike" dirty="0">
                <a:solidFill>
                  <a:srgbClr val="1F2937"/>
                </a:solidFill>
                <a:effectLst/>
                <a:uFillTx/>
                <a:latin typeface="Arial"/>
                <a:ea typeface="Arial"/>
              </a:rPr>
              <a:t>Tell your scuba buddy the phrases:</a:t>
            </a:r>
            <a:endParaRPr lang="en-US" sz="3000" b="0" u="none" strike="noStrike" dirty="0">
              <a:solidFill>
                <a:srgbClr val="000000"/>
              </a:solidFill>
              <a:effectLst/>
              <a:uFillTx/>
              <a:latin typeface="Arial"/>
            </a:endParaRPr>
          </a:p>
          <a:p>
            <a:pPr defTabSz="914400">
              <a:lnSpc>
                <a:spcPct val="100000"/>
              </a:lnSpc>
              <a:tabLst>
                <a:tab pos="0" algn="l"/>
              </a:tabLst>
            </a:pP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a:t>
            </a:r>
            <a:r>
              <a:rPr lang="en-US" sz="3000" b="1" u="none" strike="noStrike" dirty="0">
                <a:solidFill>
                  <a:srgbClr val="1F2937"/>
                </a:solidFill>
                <a:effectLst/>
                <a:uFillTx/>
                <a:latin typeface="Arial"/>
                <a:ea typeface="Arial"/>
              </a:rPr>
              <a:t>Report it. Don’t retell it.</a:t>
            </a:r>
            <a:r>
              <a:rPr lang="en-US" sz="3000" b="0" u="none" strike="noStrike" dirty="0">
                <a:solidFill>
                  <a:srgbClr val="1F2937"/>
                </a:solidFill>
                <a:effectLst/>
                <a:uFillTx/>
                <a:latin typeface="Arial"/>
                <a:ea typeface="Arial"/>
              </a:rPr>
              <a:t>”</a:t>
            </a:r>
            <a:endParaRPr lang="en-US" sz="3000" dirty="0">
              <a:solidFill>
                <a:srgbClr val="1F2937"/>
              </a:solidFill>
              <a:latin typeface="Arial"/>
              <a:ea typeface="Arial"/>
            </a:endParaRPr>
          </a:p>
          <a:p>
            <a:pPr defTabSz="914400">
              <a:lnSpc>
                <a:spcPct val="100000"/>
              </a:lnSpc>
              <a:tabLst>
                <a:tab pos="0" algn="l"/>
              </a:tabLst>
            </a:pPr>
            <a:r>
              <a:rPr lang="en-US" sz="3000" b="0" u="none" strike="noStrike" dirty="0">
                <a:solidFill>
                  <a:srgbClr val="1F2937"/>
                </a:solidFill>
                <a:effectLst/>
                <a:uFillTx/>
                <a:latin typeface="Arial"/>
              </a:rPr>
              <a:t>&amp; “</a:t>
            </a:r>
            <a:r>
              <a:rPr lang="en-US" sz="3000" b="1" u="none" strike="noStrike" dirty="0">
                <a:solidFill>
                  <a:srgbClr val="1F2937"/>
                </a:solidFill>
                <a:effectLst/>
                <a:uFillTx/>
                <a:latin typeface="Arial"/>
              </a:rPr>
              <a:t>Hugs are for Families</a:t>
            </a:r>
            <a:r>
              <a:rPr lang="en-US" sz="3000" b="0" u="none" strike="noStrike" dirty="0">
                <a:solidFill>
                  <a:srgbClr val="1F2937"/>
                </a:solidFill>
                <a:effectLst/>
                <a:uFillTx/>
                <a:latin typeface="Arial"/>
              </a:rPr>
              <a:t>.”</a:t>
            </a:r>
            <a:endParaRPr lang="en-US" sz="3000" b="0" u="none" strike="noStrike" dirty="0">
              <a:solidFill>
                <a:srgbClr val="000000"/>
              </a:solidFill>
              <a:effectLst/>
              <a:uFillTx/>
              <a:latin typeface="Arial"/>
            </a:endParaRPr>
          </a:p>
        </p:txBody>
      </p:sp>
      <p:sp>
        <p:nvSpPr>
          <p:cNvPr id="406" name="Shape 9"/>
          <p:cNvSpPr/>
          <p:nvPr/>
        </p:nvSpPr>
        <p:spPr>
          <a:xfrm>
            <a:off x="6089760" y="1691640"/>
            <a:ext cx="2422800" cy="3062880"/>
          </a:xfrm>
          <a:prstGeom prst="roundRect">
            <a:avLst>
              <a:gd name="adj" fmla="val 3019"/>
            </a:avLst>
          </a:prstGeom>
          <a:solidFill>
            <a:srgbClr val="EAF1F7"/>
          </a:solidFill>
          <a:ln w="16510">
            <a:solidFill>
              <a:srgbClr val="D7DEE5"/>
            </a:solidFill>
            <a:round/>
          </a:ln>
          <a:effectLst>
            <a:outerShdw algn="bl" rotWithShape="0">
              <a:srgbClr val="000000">
                <a:alpha val="0"/>
              </a:srgbClr>
            </a:outerShdw>
          </a:effectLst>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407" name="Text 10"/>
          <p:cNvSpPr/>
          <p:nvPr/>
        </p:nvSpPr>
        <p:spPr>
          <a:xfrm>
            <a:off x="6254640" y="1847160"/>
            <a:ext cx="2093760" cy="3837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defTabSz="914400">
              <a:lnSpc>
                <a:spcPct val="100000"/>
              </a:lnSpc>
              <a:tabLst>
                <a:tab pos="0" algn="l"/>
              </a:tabLst>
            </a:pPr>
            <a:r>
              <a:rPr lang="en-US" sz="2800" b="1" u="none" strike="noStrike">
                <a:solidFill>
                  <a:srgbClr val="14243B"/>
                </a:solidFill>
                <a:effectLst/>
                <a:uFillTx/>
                <a:latin typeface="Arial"/>
                <a:ea typeface="Arial"/>
              </a:rPr>
              <a:t>ONE FOLLOW-UP</a:t>
            </a:r>
            <a:endParaRPr lang="en-US" sz="2800" b="0" u="none" strike="noStrike">
              <a:solidFill>
                <a:srgbClr val="000000"/>
              </a:solidFill>
              <a:effectLst/>
              <a:uFillTx/>
              <a:latin typeface="Arial"/>
            </a:endParaRPr>
          </a:p>
        </p:txBody>
      </p:sp>
      <p:sp>
        <p:nvSpPr>
          <p:cNvPr id="408" name="Text 11"/>
          <p:cNvSpPr/>
          <p:nvPr/>
        </p:nvSpPr>
        <p:spPr>
          <a:xfrm>
            <a:off x="6254640" y="2377440"/>
            <a:ext cx="2093760" cy="2221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0000" lnSpcReduction="20000"/>
          </a:bodyPr>
          <a:lstStyle/>
          <a:p>
            <a:pPr defTabSz="914400">
              <a:lnSpc>
                <a:spcPct val="100000"/>
              </a:lnSpc>
              <a:tabLst>
                <a:tab pos="0" algn="l"/>
              </a:tabLst>
            </a:pPr>
            <a:r>
              <a:rPr lang="en-US" sz="3000" b="0" u="none" strike="noStrike" dirty="0">
                <a:solidFill>
                  <a:srgbClr val="1F2937"/>
                </a:solidFill>
                <a:effectLst/>
                <a:uFillTx/>
                <a:latin typeface="Arial"/>
                <a:ea typeface="Arial"/>
              </a:rPr>
              <a:t>Next time ask each other:</a:t>
            </a:r>
            <a:endParaRPr lang="en-US" sz="3000" b="0" u="none" strike="noStrike" dirty="0">
              <a:solidFill>
                <a:srgbClr val="000000"/>
              </a:solidFill>
              <a:effectLst/>
              <a:uFillTx/>
              <a:latin typeface="Arial"/>
            </a:endParaRPr>
          </a:p>
          <a:p>
            <a:pPr defTabSz="914400">
              <a:lnSpc>
                <a:spcPct val="100000"/>
              </a:lnSpc>
              <a:tabLst>
                <a:tab pos="0" algn="l"/>
              </a:tabLst>
            </a:pPr>
            <a:endParaRPr lang="en-US" sz="3000" b="0" u="none" strike="noStrike" dirty="0">
              <a:solidFill>
                <a:srgbClr val="000000"/>
              </a:solidFill>
              <a:effectLst/>
              <a:uFillTx/>
              <a:latin typeface="Arial"/>
            </a:endParaRPr>
          </a:p>
          <a:p>
            <a:pPr defTabSz="914400">
              <a:lnSpc>
                <a:spcPct val="100000"/>
              </a:lnSpc>
              <a:tabLst>
                <a:tab pos="0" algn="l"/>
              </a:tabLst>
            </a:pPr>
            <a:r>
              <a:rPr lang="en-US" sz="3000" b="0" u="none" strike="noStrike" dirty="0">
                <a:solidFill>
                  <a:srgbClr val="1F2937"/>
                </a:solidFill>
                <a:effectLst/>
                <a:uFillTx/>
                <a:latin typeface="Arial"/>
                <a:ea typeface="Arial"/>
              </a:rPr>
              <a:t>“Do I know what to do if someone vulnerable needs help?”</a:t>
            </a:r>
            <a:endParaRPr lang="en-US" sz="3000" b="0" u="none" strike="noStrike" dirty="0">
              <a:solidFill>
                <a:srgbClr val="000000"/>
              </a:solidFill>
              <a:effectLst/>
              <a:uFillTx/>
              <a:latin typeface="Arial"/>
            </a:endParaRPr>
          </a:p>
        </p:txBody>
      </p:sp>
      <p:sp>
        <p:nvSpPr>
          <p:cNvPr id="409" name="Text 12"/>
          <p:cNvSpPr/>
          <p:nvPr/>
        </p:nvSpPr>
        <p:spPr>
          <a:xfrm>
            <a:off x="914400" y="5257800"/>
            <a:ext cx="7314840" cy="639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D99A17"/>
                </a:solidFill>
                <a:effectLst/>
                <a:uFillTx/>
                <a:latin typeface="Arial"/>
                <a:ea typeface="Arial"/>
              </a:rPr>
              <a:t>KNOW THE PATH BEFORE YOU NEED IT.</a:t>
            </a:r>
            <a:endParaRPr lang="en-US" sz="3600" b="0" u="none" strike="noStrike" dirty="0">
              <a:solidFill>
                <a:srgbClr val="000000"/>
              </a:solidFill>
              <a:effectLst/>
              <a:uFillTx/>
              <a:latin typeface="Arial"/>
            </a:endParaRPr>
          </a:p>
        </p:txBody>
      </p:sp>
      <p:sp>
        <p:nvSpPr>
          <p:cNvPr id="410" name="PlaceHolder 1"/>
          <p:cNvSpPr>
            <a:spLocks noGrp="1"/>
          </p:cNvSpPr>
          <p:nvPr>
            <p:ph type="sldNum" idx="42"/>
          </p:nvPr>
        </p:nvSpPr>
        <p:spPr>
          <a:xfrm>
            <a:off x="8503920" y="6419160"/>
            <a:ext cx="42062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EF522C41-AA7C-4099-9490-08710B60146F}" type="slidenum">
              <a:rPr lang="en-US" sz="2800" b="0" u="none" strike="noStrike">
                <a:solidFill>
                  <a:srgbClr val="9A9A9A"/>
                </a:solidFill>
                <a:effectLst/>
                <a:uFillTx/>
                <a:latin typeface="Arial"/>
                <a:ea typeface="Arial"/>
              </a:rPr>
              <a:t>43</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 grpId="0" animBg="1"/>
      <p:bldP spid="401" grpId="0"/>
      <p:bldP spid="402" grpId="0"/>
      <p:bldP spid="403" grpId="0" animBg="1"/>
      <p:bldP spid="404" grpId="0"/>
      <p:bldP spid="405" grpId="0"/>
      <p:bldP spid="406" grpId="0" animBg="1"/>
      <p:bldP spid="407" grpId="0"/>
      <p:bldP spid="408" grpId="0"/>
      <p:bldP spid="40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PASS IT ON</a:t>
            </a:r>
            <a:endParaRPr lang="en-US" sz="2800" b="0" u="none" strike="noStrike">
              <a:solidFill>
                <a:srgbClr val="000000"/>
              </a:solidFill>
              <a:effectLst/>
              <a:uFillTx/>
              <a:latin typeface="Arial"/>
            </a:endParaRPr>
          </a:p>
        </p:txBody>
      </p:sp>
      <p:sp>
        <p:nvSpPr>
          <p:cNvPr id="412"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Who Wasn’t Here?</a:t>
            </a:r>
            <a:endParaRPr lang="en-US" sz="4000" b="0" u="none" strike="noStrike">
              <a:solidFill>
                <a:srgbClr val="000000"/>
              </a:solidFill>
              <a:effectLst/>
              <a:uFillTx/>
              <a:latin typeface="Arial"/>
            </a:endParaRPr>
          </a:p>
        </p:txBody>
      </p:sp>
      <p:sp>
        <p:nvSpPr>
          <p:cNvPr id="413"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14" name="Text 3"/>
          <p:cNvSpPr/>
          <p:nvPr/>
        </p:nvSpPr>
        <p:spPr>
          <a:xfrm>
            <a:off x="777240" y="1783080"/>
            <a:ext cx="7589160" cy="1096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600" b="1" u="none" strike="noStrike" dirty="0">
                <a:solidFill>
                  <a:srgbClr val="14243B"/>
                </a:solidFill>
                <a:effectLst/>
                <a:uFillTx/>
                <a:latin typeface="Arial"/>
                <a:ea typeface="Arial"/>
              </a:rPr>
              <a:t>Who could benefit from ONE thing you learned today about keeping vulnerable people safe?</a:t>
            </a:r>
            <a:endParaRPr lang="en-US" sz="3600" b="0" u="none" strike="noStrike" dirty="0">
              <a:solidFill>
                <a:srgbClr val="000000"/>
              </a:solidFill>
              <a:effectLst/>
              <a:uFillTx/>
              <a:latin typeface="Arial"/>
            </a:endParaRPr>
          </a:p>
        </p:txBody>
      </p:sp>
      <p:sp>
        <p:nvSpPr>
          <p:cNvPr id="415" name="Text 4"/>
          <p:cNvSpPr/>
          <p:nvPr/>
        </p:nvSpPr>
        <p:spPr>
          <a:xfrm>
            <a:off x="914400" y="3246120"/>
            <a:ext cx="7314840" cy="6854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4000" b="1" u="none" strike="noStrike" dirty="0">
                <a:solidFill>
                  <a:srgbClr val="D99A17"/>
                </a:solidFill>
                <a:effectLst/>
                <a:uFillTx/>
                <a:latin typeface="Arial"/>
                <a:ea typeface="Arial"/>
              </a:rPr>
              <a:t>Tell them before next time.</a:t>
            </a:r>
            <a:endParaRPr lang="en-US" sz="4000" b="0" u="none" strike="noStrike" dirty="0">
              <a:solidFill>
                <a:srgbClr val="000000"/>
              </a:solidFill>
              <a:effectLst/>
              <a:uFillTx/>
              <a:latin typeface="Arial"/>
            </a:endParaRPr>
          </a:p>
        </p:txBody>
      </p:sp>
      <p:sp>
        <p:nvSpPr>
          <p:cNvPr id="416" name="Text 5"/>
          <p:cNvSpPr/>
          <p:nvPr/>
        </p:nvSpPr>
        <p:spPr>
          <a:xfrm>
            <a:off x="868680" y="4434840"/>
            <a:ext cx="7406280" cy="10512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92500"/>
          </a:bodyPr>
          <a:lstStyle/>
          <a:p>
            <a:pPr algn="ctr" defTabSz="914400">
              <a:lnSpc>
                <a:spcPct val="100000"/>
              </a:lnSpc>
              <a:tabLst>
                <a:tab pos="0" algn="l"/>
              </a:tabLst>
            </a:pPr>
            <a:r>
              <a:rPr lang="en-US" sz="3600" b="0" u="none" strike="noStrike" dirty="0">
                <a:solidFill>
                  <a:srgbClr val="1F2937"/>
                </a:solidFill>
                <a:effectLst/>
                <a:uFillTx/>
                <a:latin typeface="Arial"/>
                <a:ea typeface="Arial"/>
              </a:rPr>
              <a:t>Useful truth should keep moving — but confidential information must not.</a:t>
            </a:r>
            <a:endParaRPr lang="en-US" sz="3600" b="0" u="none" strike="noStrike" dirty="0">
              <a:solidFill>
                <a:srgbClr val="000000"/>
              </a:solidFill>
              <a:effectLst/>
              <a:uFillTx/>
              <a:latin typeface="Arial"/>
            </a:endParaRPr>
          </a:p>
        </p:txBody>
      </p:sp>
      <p:sp>
        <p:nvSpPr>
          <p:cNvPr id="417" name="Text 6"/>
          <p:cNvSpPr/>
          <p:nvPr/>
        </p:nvSpPr>
        <p:spPr>
          <a:xfrm>
            <a:off x="914400" y="5623560"/>
            <a:ext cx="7314840" cy="502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algn="ctr" defTabSz="914400">
              <a:lnSpc>
                <a:spcPct val="100000"/>
              </a:lnSpc>
              <a:tabLst>
                <a:tab pos="0" algn="l"/>
              </a:tabLst>
            </a:pPr>
            <a:r>
              <a:rPr lang="en-US" sz="3200" b="1" u="none" strike="noStrike" dirty="0">
                <a:solidFill>
                  <a:srgbClr val="A03B35"/>
                </a:solidFill>
                <a:effectLst/>
                <a:uFillTx/>
                <a:latin typeface="Arial"/>
                <a:ea typeface="Arial"/>
              </a:rPr>
              <a:t>PASS ON THE PRINCIPLE. NOT THE PRIVATE DETAILS.</a:t>
            </a:r>
            <a:endParaRPr lang="en-US" sz="3200" b="0" u="none" strike="noStrike" dirty="0">
              <a:solidFill>
                <a:srgbClr val="000000"/>
              </a:solidFill>
              <a:effectLst/>
              <a:uFillTx/>
              <a:latin typeface="Arial"/>
            </a:endParaRPr>
          </a:p>
        </p:txBody>
      </p:sp>
      <p:sp>
        <p:nvSpPr>
          <p:cNvPr id="418" name="PlaceHolder 1"/>
          <p:cNvSpPr>
            <a:spLocks noGrp="1"/>
          </p:cNvSpPr>
          <p:nvPr>
            <p:ph type="sldNum" idx="43"/>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2A327068-4412-4CD0-B0C7-5659B7D3E962}" type="slidenum">
              <a:rPr lang="en-US" sz="2800" b="0" u="none" strike="noStrike">
                <a:solidFill>
                  <a:srgbClr val="9A9A9A"/>
                </a:solidFill>
                <a:effectLst/>
                <a:uFillTx/>
                <a:latin typeface="Arial"/>
                <a:ea typeface="Arial"/>
              </a:rPr>
              <a:t>44</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 grpId="0"/>
      <p:bldP spid="415" grpId="0"/>
      <p:bldP spid="416" grpId="0"/>
      <p:bldP spid="41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WHAT DO I NEED TO REMEMBER?</a:t>
            </a:r>
            <a:endParaRPr lang="en-US" sz="2800" b="0" u="none" strike="noStrike">
              <a:solidFill>
                <a:srgbClr val="000000"/>
              </a:solidFill>
              <a:effectLst/>
              <a:uFillTx/>
              <a:latin typeface="Arial"/>
            </a:endParaRPr>
          </a:p>
        </p:txBody>
      </p:sp>
      <p:sp>
        <p:nvSpPr>
          <p:cNvPr id="420"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Take Note — Church Safe Spaces</a:t>
            </a:r>
            <a:endParaRPr lang="en-US" sz="4000" b="0" u="none" strike="noStrike">
              <a:solidFill>
                <a:srgbClr val="000000"/>
              </a:solidFill>
              <a:effectLst/>
              <a:uFillTx/>
              <a:latin typeface="Arial"/>
            </a:endParaRPr>
          </a:p>
        </p:txBody>
      </p:sp>
      <p:sp>
        <p:nvSpPr>
          <p:cNvPr id="421"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22" name="Text 3"/>
          <p:cNvSpPr/>
          <p:nvPr/>
        </p:nvSpPr>
        <p:spPr>
          <a:xfrm>
            <a:off x="777240" y="1600200"/>
            <a:ext cx="7634880" cy="4434480"/>
          </a:xfrm>
          <a:prstGeom prst="rect">
            <a:avLst/>
          </a:prstGeom>
          <a:noFill/>
          <a:ln w="0">
            <a:noFill/>
          </a:ln>
        </p:spPr>
        <p:style>
          <a:lnRef idx="0">
            <a:scrgbClr r="0" g="0" b="0"/>
          </a:lnRef>
          <a:fillRef idx="0">
            <a:scrgbClr r="0" g="0" b="0"/>
          </a:fillRef>
          <a:effectRef idx="0">
            <a:scrgbClr r="0" g="0" b="0"/>
          </a:effectRef>
          <a:fontRef idx="minor"/>
        </p:style>
        <p:txBody>
          <a:bodyPr lIns="720" tIns="720" rIns="720" bIns="720" anchor="t">
            <a:normAutofit lnSpcReduction="10000"/>
          </a:bodyPr>
          <a:lstStyle/>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How we treat the vulnerable matters to Jesus.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Love protects the vulnerable — and uses the right process.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Ordinary conflict? Go direct. - Safety concern? Report direct.</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Report it. Don’t retell it.</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Strong protection + good process.</a:t>
            </a:r>
            <a:endParaRPr lang="en-US" sz="3200" b="0" u="none" strike="noStrike" dirty="0">
              <a:solidFill>
                <a:srgbClr val="000000"/>
              </a:solidFill>
              <a:effectLst/>
              <a:uFillTx/>
              <a:latin typeface="Arial"/>
            </a:endParaRPr>
          </a:p>
          <a:p>
            <a:pPr marL="304920" indent="-304920" defTabSz="914400">
              <a:lnSpc>
                <a:spcPct val="100000"/>
              </a:lnSpc>
              <a:buClr>
                <a:srgbClr val="1F2937"/>
              </a:buClr>
              <a:buFont typeface="Symbol" charset="2"/>
              <a:buChar char=""/>
            </a:pPr>
            <a:r>
              <a:rPr lang="en-US" sz="3200" b="0" u="none" strike="noStrike" dirty="0">
                <a:solidFill>
                  <a:srgbClr val="1F2937"/>
                </a:solidFill>
                <a:effectLst/>
                <a:uFillTx/>
                <a:latin typeface="Arial"/>
                <a:ea typeface="Arial"/>
              </a:rPr>
              <a:t>Take it seriously. Take it through the right channel.</a:t>
            </a:r>
            <a:endParaRPr lang="en-US" sz="3200" b="0" u="none" strike="noStrike" dirty="0">
              <a:solidFill>
                <a:srgbClr val="000000"/>
              </a:solidFill>
              <a:effectLst/>
              <a:uFillTx/>
              <a:latin typeface="Arial"/>
            </a:endParaRPr>
          </a:p>
        </p:txBody>
      </p:sp>
      <p:sp>
        <p:nvSpPr>
          <p:cNvPr id="423" name="Text 4"/>
          <p:cNvSpPr/>
          <p:nvPr/>
        </p:nvSpPr>
        <p:spPr>
          <a:xfrm>
            <a:off x="594360" y="6089904"/>
            <a:ext cx="7954920" cy="45684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62500" lnSpcReduction="20000"/>
          </a:bodyPr>
          <a:lstStyle/>
          <a:p>
            <a:pPr algn="ctr" defTabSz="914400">
              <a:lnSpc>
                <a:spcPct val="100000"/>
              </a:lnSpc>
              <a:tabLst>
                <a:tab pos="0" algn="l"/>
              </a:tabLst>
            </a:pPr>
            <a:r>
              <a:rPr lang="en-US" sz="3000" b="1" u="none" strike="noStrike" dirty="0">
                <a:solidFill>
                  <a:srgbClr val="D99A17"/>
                </a:solidFill>
                <a:effectLst/>
                <a:uFillTx/>
                <a:latin typeface="Arial"/>
                <a:ea typeface="Arial"/>
              </a:rPr>
              <a:t>PROTECT • REPORT • DON’T RETELL • FOLLOW THE PROCESS</a:t>
            </a:r>
            <a:endParaRPr lang="en-US" sz="3000" b="0" u="none" strike="noStrike" dirty="0">
              <a:solidFill>
                <a:srgbClr val="000000"/>
              </a:solidFill>
              <a:effectLst/>
              <a:uFillTx/>
              <a:latin typeface="Arial"/>
            </a:endParaRPr>
          </a:p>
        </p:txBody>
      </p:sp>
      <p:sp>
        <p:nvSpPr>
          <p:cNvPr id="424" name="PlaceHolder 1"/>
          <p:cNvSpPr>
            <a:spLocks noGrp="1"/>
          </p:cNvSpPr>
          <p:nvPr>
            <p:ph type="sldNum" idx="44"/>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04850410-036E-44A6-B944-736B225119D5}" type="slidenum">
              <a:rPr lang="en-US" sz="2800" b="0" u="none" strike="noStrike">
                <a:solidFill>
                  <a:srgbClr val="9A9A9A"/>
                </a:solidFill>
                <a:effectLst/>
                <a:uFillTx/>
                <a:latin typeface="Arial"/>
                <a:ea typeface="Arial"/>
              </a:rPr>
              <a:t>45</a:t>
            </a:fld>
            <a:endParaRPr lang="en-US" sz="2800" b="0" u="none" strike="noStrike">
              <a:solidFill>
                <a:srgbClr val="000000"/>
              </a:solidFill>
              <a:effectLst/>
              <a:uFillTx/>
              <a:latin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2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2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CHURCH SAFE SPACES</a:t>
            </a:r>
            <a:endParaRPr lang="en-US" sz="2800" b="0" u="none" strike="noStrike">
              <a:solidFill>
                <a:srgbClr val="000000"/>
              </a:solidFill>
              <a:effectLst/>
              <a:uFillTx/>
              <a:latin typeface="Arial"/>
            </a:endParaRPr>
          </a:p>
        </p:txBody>
      </p:sp>
      <p:sp>
        <p:nvSpPr>
          <p:cNvPr id="426"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lnSpcReduction="10000"/>
          </a:bodyPr>
          <a:lstStyle/>
          <a:p>
            <a:pPr defTabSz="914400">
              <a:lnSpc>
                <a:spcPct val="100000"/>
              </a:lnSpc>
              <a:tabLst>
                <a:tab pos="0" algn="l"/>
              </a:tabLst>
            </a:pPr>
            <a:r>
              <a:rPr lang="en-US" sz="4000" b="1" u="none" strike="noStrike">
                <a:solidFill>
                  <a:srgbClr val="14243B"/>
                </a:solidFill>
                <a:effectLst/>
                <a:uFillTx/>
                <a:latin typeface="Arial"/>
                <a:ea typeface="Arial"/>
              </a:rPr>
              <a:t>Closing Prayer</a:t>
            </a:r>
            <a:endParaRPr lang="en-US" sz="4000" b="0" u="none" strike="noStrike">
              <a:solidFill>
                <a:srgbClr val="000000"/>
              </a:solidFill>
              <a:effectLst/>
              <a:uFillTx/>
              <a:latin typeface="Arial"/>
            </a:endParaRPr>
          </a:p>
        </p:txBody>
      </p:sp>
      <p:sp>
        <p:nvSpPr>
          <p:cNvPr id="427"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28" name="Text 3"/>
          <p:cNvSpPr/>
          <p:nvPr/>
        </p:nvSpPr>
        <p:spPr>
          <a:xfrm>
            <a:off x="868680" y="1600200"/>
            <a:ext cx="7406280" cy="50256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a:bodyPr>
          <a:lstStyle/>
          <a:p>
            <a:pPr algn="ctr" defTabSz="914400">
              <a:lnSpc>
                <a:spcPct val="100000"/>
              </a:lnSpc>
              <a:tabLst>
                <a:tab pos="0" algn="l"/>
              </a:tabLst>
            </a:pPr>
            <a:r>
              <a:rPr lang="en-US" sz="3200" b="1" u="none" strike="noStrike">
                <a:solidFill>
                  <a:srgbClr val="14243B"/>
                </a:solidFill>
                <a:effectLst/>
                <a:uFillTx/>
                <a:latin typeface="Arial"/>
                <a:ea typeface="Arial"/>
              </a:rPr>
              <a:t>Lord Jesus,</a:t>
            </a:r>
            <a:endParaRPr lang="en-US" sz="3200" b="0" u="none" strike="noStrike">
              <a:solidFill>
                <a:srgbClr val="000000"/>
              </a:solidFill>
              <a:effectLst/>
              <a:uFillTx/>
              <a:latin typeface="Arial"/>
            </a:endParaRPr>
          </a:p>
        </p:txBody>
      </p:sp>
      <p:sp>
        <p:nvSpPr>
          <p:cNvPr id="429" name="Text 4"/>
          <p:cNvSpPr/>
          <p:nvPr/>
        </p:nvSpPr>
        <p:spPr>
          <a:xfrm>
            <a:off x="914400" y="2240280"/>
            <a:ext cx="7314840" cy="29257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fontScale="77500" lnSpcReduction="20000"/>
          </a:bodyPr>
          <a:lstStyle/>
          <a:p>
            <a:pPr algn="ctr" defTabSz="914400">
              <a:lnSpc>
                <a:spcPct val="100000"/>
              </a:lnSpc>
              <a:tabLst>
                <a:tab pos="0" algn="l"/>
              </a:tabLst>
            </a:pPr>
            <a:r>
              <a:rPr lang="en-US" sz="3200" b="0" u="none" strike="noStrike">
                <a:solidFill>
                  <a:srgbClr val="1F2937"/>
                </a:solidFill>
                <a:effectLst/>
                <a:uFillTx/>
                <a:latin typeface="Arial"/>
                <a:ea typeface="Arial"/>
              </a:rPr>
              <a:t>make us a church where children and vulnerable people are welcomed and safe.</a:t>
            </a:r>
            <a:endParaRPr lang="en-US" sz="3200" b="0" u="none" strike="noStrike">
              <a:solidFill>
                <a:srgbClr val="000000"/>
              </a:solidFill>
              <a:effectLst/>
              <a:uFillTx/>
              <a:latin typeface="Arial"/>
            </a:endParaRPr>
          </a:p>
          <a:p>
            <a:pPr algn="ctr" defTabSz="914400">
              <a:lnSpc>
                <a:spcPct val="100000"/>
              </a:lnSpc>
              <a:tabLst>
                <a:tab pos="0" algn="l"/>
              </a:tabLst>
            </a:pP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1F2937"/>
                </a:solidFill>
                <a:effectLst/>
                <a:uFillTx/>
                <a:latin typeface="Arial"/>
                <a:ea typeface="Arial"/>
              </a:rPr>
              <a:t>Give us courage to report concerns, wisdom to follow the right process, and self-control to guard confidential information.</a:t>
            </a:r>
            <a:endParaRPr lang="en-US" sz="3200" b="0" u="none" strike="noStrike">
              <a:solidFill>
                <a:srgbClr val="000000"/>
              </a:solidFill>
              <a:effectLst/>
              <a:uFillTx/>
              <a:latin typeface="Arial"/>
            </a:endParaRPr>
          </a:p>
          <a:p>
            <a:pPr algn="ctr" defTabSz="914400">
              <a:lnSpc>
                <a:spcPct val="100000"/>
              </a:lnSpc>
              <a:tabLst>
                <a:tab pos="0" algn="l"/>
              </a:tabLst>
            </a:pPr>
            <a:endParaRPr lang="en-US" sz="3200" b="0" u="none" strike="noStrike">
              <a:solidFill>
                <a:srgbClr val="000000"/>
              </a:solidFill>
              <a:effectLst/>
              <a:uFillTx/>
              <a:latin typeface="Arial"/>
            </a:endParaRPr>
          </a:p>
          <a:p>
            <a:pPr algn="ctr" defTabSz="914400">
              <a:lnSpc>
                <a:spcPct val="100000"/>
              </a:lnSpc>
              <a:tabLst>
                <a:tab pos="0" algn="l"/>
              </a:tabLst>
            </a:pPr>
            <a:r>
              <a:rPr lang="en-US" sz="3200" b="0" u="none" strike="noStrike">
                <a:solidFill>
                  <a:srgbClr val="1F2937"/>
                </a:solidFill>
                <a:effectLst/>
                <a:uFillTx/>
                <a:latin typeface="Arial"/>
                <a:ea typeface="Arial"/>
              </a:rPr>
              <a:t>Teach us to use whatever power we have to serve, protect and seek truth in love.</a:t>
            </a:r>
            <a:endParaRPr lang="en-US" sz="3200" b="0" u="none" strike="noStrike">
              <a:solidFill>
                <a:srgbClr val="000000"/>
              </a:solidFill>
              <a:effectLst/>
              <a:uFillTx/>
              <a:latin typeface="Arial"/>
            </a:endParaRPr>
          </a:p>
        </p:txBody>
      </p:sp>
      <p:sp>
        <p:nvSpPr>
          <p:cNvPr id="430" name="Text 5"/>
          <p:cNvSpPr/>
          <p:nvPr/>
        </p:nvSpPr>
        <p:spPr>
          <a:xfrm>
            <a:off x="2103120" y="5623560"/>
            <a:ext cx="4937400" cy="59400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ctr">
            <a:normAutofit lnSpcReduction="10000"/>
          </a:bodyPr>
          <a:lstStyle/>
          <a:p>
            <a:pPr algn="ctr" defTabSz="914400">
              <a:lnSpc>
                <a:spcPct val="100000"/>
              </a:lnSpc>
              <a:tabLst>
                <a:tab pos="0" algn="l"/>
              </a:tabLst>
            </a:pPr>
            <a:r>
              <a:rPr lang="en-US" sz="4000" b="1" u="none" strike="noStrike">
                <a:solidFill>
                  <a:srgbClr val="D99A17"/>
                </a:solidFill>
                <a:effectLst/>
                <a:uFillTx/>
                <a:latin typeface="Arial"/>
                <a:ea typeface="Arial"/>
              </a:rPr>
              <a:t>LOVE PROTECTS.</a:t>
            </a:r>
            <a:endParaRPr lang="en-US" sz="4000" b="0" u="none" strike="noStrike">
              <a:solidFill>
                <a:srgbClr val="000000"/>
              </a:solidFill>
              <a:effectLst/>
              <a:uFillTx/>
              <a:latin typeface="Arial"/>
            </a:endParaRPr>
          </a:p>
        </p:txBody>
      </p:sp>
      <p:sp>
        <p:nvSpPr>
          <p:cNvPr id="431" name="PlaceHolder 1"/>
          <p:cNvSpPr>
            <a:spLocks noGrp="1"/>
          </p:cNvSpPr>
          <p:nvPr>
            <p:ph type="sldNum" idx="45"/>
          </p:nvPr>
        </p:nvSpPr>
        <p:spPr>
          <a:xfrm>
            <a:off x="8503920" y="6419160"/>
            <a:ext cx="420624"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7B385D13-8306-408D-87B1-80FFBE031C00}" type="slidenum">
              <a:rPr lang="en-US" sz="2800" b="0" u="none" strike="noStrike">
                <a:solidFill>
                  <a:srgbClr val="9A9A9A"/>
                </a:solidFill>
                <a:effectLst/>
                <a:uFillTx/>
                <a:latin typeface="Arial"/>
                <a:ea typeface="Arial"/>
              </a:rPr>
              <a:t>46</a:t>
            </a:fld>
            <a:endParaRPr lang="en-US" sz="2800" b="0" u="none" strike="noStrike" dirty="0">
              <a:solidFill>
                <a:srgbClr val="000000"/>
              </a:solidFill>
              <a:effectLst/>
              <a:uFillTx/>
              <a:latin typeface="Times New Roma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0AD20-F721-EFCF-82C7-8ED5AE0BE4C4}"/>
              </a:ext>
            </a:extLst>
          </p:cNvPr>
          <p:cNvSpPr>
            <a:spLocks noGrp="1"/>
          </p:cNvSpPr>
          <p:nvPr>
            <p:ph type="title"/>
          </p:nvPr>
        </p:nvSpPr>
        <p:spPr/>
        <p:txBody>
          <a:bodyPr/>
          <a:lstStyle/>
          <a:p>
            <a:r>
              <a:rPr lang="en-AU" dirty="0"/>
              <a:t>Share these slides with someone</a:t>
            </a:r>
          </a:p>
        </p:txBody>
      </p:sp>
      <p:sp>
        <p:nvSpPr>
          <p:cNvPr id="3" name="Text Placeholder 2">
            <a:extLst>
              <a:ext uri="{FF2B5EF4-FFF2-40B4-BE49-F238E27FC236}">
                <a16:creationId xmlns:a16="http://schemas.microsoft.com/office/drawing/2014/main" id="{8CBA3D7D-2813-FE4B-49E6-041C61ECCCF0}"/>
              </a:ext>
            </a:extLst>
          </p:cNvPr>
          <p:cNvSpPr>
            <a:spLocks noGrp="1"/>
          </p:cNvSpPr>
          <p:nvPr>
            <p:ph type="body"/>
          </p:nvPr>
        </p:nvSpPr>
        <p:spPr>
          <a:xfrm>
            <a:off x="109728" y="1458216"/>
            <a:ext cx="8869680" cy="3077208"/>
          </a:xfrm>
        </p:spPr>
        <p:txBody>
          <a:bodyPr/>
          <a:lstStyle/>
          <a:p>
            <a:pPr marL="0" indent="0">
              <a:buNone/>
            </a:pPr>
            <a:r>
              <a:rPr lang="en-AU" dirty="0"/>
              <a:t>Go to this website to get these slides </a:t>
            </a:r>
          </a:p>
          <a:p>
            <a:r>
              <a:rPr lang="en-AU" dirty="0">
                <a:hlinkClick r:id="rId2"/>
              </a:rPr>
              <a:t>https://reboot.meetgodathome.com/follow-jesus</a:t>
            </a:r>
            <a:endParaRPr lang="en-AU" dirty="0"/>
          </a:p>
          <a:p>
            <a:pPr marL="0" indent="0" algn="ctr">
              <a:buNone/>
            </a:pPr>
            <a:endParaRPr lang="en-AU" dirty="0"/>
          </a:p>
        </p:txBody>
      </p:sp>
      <p:pic>
        <p:nvPicPr>
          <p:cNvPr id="5" name="Picture 4">
            <a:extLst>
              <a:ext uri="{FF2B5EF4-FFF2-40B4-BE49-F238E27FC236}">
                <a16:creationId xmlns:a16="http://schemas.microsoft.com/office/drawing/2014/main" id="{60299437-9ABC-0EE1-6113-128BD906A9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128" y="3890956"/>
            <a:ext cx="2500885" cy="2506797"/>
          </a:xfrm>
          <a:prstGeom prst="rect">
            <a:avLst/>
          </a:prstGeom>
        </p:spPr>
      </p:pic>
      <p:sp>
        <p:nvSpPr>
          <p:cNvPr id="6" name="PlaceHolder 1">
            <a:extLst>
              <a:ext uri="{FF2B5EF4-FFF2-40B4-BE49-F238E27FC236}">
                <a16:creationId xmlns:a16="http://schemas.microsoft.com/office/drawing/2014/main" id="{2F9DE35F-52CE-4F24-6C08-3375E67EBAC1}"/>
              </a:ext>
            </a:extLst>
          </p:cNvPr>
          <p:cNvSpPr txBox="1">
            <a:spLocks/>
          </p:cNvSpPr>
          <p:nvPr/>
        </p:nvSpPr>
        <p:spPr>
          <a:xfrm>
            <a:off x="8503920" y="6419160"/>
            <a:ext cx="411480"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47</a:t>
            </a:fld>
            <a:endParaRPr lang="en-AU" dirty="0">
              <a:solidFill>
                <a:srgbClr val="FFFFFF"/>
              </a:solidFill>
              <a:latin typeface="Times New Roman"/>
            </a:endParaRPr>
          </a:p>
        </p:txBody>
      </p:sp>
      <p:sp>
        <p:nvSpPr>
          <p:cNvPr id="4" name="TextBox 3">
            <a:extLst>
              <a:ext uri="{FF2B5EF4-FFF2-40B4-BE49-F238E27FC236}">
                <a16:creationId xmlns:a16="http://schemas.microsoft.com/office/drawing/2014/main" id="{D65413F4-667B-4E5F-A6F1-8B99F65234C5}"/>
              </a:ext>
            </a:extLst>
          </p:cNvPr>
          <p:cNvSpPr txBox="1"/>
          <p:nvPr/>
        </p:nvSpPr>
        <p:spPr>
          <a:xfrm>
            <a:off x="6483096" y="4407408"/>
            <a:ext cx="2297010" cy="1477328"/>
          </a:xfrm>
          <a:prstGeom prst="rect">
            <a:avLst/>
          </a:prstGeom>
          <a:noFill/>
        </p:spPr>
        <p:txBody>
          <a:bodyPr wrap="square" rtlCol="0">
            <a:spAutoFit/>
          </a:bodyPr>
          <a:lstStyle/>
          <a:p>
            <a:r>
              <a:rPr lang="en-AU" b="1" dirty="0"/>
              <a:t>PS</a:t>
            </a:r>
            <a:r>
              <a:rPr lang="en-AU" dirty="0"/>
              <a:t>: As always there are easter eggs at the end of </a:t>
            </a:r>
            <a:r>
              <a:rPr lang="en-AU"/>
              <a:t>the slide show </a:t>
            </a:r>
            <a:r>
              <a:rPr lang="en-AU" dirty="0"/>
              <a:t>if you want </a:t>
            </a:r>
            <a:r>
              <a:rPr lang="en-AU"/>
              <a:t>more information.</a:t>
            </a:r>
            <a:endParaRPr lang="en-AU" dirty="0"/>
          </a:p>
        </p:txBody>
      </p:sp>
    </p:spTree>
    <p:extLst>
      <p:ext uri="{BB962C8B-B14F-4D97-AF65-F5344CB8AC3E}">
        <p14:creationId xmlns:p14="http://schemas.microsoft.com/office/powerpoint/2010/main" val="1364391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REFERENCE — HIDDEN</a:t>
            </a:r>
            <a:endParaRPr lang="en-US" sz="2800" b="0" u="none" strike="noStrike">
              <a:solidFill>
                <a:srgbClr val="000000"/>
              </a:solidFill>
              <a:effectLst/>
              <a:uFillTx/>
              <a:latin typeface="Arial"/>
            </a:endParaRPr>
          </a:p>
        </p:txBody>
      </p:sp>
      <p:sp>
        <p:nvSpPr>
          <p:cNvPr id="44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3600" b="1" u="none" strike="noStrike">
                <a:solidFill>
                  <a:srgbClr val="14243B"/>
                </a:solidFill>
                <a:effectLst/>
                <a:uFillTx/>
                <a:latin typeface="Arial"/>
                <a:ea typeface="Arial"/>
              </a:rPr>
              <a:t>Scripture Reference Pool</a:t>
            </a:r>
            <a:endParaRPr lang="en-US" sz="3600" b="0" u="none" strike="noStrike">
              <a:solidFill>
                <a:srgbClr val="000000"/>
              </a:solidFill>
              <a:effectLst/>
              <a:uFillTx/>
              <a:latin typeface="Arial"/>
            </a:endParaRPr>
          </a:p>
        </p:txBody>
      </p:sp>
      <p:sp>
        <p:nvSpPr>
          <p:cNvPr id="44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50" name="Text 3"/>
          <p:cNvSpPr/>
          <p:nvPr/>
        </p:nvSpPr>
        <p:spPr>
          <a:xfrm>
            <a:off x="658440" y="1600200"/>
            <a:ext cx="7863480" cy="4525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92500" lnSpcReduction="19999"/>
          </a:bodyPr>
          <a:lstStyle/>
          <a:p>
            <a:pPr defTabSz="914400">
              <a:lnSpc>
                <a:spcPct val="100000"/>
              </a:lnSpc>
              <a:tabLst>
                <a:tab pos="0" algn="l"/>
              </a:tabLst>
            </a:pPr>
            <a:r>
              <a:rPr lang="en-US" sz="2800" b="0" u="none" strike="noStrike">
                <a:solidFill>
                  <a:srgbClr val="1F2937"/>
                </a:solidFill>
                <a:effectLst/>
                <a:uFillTx/>
                <a:latin typeface="Arial"/>
                <a:ea typeface="Arial"/>
              </a:rPr>
              <a:t>Matthew 18:1–6 — child placed in the midst; welcoming little ones; seriousness of causing harm.</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Matthew 18:15–17 — proper direct redress for ordinary interpersonal sin/conflict. Do not substitute this for safeguarding reporting obligations.</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Mark 10:14 — “Let the little children come…”</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James 1:27 — care for orphans and widows.</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Psalm 82:3–4 — defend the weak and fatherless.</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Mark 10:45 — Jesus uses power to serve and give His life.</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Proverbs 18:13, 17 — listen before answering; first account should not end careful inquiry.</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Galatians 6:1–2 — gentle restoration and bearing burdens.</a:t>
            </a:r>
            <a:endParaRPr lang="en-US" sz="2800" b="0" u="none" strike="noStrike">
              <a:solidFill>
                <a:srgbClr val="000000"/>
              </a:solidFill>
              <a:effectLst/>
              <a:uFillTx/>
              <a:latin typeface="Arial"/>
            </a:endParaRPr>
          </a:p>
        </p:txBody>
      </p:sp>
      <p:sp>
        <p:nvSpPr>
          <p:cNvPr id="451" name="PlaceHolder 1"/>
          <p:cNvSpPr>
            <a:spLocks noGrp="1"/>
          </p:cNvSpPr>
          <p:nvPr>
            <p:ph type="sldNum" idx="49"/>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F18B6153-DC65-487B-8F69-9CDD39979E46}" type="slidenum">
              <a:rPr lang="en-US" sz="2800" b="0" u="none" strike="noStrike">
                <a:solidFill>
                  <a:srgbClr val="9A9A9A"/>
                </a:solidFill>
                <a:effectLst/>
                <a:uFillTx/>
                <a:latin typeface="Arial"/>
                <a:ea typeface="Arial"/>
              </a:rPr>
              <a:t>48</a:t>
            </a:fld>
            <a:endParaRPr lang="en-US" sz="2800" b="0" u="none" strike="noStrike" dirty="0">
              <a:solidFill>
                <a:srgbClr val="000000"/>
              </a:solidFill>
              <a:effectLst/>
              <a:uFillTx/>
              <a:latin typeface="Times New Roman"/>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E492-EF00-4904-BE20-865F922E006D}"/>
              </a:ext>
            </a:extLst>
          </p:cNvPr>
          <p:cNvSpPr>
            <a:spLocks noGrp="1"/>
          </p:cNvSpPr>
          <p:nvPr>
            <p:ph type="title"/>
          </p:nvPr>
        </p:nvSpPr>
        <p:spPr/>
        <p:txBody>
          <a:bodyPr/>
          <a:lstStyle/>
          <a:p>
            <a:r>
              <a:rPr lang="en-AU" dirty="0"/>
              <a:t>10 points to remember</a:t>
            </a:r>
          </a:p>
        </p:txBody>
      </p:sp>
      <p:sp>
        <p:nvSpPr>
          <p:cNvPr id="3" name="Text Placeholder 2">
            <a:extLst>
              <a:ext uri="{FF2B5EF4-FFF2-40B4-BE49-F238E27FC236}">
                <a16:creationId xmlns:a16="http://schemas.microsoft.com/office/drawing/2014/main" id="{671CE19C-081E-8333-2429-C1A8234DA85C}"/>
              </a:ext>
            </a:extLst>
          </p:cNvPr>
          <p:cNvSpPr>
            <a:spLocks noGrp="1"/>
          </p:cNvSpPr>
          <p:nvPr>
            <p:ph type="body"/>
          </p:nvPr>
        </p:nvSpPr>
        <p:spPr>
          <a:xfrm>
            <a:off x="457200" y="1527048"/>
            <a:ext cx="8229240" cy="5276088"/>
          </a:xfrm>
        </p:spPr>
        <p:txBody>
          <a:bodyPr>
            <a:normAutofit fontScale="55000" lnSpcReduction="20000"/>
          </a:bodyPr>
          <a:lstStyle/>
          <a:p>
            <a:pPr marL="742950" lvl="0" indent="-742950">
              <a:buFont typeface="+mj-lt"/>
              <a:buAutoNum type="arabicPeriod"/>
            </a:pPr>
            <a:r>
              <a:rPr lang="en-AU" dirty="0"/>
              <a:t>Concern for children's wellbeing reflects God's justice</a:t>
            </a:r>
          </a:p>
          <a:p>
            <a:pPr marL="742950" lvl="0" indent="-742950">
              <a:buFont typeface="+mj-lt"/>
              <a:buAutoNum type="arabicPeriod"/>
            </a:pPr>
            <a:r>
              <a:rPr lang="en-AU" dirty="0"/>
              <a:t>Churches should therefore ensure they are safe spaces for children</a:t>
            </a:r>
          </a:p>
          <a:p>
            <a:pPr marL="742950" lvl="0" indent="-742950">
              <a:buFont typeface="+mj-lt"/>
              <a:buAutoNum type="arabicPeriod"/>
            </a:pPr>
            <a:r>
              <a:rPr lang="en-AU" dirty="0"/>
              <a:t>Our concern for children's wellbeing extends beyond church programs</a:t>
            </a:r>
          </a:p>
          <a:p>
            <a:pPr marL="742950" lvl="0" indent="-742950">
              <a:buFont typeface="+mj-lt"/>
              <a:buAutoNum type="arabicPeriod"/>
            </a:pPr>
            <a:r>
              <a:rPr lang="en-AU" dirty="0"/>
              <a:t>Churches also have legal obligations to keep children safe</a:t>
            </a:r>
          </a:p>
          <a:p>
            <a:pPr marL="742950" lvl="0" indent="-742950">
              <a:buFont typeface="+mj-lt"/>
              <a:buAutoNum type="arabicPeriod"/>
            </a:pPr>
            <a:r>
              <a:rPr lang="en-AU" dirty="0"/>
              <a:t>Unsafe people target churches that have weak safety systems</a:t>
            </a:r>
          </a:p>
          <a:p>
            <a:pPr marL="742950" indent="-742950">
              <a:buFont typeface="+mj-lt"/>
              <a:buAutoNum type="arabicPeriod"/>
            </a:pPr>
            <a:r>
              <a:rPr lang="en-AU" dirty="0"/>
              <a:t>All people working with vulnerable people should be appropriately screened</a:t>
            </a:r>
          </a:p>
          <a:p>
            <a:pPr marL="742950" lvl="0" indent="-742950">
              <a:buFont typeface="+mj-lt"/>
              <a:buAutoNum type="arabicPeriod"/>
            </a:pPr>
            <a:r>
              <a:rPr lang="en-AU" dirty="0"/>
              <a:t>Suspicions of child abuse should be reported</a:t>
            </a:r>
          </a:p>
          <a:p>
            <a:pPr marL="742950" lvl="0" indent="-742950">
              <a:buFont typeface="+mj-lt"/>
              <a:buAutoNum type="arabicPeriod"/>
            </a:pPr>
            <a:r>
              <a:rPr lang="en-AU" dirty="0"/>
              <a:t>Children should be listened to, believed, and involved in making decisions that affect them</a:t>
            </a:r>
          </a:p>
          <a:p>
            <a:pPr marL="742950" lvl="0" indent="-742950">
              <a:buFont typeface="+mj-lt"/>
              <a:buAutoNum type="arabicPeriod"/>
            </a:pPr>
            <a:r>
              <a:rPr lang="en-AU" dirty="0"/>
              <a:t>Risks in church settings should be identified, assessed and mitigated</a:t>
            </a:r>
          </a:p>
          <a:p>
            <a:pPr marL="742950" lvl="0" indent="-742950">
              <a:buFont typeface="+mj-lt"/>
              <a:buAutoNum type="arabicPeriod"/>
            </a:pPr>
            <a:r>
              <a:rPr lang="en-AU" dirty="0"/>
              <a:t>The Baptist Union is here to support and give advice to churches regarding keeping children and other vulnerable people safe</a:t>
            </a:r>
          </a:p>
        </p:txBody>
      </p:sp>
      <p:sp>
        <p:nvSpPr>
          <p:cNvPr id="4" name="PlaceHolder 1">
            <a:extLst>
              <a:ext uri="{FF2B5EF4-FFF2-40B4-BE49-F238E27FC236}">
                <a16:creationId xmlns:a16="http://schemas.microsoft.com/office/drawing/2014/main" id="{08305C1A-B93C-8FC0-8CDE-FE949F8C0642}"/>
              </a:ext>
            </a:extLst>
          </p:cNvPr>
          <p:cNvSpPr txBox="1">
            <a:spLocks/>
          </p:cNvSpPr>
          <p:nvPr/>
        </p:nvSpPr>
        <p:spPr>
          <a:xfrm>
            <a:off x="8503920" y="6419160"/>
            <a:ext cx="411480" cy="228240"/>
          </a:xfrm>
          <a:prstGeom prst="rect">
            <a:avLst/>
          </a:prstGeom>
          <a:noFill/>
          <a:ln w="0">
            <a:noFill/>
          </a:ln>
        </p:spPr>
        <p:txBody>
          <a:bodyPr lIns="0" tIns="0" rIns="0" bIns="0" anchor="t">
            <a:noAutofit/>
          </a:bodyPr>
          <a:lstStyle>
            <a:defPPr>
              <a:defRPr lang="en-US"/>
            </a:defPPr>
            <a:lvl1pPr marL="0" indent="0" algn="r" defTabSz="914400" rtl="0" eaLnBrk="1" latinLnBrk="0" hangingPunct="1">
              <a:lnSpc>
                <a:spcPct val="100000"/>
              </a:lnSpc>
              <a:buNone/>
              <a:defRPr lang="en-US" sz="2800" b="0" u="none" strike="noStrike" kern="1200">
                <a:solidFill>
                  <a:srgbClr val="9A9A9A"/>
                </a:solidFill>
                <a:effectLst/>
                <a:uFillTx/>
                <a:latin typeface="Arial"/>
                <a:ea typeface="Arial"/>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2A56C29-AF5E-4537-A1D6-09295EBE24EB}" type="slidenum">
              <a:rPr lang="en-AU" smtClean="0"/>
              <a:pPr/>
              <a:t>49</a:t>
            </a:fld>
            <a:endParaRPr lang="en-AU" dirty="0">
              <a:solidFill>
                <a:srgbClr val="FFFFFF"/>
              </a:solidFill>
              <a:latin typeface="Times New Roman"/>
            </a:endParaRPr>
          </a:p>
        </p:txBody>
      </p:sp>
    </p:spTree>
    <p:extLst>
      <p:ext uri="{BB962C8B-B14F-4D97-AF65-F5344CB8AC3E}">
        <p14:creationId xmlns:p14="http://schemas.microsoft.com/office/powerpoint/2010/main" val="32115369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2"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REFERENCE — HIDDEN</a:t>
            </a:r>
            <a:endParaRPr lang="en-US" sz="2800" b="0" u="none" strike="noStrike">
              <a:solidFill>
                <a:srgbClr val="000000"/>
              </a:solidFill>
              <a:effectLst/>
              <a:uFillTx/>
              <a:latin typeface="Arial"/>
            </a:endParaRPr>
          </a:p>
        </p:txBody>
      </p:sp>
      <p:sp>
        <p:nvSpPr>
          <p:cNvPr id="433"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3600" b="1" u="none" strike="noStrike">
                <a:solidFill>
                  <a:srgbClr val="14243B"/>
                </a:solidFill>
                <a:effectLst/>
                <a:uFillTx/>
                <a:latin typeface="Arial"/>
                <a:ea typeface="Arial"/>
              </a:rPr>
              <a:t>Tasmanian Child &amp; Youth Safe Standards</a:t>
            </a:r>
            <a:endParaRPr lang="en-US" sz="3600" b="0" u="none" strike="noStrike">
              <a:solidFill>
                <a:srgbClr val="000000"/>
              </a:solidFill>
              <a:effectLst/>
              <a:uFillTx/>
              <a:latin typeface="Arial"/>
            </a:endParaRPr>
          </a:p>
        </p:txBody>
      </p:sp>
      <p:sp>
        <p:nvSpPr>
          <p:cNvPr id="434"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35" name="Text 3"/>
          <p:cNvSpPr/>
          <p:nvPr/>
        </p:nvSpPr>
        <p:spPr>
          <a:xfrm>
            <a:off x="658440" y="1600200"/>
            <a:ext cx="7863480" cy="4525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0000" lnSpcReduction="20000"/>
          </a:bodyPr>
          <a:lstStyle/>
          <a:p>
            <a:pPr defTabSz="914400">
              <a:lnSpc>
                <a:spcPct val="100000"/>
              </a:lnSpc>
              <a:tabLst>
                <a:tab pos="0" algn="l"/>
              </a:tabLst>
            </a:pPr>
            <a:r>
              <a:rPr lang="en-US" sz="2800" b="0" u="none" strike="noStrike">
                <a:solidFill>
                  <a:srgbClr val="1F2937"/>
                </a:solidFill>
                <a:effectLst/>
                <a:uFillTx/>
                <a:latin typeface="Arial"/>
                <a:ea typeface="Arial"/>
              </a:rPr>
              <a:t>Official OIR summary: The Framework is established under the Child and Youth Safe Organisations Act 2023. Faith-based organisations are among the organisation types required to comply where in scope.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Selected standards used in this deck:</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Standard 3 — families and communities are informed and involved in promoting child safety and wellbeing.</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Standard 6 — processes to respond to complaints and concerns are child focused.</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Standard 7 — staff and volunteers are equipped with knowledge, skills and awareness through training.</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Standard 10 — policies and procedures document how the organisation is safe for children and young people.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Source: https://oir.tas.gov.au/child-and-youth-safe-standards/organisations/understand-your-legal-obligations-under-the-child-and-youth-safe-organisations-framework</a:t>
            </a:r>
            <a:endParaRPr lang="en-US" sz="2800" b="0" u="none" strike="noStrike">
              <a:solidFill>
                <a:srgbClr val="000000"/>
              </a:solidFill>
              <a:effectLst/>
              <a:uFillTx/>
              <a:latin typeface="Arial"/>
            </a:endParaRPr>
          </a:p>
        </p:txBody>
      </p:sp>
      <p:sp>
        <p:nvSpPr>
          <p:cNvPr id="436" name="PlaceHolder 1"/>
          <p:cNvSpPr>
            <a:spLocks noGrp="1"/>
          </p:cNvSpPr>
          <p:nvPr>
            <p:ph type="sldNum" idx="46"/>
          </p:nvPr>
        </p:nvSpPr>
        <p:spPr>
          <a:xfrm>
            <a:off x="8503920" y="6419160"/>
            <a:ext cx="402336"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4B0A8F9B-CDC4-4E6B-982B-F339001D879C}" type="slidenum">
              <a:rPr lang="en-US" sz="2800" b="0" u="none" strike="noStrike">
                <a:solidFill>
                  <a:srgbClr val="9A9A9A"/>
                </a:solidFill>
                <a:effectLst/>
                <a:uFillTx/>
                <a:latin typeface="Arial"/>
                <a:ea typeface="Arial"/>
              </a:rPr>
              <a:t>50</a:t>
            </a:fld>
            <a:endParaRPr lang="en-US" sz="2800" b="0" u="none" strike="noStrike">
              <a:solidFill>
                <a:srgbClr val="000000"/>
              </a:solidFill>
              <a:effectLst/>
              <a:uFillTx/>
              <a:latin typeface="Times New Roman"/>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7"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REFERENCE — HIDDEN</a:t>
            </a:r>
            <a:endParaRPr lang="en-US" sz="2800" b="0" u="none" strike="noStrike">
              <a:solidFill>
                <a:srgbClr val="000000"/>
              </a:solidFill>
              <a:effectLst/>
              <a:uFillTx/>
              <a:latin typeface="Arial"/>
            </a:endParaRPr>
          </a:p>
        </p:txBody>
      </p:sp>
      <p:sp>
        <p:nvSpPr>
          <p:cNvPr id="438"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85000" lnSpcReduction="9999"/>
          </a:bodyPr>
          <a:lstStyle/>
          <a:p>
            <a:pPr defTabSz="914400">
              <a:lnSpc>
                <a:spcPct val="100000"/>
              </a:lnSpc>
              <a:tabLst>
                <a:tab pos="0" algn="l"/>
              </a:tabLst>
            </a:pPr>
            <a:r>
              <a:rPr lang="en-US" sz="3600" b="1" u="none" strike="noStrike">
                <a:solidFill>
                  <a:srgbClr val="14243B"/>
                </a:solidFill>
                <a:effectLst/>
                <a:uFillTx/>
                <a:latin typeface="Arial"/>
                <a:ea typeface="Arial"/>
              </a:rPr>
              <a:t>Reportable Conduct &amp; Procedural Fairness</a:t>
            </a:r>
            <a:endParaRPr lang="en-US" sz="3600" b="0" u="none" strike="noStrike">
              <a:solidFill>
                <a:srgbClr val="000000"/>
              </a:solidFill>
              <a:effectLst/>
              <a:uFillTx/>
              <a:latin typeface="Arial"/>
            </a:endParaRPr>
          </a:p>
        </p:txBody>
      </p:sp>
      <p:sp>
        <p:nvSpPr>
          <p:cNvPr id="439"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40" name="Text 3"/>
          <p:cNvSpPr/>
          <p:nvPr/>
        </p:nvSpPr>
        <p:spPr>
          <a:xfrm>
            <a:off x="658440" y="1600200"/>
            <a:ext cx="7863480" cy="4525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0000" lnSpcReduction="20000"/>
          </a:bodyPr>
          <a:lstStyle/>
          <a:p>
            <a:pPr defTabSz="914400">
              <a:lnSpc>
                <a:spcPct val="100000"/>
              </a:lnSpc>
              <a:tabLst>
                <a:tab pos="0" algn="l"/>
              </a:tabLst>
            </a:pPr>
            <a:r>
              <a:rPr lang="en-US" sz="2800" b="0" u="none" strike="noStrike">
                <a:solidFill>
                  <a:srgbClr val="1F2937"/>
                </a:solidFill>
                <a:effectLst/>
                <a:uFillTx/>
                <a:latin typeface="Arial"/>
                <a:ea typeface="Arial"/>
              </a:rPr>
              <a:t>OIR guidance states that reportable conduct investigations must be impartial and objective. Procedural fairness includes a reasonable opportunity for the worker to put their case, an impartial investigator and no predetermined findings. Organisations may uphold fairness through confidentiality, managing bias/conflicts, accurate allegations, timely investigation and opportunity to respond.</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Investigations establish facts through collecting evidence and making findings. Evidence supporting and disputing an allegation should be gathered. Processes should remain trauma-informed and child-centred.</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Sources:</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https://oir.tas.gov.au/investigations/reportable-conduct-scheme/planning-a-reportable-conduct-investigation</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https://oir.tas.gov.au/investigations/reportable-conduct-scheme/conducting-an-investigation</a:t>
            </a:r>
            <a:endParaRPr lang="en-US" sz="2800" b="0" u="none" strike="noStrike">
              <a:solidFill>
                <a:srgbClr val="000000"/>
              </a:solidFill>
              <a:effectLst/>
              <a:uFillTx/>
              <a:latin typeface="Arial"/>
            </a:endParaRPr>
          </a:p>
        </p:txBody>
      </p:sp>
      <p:sp>
        <p:nvSpPr>
          <p:cNvPr id="441" name="PlaceHolder 1"/>
          <p:cNvSpPr>
            <a:spLocks noGrp="1"/>
          </p:cNvSpPr>
          <p:nvPr>
            <p:ph type="sldNum" idx="47"/>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6579B28E-B9CD-437C-B815-40E274869AA5}" type="slidenum">
              <a:rPr lang="en-US" sz="2800" b="0" u="none" strike="noStrike">
                <a:solidFill>
                  <a:srgbClr val="9A9A9A"/>
                </a:solidFill>
                <a:effectLst/>
                <a:uFillTx/>
                <a:latin typeface="Arial"/>
                <a:ea typeface="Arial"/>
              </a:rPr>
              <a:t>51</a:t>
            </a:fld>
            <a:endParaRPr lang="en-US" sz="2800" b="0" u="none" strike="noStrike">
              <a:solidFill>
                <a:srgbClr val="000000"/>
              </a:solidFill>
              <a:effectLst/>
              <a:uFillTx/>
              <a:latin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2"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REFERENCE — HIDDEN</a:t>
            </a:r>
            <a:endParaRPr lang="en-US" sz="2800" b="0" u="none" strike="noStrike">
              <a:solidFill>
                <a:srgbClr val="000000"/>
              </a:solidFill>
              <a:effectLst/>
              <a:uFillTx/>
              <a:latin typeface="Arial"/>
            </a:endParaRPr>
          </a:p>
        </p:txBody>
      </p:sp>
      <p:sp>
        <p:nvSpPr>
          <p:cNvPr id="443"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a:bodyPr>
          <a:lstStyle/>
          <a:p>
            <a:pPr defTabSz="914400">
              <a:lnSpc>
                <a:spcPct val="100000"/>
              </a:lnSpc>
              <a:tabLst>
                <a:tab pos="0" algn="l"/>
              </a:tabLst>
            </a:pPr>
            <a:r>
              <a:rPr lang="en-US" sz="3600" b="1" u="none" strike="noStrike">
                <a:solidFill>
                  <a:srgbClr val="14243B"/>
                </a:solidFill>
                <a:effectLst/>
                <a:uFillTx/>
                <a:latin typeface="Arial"/>
                <a:ea typeface="Arial"/>
              </a:rPr>
              <a:t>Tas Baptists Safe Spaces</a:t>
            </a:r>
            <a:endParaRPr lang="en-US" sz="3600" b="0" u="none" strike="noStrike">
              <a:solidFill>
                <a:srgbClr val="000000"/>
              </a:solidFill>
              <a:effectLst/>
              <a:uFillTx/>
              <a:latin typeface="Arial"/>
            </a:endParaRPr>
          </a:p>
        </p:txBody>
      </p:sp>
      <p:sp>
        <p:nvSpPr>
          <p:cNvPr id="444"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45" name="Text 3"/>
          <p:cNvSpPr/>
          <p:nvPr/>
        </p:nvSpPr>
        <p:spPr>
          <a:xfrm>
            <a:off x="658440" y="1600200"/>
            <a:ext cx="7863480" cy="4525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77500" lnSpcReduction="20000"/>
          </a:bodyPr>
          <a:lstStyle/>
          <a:p>
            <a:pPr defTabSz="914400">
              <a:lnSpc>
                <a:spcPct val="100000"/>
              </a:lnSpc>
              <a:tabLst>
                <a:tab pos="0" algn="l"/>
              </a:tabLst>
            </a:pPr>
            <a:r>
              <a:rPr lang="en-US" sz="2800" b="0" u="none" strike="noStrike">
                <a:solidFill>
                  <a:srgbClr val="1F2937"/>
                </a:solidFill>
                <a:effectLst/>
                <a:uFillTx/>
                <a:latin typeface="Arial"/>
                <a:ea typeface="Arial"/>
              </a:rPr>
              <a:t>Tas Baptists’ July 2026 Safe Spaces training announcement describes training for pastors, elders, ministry leaders and volunteers to create church environments where children, young people and vulnerable people are welcomed, protected and able to flourish. It includes recognising risks, maintaining healthy ministry boundaries, fostering a positive church culture and responding appropriately when concerns arise.</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Source: https://www.tasbaptists.org.au/take-this-opportunity-to-join-tas-baptist-safe-spaces-training/</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Earlier Tas Baptists communication also highlighted churches’ engagement with Tasmania’s Child and Youth Safe Organisations legislation.</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Source: https://www.tasbaptists.org.au/safe-churches-update/</a:t>
            </a:r>
            <a:endParaRPr lang="en-US" sz="2800" b="0" u="none" strike="noStrike">
              <a:solidFill>
                <a:srgbClr val="000000"/>
              </a:solidFill>
              <a:effectLst/>
              <a:uFillTx/>
              <a:latin typeface="Arial"/>
            </a:endParaRPr>
          </a:p>
        </p:txBody>
      </p:sp>
      <p:sp>
        <p:nvSpPr>
          <p:cNvPr id="446" name="PlaceHolder 1"/>
          <p:cNvSpPr>
            <a:spLocks noGrp="1"/>
          </p:cNvSpPr>
          <p:nvPr>
            <p:ph type="sldNum" idx="48"/>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89566ED5-C3F2-4209-8377-C1AAC87E3D61}" type="slidenum">
              <a:rPr lang="en-US" sz="2800" b="0" u="none" strike="noStrike">
                <a:solidFill>
                  <a:srgbClr val="9A9A9A"/>
                </a:solidFill>
                <a:effectLst/>
                <a:uFillTx/>
                <a:latin typeface="Arial"/>
                <a:ea typeface="Arial"/>
              </a:rPr>
              <a:t>52</a:t>
            </a:fld>
            <a:endParaRPr lang="en-US" sz="2800" b="0" u="none" strike="noStrike" dirty="0">
              <a:solidFill>
                <a:srgbClr val="000000"/>
              </a:solidFill>
              <a:effectLst/>
              <a:uFillTx/>
              <a:latin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2" name="Text 0"/>
          <p:cNvSpPr/>
          <p:nvPr/>
        </p:nvSpPr>
        <p:spPr>
          <a:xfrm>
            <a:off x="502920" y="292680"/>
            <a:ext cx="8046360" cy="31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Autofit/>
          </a:bodyPr>
          <a:lstStyle/>
          <a:p>
            <a:pPr defTabSz="914400">
              <a:lnSpc>
                <a:spcPct val="100000"/>
              </a:lnSpc>
              <a:tabLst>
                <a:tab pos="0" algn="l"/>
              </a:tabLst>
            </a:pPr>
            <a:r>
              <a:rPr lang="en-US" sz="2800" b="1" u="none" strike="noStrike">
                <a:solidFill>
                  <a:srgbClr val="D99A17"/>
                </a:solidFill>
                <a:effectLst/>
                <a:uFillTx/>
                <a:latin typeface="Arial"/>
                <a:ea typeface="Arial"/>
              </a:rPr>
              <a:t>REFERENCE — HIDDEN</a:t>
            </a:r>
            <a:endParaRPr lang="en-US" sz="2800" b="0" u="none" strike="noStrike">
              <a:solidFill>
                <a:srgbClr val="000000"/>
              </a:solidFill>
              <a:effectLst/>
              <a:uFillTx/>
              <a:latin typeface="Arial"/>
            </a:endParaRPr>
          </a:p>
        </p:txBody>
      </p:sp>
      <p:sp>
        <p:nvSpPr>
          <p:cNvPr id="453" name="Text 1"/>
          <p:cNvSpPr/>
          <p:nvPr/>
        </p:nvSpPr>
        <p:spPr>
          <a:xfrm>
            <a:off x="502920" y="713160"/>
            <a:ext cx="8137800" cy="594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ctr">
            <a:normAutofit fontScale="92500"/>
          </a:bodyPr>
          <a:lstStyle/>
          <a:p>
            <a:pPr defTabSz="914400">
              <a:lnSpc>
                <a:spcPct val="100000"/>
              </a:lnSpc>
              <a:tabLst>
                <a:tab pos="0" algn="l"/>
              </a:tabLst>
            </a:pPr>
            <a:r>
              <a:rPr lang="en-US" sz="3600" b="1" u="none" strike="noStrike">
                <a:solidFill>
                  <a:srgbClr val="14243B"/>
                </a:solidFill>
                <a:effectLst/>
                <a:uFillTx/>
                <a:latin typeface="Arial"/>
                <a:ea typeface="Arial"/>
              </a:rPr>
              <a:t>Presenter — Local Safe Spaces Details</a:t>
            </a:r>
            <a:endParaRPr lang="en-US" sz="3600" b="0" u="none" strike="noStrike">
              <a:solidFill>
                <a:srgbClr val="000000"/>
              </a:solidFill>
              <a:effectLst/>
              <a:uFillTx/>
              <a:latin typeface="Arial"/>
            </a:endParaRPr>
          </a:p>
        </p:txBody>
      </p:sp>
      <p:sp>
        <p:nvSpPr>
          <p:cNvPr id="454" name="Shape 2"/>
          <p:cNvSpPr/>
          <p:nvPr/>
        </p:nvSpPr>
        <p:spPr>
          <a:xfrm>
            <a:off x="502920" y="1362240"/>
            <a:ext cx="8138160" cy="360"/>
          </a:xfrm>
          <a:prstGeom prst="line">
            <a:avLst/>
          </a:prstGeom>
          <a:ln w="25400">
            <a:solidFill>
              <a:srgbClr val="D99A17"/>
            </a:solidFill>
            <a:round/>
          </a:ln>
        </p:spPr>
        <p:style>
          <a:lnRef idx="0">
            <a:scrgbClr r="0" g="0" b="0"/>
          </a:lnRef>
          <a:fillRef idx="0">
            <a:scrgbClr r="0" g="0" b="0"/>
          </a:fillRef>
          <a:effectRef idx="0">
            <a:scrgbClr r="0" g="0" b="0"/>
          </a:effectRef>
          <a:fontRef idx="minor"/>
        </p:style>
        <p:txBody>
          <a:bodyPr lIns="90000" tIns="-44640" rIns="90000" bIns="-44640" anchor="t" anchorCtr="1">
            <a:noAutofit/>
          </a:bodyPr>
          <a:lstStyle/>
          <a:p>
            <a:endParaRPr lang="en-US" sz="1800" b="0" u="none" strike="noStrike">
              <a:solidFill>
                <a:srgbClr val="000000"/>
              </a:solidFill>
              <a:effectLst/>
              <a:uFillTx/>
              <a:latin typeface="Arial"/>
            </a:endParaRPr>
          </a:p>
        </p:txBody>
      </p:sp>
      <p:sp>
        <p:nvSpPr>
          <p:cNvPr id="455" name="Text 3"/>
          <p:cNvSpPr/>
          <p:nvPr/>
        </p:nvSpPr>
        <p:spPr>
          <a:xfrm>
            <a:off x="658440" y="1600200"/>
            <a:ext cx="7863480" cy="4525920"/>
          </a:xfrm>
          <a:prstGeom prst="rect">
            <a:avLst/>
          </a:prstGeom>
          <a:noFill/>
          <a:ln w="0">
            <a:noFill/>
          </a:ln>
        </p:spPr>
        <p:style>
          <a:lnRef idx="0">
            <a:scrgbClr r="0" g="0" b="0"/>
          </a:lnRef>
          <a:fillRef idx="0">
            <a:scrgbClr r="0" g="0" b="0"/>
          </a:fillRef>
          <a:effectRef idx="0">
            <a:scrgbClr r="0" g="0" b="0"/>
          </a:effectRef>
          <a:fontRef idx="minor"/>
        </p:style>
        <p:txBody>
          <a:bodyPr lIns="360" tIns="360" rIns="360" bIns="360" anchor="t">
            <a:normAutofit fontScale="85000" lnSpcReduction="19999"/>
          </a:bodyPr>
          <a:lstStyle/>
          <a:p>
            <a:pPr defTabSz="914400">
              <a:lnSpc>
                <a:spcPct val="100000"/>
              </a:lnSpc>
              <a:tabLst>
                <a:tab pos="0" algn="l"/>
              </a:tabLst>
            </a:pPr>
            <a:r>
              <a:rPr lang="en-US" sz="2800" b="0" u="none" strike="noStrike">
                <a:solidFill>
                  <a:srgbClr val="1F2937"/>
                </a:solidFill>
                <a:effectLst/>
                <a:uFillTx/>
                <a:latin typeface="Arial"/>
                <a:ea typeface="Arial"/>
              </a:rPr>
              <a:t>Before preaching, fill in or have available:</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Names of the church’s 10 trained Safe Spaces people.</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Where the current written Safe Spaces procedure can be found.</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The church’s exact wording for parent/carer supervision outside formal children’s ministry.</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Current Tasmanian reporting / emergency contacts used by the church.</a:t>
            </a: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 Who is the designated organisational head / contact for reportable conduct notifications.</a:t>
            </a:r>
            <a:endParaRPr lang="en-US" sz="2800" b="0" u="none" strike="noStrike">
              <a:solidFill>
                <a:srgbClr val="000000"/>
              </a:solidFill>
              <a:effectLst/>
              <a:uFillTx/>
              <a:latin typeface="Arial"/>
            </a:endParaRPr>
          </a:p>
          <a:p>
            <a:pPr defTabSz="914400">
              <a:lnSpc>
                <a:spcPct val="100000"/>
              </a:lnSpc>
              <a:tabLst>
                <a:tab pos="0" algn="l"/>
              </a:tabLst>
            </a:pPr>
            <a:endParaRPr lang="en-US" sz="2800" b="0" u="none" strike="noStrike">
              <a:solidFill>
                <a:srgbClr val="000000"/>
              </a:solidFill>
              <a:effectLst/>
              <a:uFillTx/>
              <a:latin typeface="Arial"/>
            </a:endParaRPr>
          </a:p>
          <a:p>
            <a:pPr defTabSz="914400">
              <a:lnSpc>
                <a:spcPct val="100000"/>
              </a:lnSpc>
              <a:tabLst>
                <a:tab pos="0" algn="l"/>
              </a:tabLst>
            </a:pPr>
            <a:r>
              <a:rPr lang="en-US" sz="2800" b="0" u="none" strike="noStrike">
                <a:solidFill>
                  <a:srgbClr val="1F2937"/>
                </a:solidFill>
                <a:effectLst/>
                <a:uFillTx/>
                <a:latin typeface="Arial"/>
                <a:ea typeface="Arial"/>
              </a:rPr>
              <a:t>Important: do not improvise legal thresholds from the pulpit. Teach the pathway, then point people to trained contacts and current written procedures.</a:t>
            </a:r>
            <a:endParaRPr lang="en-US" sz="2800" b="0" u="none" strike="noStrike">
              <a:solidFill>
                <a:srgbClr val="000000"/>
              </a:solidFill>
              <a:effectLst/>
              <a:uFillTx/>
              <a:latin typeface="Arial"/>
            </a:endParaRPr>
          </a:p>
        </p:txBody>
      </p:sp>
      <p:sp>
        <p:nvSpPr>
          <p:cNvPr id="456" name="PlaceHolder 1"/>
          <p:cNvSpPr>
            <a:spLocks noGrp="1"/>
          </p:cNvSpPr>
          <p:nvPr>
            <p:ph type="sldNum" idx="50"/>
          </p:nvPr>
        </p:nvSpPr>
        <p:spPr>
          <a:xfrm>
            <a:off x="8503920" y="6419160"/>
            <a:ext cx="411480" cy="228240"/>
          </a:xfrm>
          <a:prstGeom prst="rect">
            <a:avLst/>
          </a:prstGeom>
          <a:noFill/>
          <a:ln w="0">
            <a:noFill/>
          </a:ln>
        </p:spPr>
        <p:txBody>
          <a:bodyPr lIns="0" tIns="0" rIns="0" bIns="0" anchor="t">
            <a:noAutofit/>
          </a:bodyPr>
          <a:lstStyle>
            <a:lvl1pPr indent="0" algn="r" defTabSz="914400">
              <a:lnSpc>
                <a:spcPct val="100000"/>
              </a:lnSpc>
              <a:buNone/>
              <a:defRPr lang="en-US" sz="2800" b="0" u="none" strike="noStrike">
                <a:solidFill>
                  <a:srgbClr val="9A9A9A"/>
                </a:solidFill>
                <a:effectLst/>
                <a:uFillTx/>
                <a:latin typeface="Arial"/>
                <a:ea typeface="Arial"/>
              </a:defRPr>
            </a:lvl1pPr>
          </a:lstStyle>
          <a:p>
            <a:pPr indent="0" algn="r" defTabSz="914400">
              <a:lnSpc>
                <a:spcPct val="100000"/>
              </a:lnSpc>
              <a:buNone/>
            </a:pPr>
            <a:fld id="{AB37A11C-28CB-46DF-83EE-6E947F116E75}" type="slidenum">
              <a:rPr lang="en-US" sz="2800" b="0" u="none" strike="noStrike">
                <a:solidFill>
                  <a:srgbClr val="9A9A9A"/>
                </a:solidFill>
                <a:effectLst/>
                <a:uFillTx/>
                <a:latin typeface="Arial"/>
                <a:ea typeface="Arial"/>
              </a:rPr>
              <a:t>53</a:t>
            </a:fld>
            <a:endParaRPr lang="en-US" sz="2800" b="0" u="none" strike="noStrike">
              <a:solidFill>
                <a:srgbClr val="000000"/>
              </a:solidFill>
              <a:effectLst/>
              <a:uFillTx/>
              <a:latin typeface="Times New Roman"/>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556</TotalTime>
  <Words>3957</Words>
  <Application>Microsoft Office PowerPoint</Application>
  <PresentationFormat>On-screen Show (4:3)</PresentationFormat>
  <Paragraphs>585</Paragraphs>
  <Slides>53</Slides>
  <Notes>46</Notes>
  <HiddenSlides>6</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53</vt:i4>
      </vt:variant>
    </vt:vector>
  </HeadingPairs>
  <TitlesOfParts>
    <vt:vector size="59" baseType="lpstr">
      <vt:lpstr>Arial</vt:lpstr>
      <vt:lpstr>Calibri</vt:lpstr>
      <vt:lpstr>Symbol</vt:lpstr>
      <vt:lpstr>Times New Roman</vt:lpstr>
      <vt:lpstr>Wingdings</vt:lpstr>
      <vt:lpstr>Office Theme</vt:lpstr>
      <vt:lpstr>FATHER’S DAY</vt:lpstr>
      <vt:lpstr>PowerPoint Presentation</vt:lpstr>
      <vt:lpstr>PowerPoint Presentation</vt:lpstr>
      <vt:lpstr>PowerPoint Presentation</vt:lpstr>
      <vt:lpstr>PowerPoint Presentation</vt:lpstr>
      <vt:lpstr>PowerPoint Presentation</vt:lpstr>
      <vt:lpstr>PowerPoint Presentation</vt:lpstr>
      <vt:lpstr>Matthew 18: 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Prevention is better than Cure!</vt:lpstr>
      <vt:lpstr>Some Key Guidelines Going Forward when engaging children: </vt:lpstr>
      <vt:lpstr>Other Guidelines</vt:lpstr>
      <vt:lpstr>PowerPoint Presentation</vt:lpstr>
      <vt:lpstr>PowerPoint Presentation</vt:lpstr>
      <vt:lpstr>PowerPoint Presentation</vt:lpstr>
      <vt:lpstr>PowerPoint Presentation</vt:lpstr>
      <vt:lpstr>Share these slides with someone</vt:lpstr>
      <vt:lpstr>PowerPoint Presentation</vt:lpstr>
      <vt:lpstr>10 points to remember</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 Mckitrick</dc:creator>
  <cp:lastModifiedBy>Erik Mckitrick</cp:lastModifiedBy>
  <cp:revision>62</cp:revision>
  <cp:lastPrinted>2026-09-05T02:03:18Z</cp:lastPrinted>
  <dcterms:created xsi:type="dcterms:W3CDTF">2026-08-26T03:06:41Z</dcterms:created>
  <dcterms:modified xsi:type="dcterms:W3CDTF">2026-09-05T14:22:37Z</dcterms:modified>
</cp:coreProperties>
</file>